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8" r:id="rId5"/>
    <p:sldMasterId id="2147483703" r:id="rId6"/>
    <p:sldMasterId id="2147483789" r:id="rId7"/>
  </p:sldMasterIdLst>
  <p:notesMasterIdLst>
    <p:notesMasterId r:id="rId25"/>
  </p:notesMasterIdLst>
  <p:handoutMasterIdLst>
    <p:handoutMasterId r:id="rId26"/>
  </p:handoutMasterIdLst>
  <p:sldIdLst>
    <p:sldId id="603" r:id="rId8"/>
    <p:sldId id="625" r:id="rId9"/>
    <p:sldId id="624" r:id="rId10"/>
    <p:sldId id="638" r:id="rId11"/>
    <p:sldId id="627" r:id="rId12"/>
    <p:sldId id="2076136924" r:id="rId13"/>
    <p:sldId id="629" r:id="rId14"/>
    <p:sldId id="630" r:id="rId15"/>
    <p:sldId id="2076136923" r:id="rId16"/>
    <p:sldId id="632" r:id="rId17"/>
    <p:sldId id="426" r:id="rId18"/>
    <p:sldId id="633" r:id="rId19"/>
    <p:sldId id="634" r:id="rId20"/>
    <p:sldId id="642" r:id="rId21"/>
    <p:sldId id="635" r:id="rId22"/>
    <p:sldId id="636" r:id="rId23"/>
    <p:sldId id="61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29B38872-1D93-4E29-B8FA-534928E7635D}">
          <p14:sldIdLst>
            <p14:sldId id="603"/>
            <p14:sldId id="625"/>
            <p14:sldId id="624"/>
            <p14:sldId id="638"/>
            <p14:sldId id="627"/>
            <p14:sldId id="2076136924"/>
            <p14:sldId id="629"/>
            <p14:sldId id="630"/>
            <p14:sldId id="2076136923"/>
            <p14:sldId id="632"/>
            <p14:sldId id="426"/>
            <p14:sldId id="633"/>
            <p14:sldId id="634"/>
            <p14:sldId id="642"/>
            <p14:sldId id="635"/>
            <p14:sldId id="636"/>
            <p14:sldId id="61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Tilsley" initials="ET" lastIdx="1" clrIdx="0">
    <p:extLst>
      <p:ext uri="{19B8F6BF-5375-455C-9EA6-DF929625EA0E}">
        <p15:presenceInfo xmlns:p15="http://schemas.microsoft.com/office/powerpoint/2012/main" userId="741ae726471751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37B"/>
    <a:srgbClr val="12ABDB"/>
    <a:srgbClr val="860864"/>
    <a:srgbClr val="FF304C"/>
    <a:srgbClr val="FF6327"/>
    <a:srgbClr val="01D1D0"/>
    <a:srgbClr val="FFE1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F5F60-1A4F-4339-B9A4-A3003E152C07}" v="259" dt="2020-09-17T12:30:19.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932" autoAdjust="0"/>
  </p:normalViewPr>
  <p:slideViewPr>
    <p:cSldViewPr showGuides="1">
      <p:cViewPr varScale="1">
        <p:scale>
          <a:sx n="97" d="100"/>
          <a:sy n="97" d="100"/>
        </p:scale>
        <p:origin x="48" y="508"/>
      </p:cViewPr>
      <p:guideLst>
        <p:guide orient="horz" pos="2160"/>
        <p:guide pos="3840"/>
      </p:guideLst>
    </p:cSldViewPr>
  </p:slideViewPr>
  <p:outlineViewPr>
    <p:cViewPr>
      <p:scale>
        <a:sx n="33" d="100"/>
        <a:sy n="33" d="100"/>
      </p:scale>
      <p:origin x="0" y="-1899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5" d="100"/>
          <a:sy n="75" d="100"/>
        </p:scale>
        <p:origin x="102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567C4-8CE9-4DE6-9C19-04A66BC722A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3A5CB726-B61A-4E03-97D1-DB76BE9E2ABC}">
      <dgm:prSet phldrT="[Text]" custT="1"/>
      <dgm:spPr/>
      <dgm:t>
        <a:bodyPr/>
        <a:lstStyle/>
        <a:p>
          <a:r>
            <a:rPr lang="en-US" sz="1000" b="1">
              <a:solidFill>
                <a:schemeClr val="accent1"/>
              </a:solidFill>
            </a:rPr>
            <a:t>Iterative Cycles</a:t>
          </a:r>
        </a:p>
      </dgm:t>
    </dgm:pt>
    <dgm:pt modelId="{FB99E4C1-E214-4B16-ACBB-9A77B83472C1}" type="parTrans" cxnId="{564CFB89-FE5A-4187-9223-2817FB2FEFA2}">
      <dgm:prSet/>
      <dgm:spPr/>
      <dgm:t>
        <a:bodyPr/>
        <a:lstStyle/>
        <a:p>
          <a:endParaRPr lang="en-US"/>
        </a:p>
      </dgm:t>
    </dgm:pt>
    <dgm:pt modelId="{3B778427-7C85-42EE-B131-75769DB672C1}" type="sibTrans" cxnId="{564CFB89-FE5A-4187-9223-2817FB2FEFA2}">
      <dgm:prSet/>
      <dgm:spPr/>
      <dgm:t>
        <a:bodyPr/>
        <a:lstStyle/>
        <a:p>
          <a:endParaRPr lang="en-US"/>
        </a:p>
      </dgm:t>
    </dgm:pt>
    <dgm:pt modelId="{53FAC5E0-5471-4A19-8C41-96C485E7C8E0}" type="pres">
      <dgm:prSet presAssocID="{85D567C4-8CE9-4DE6-9C19-04A66BC722A0}" presName="Name0" presStyleCnt="0">
        <dgm:presLayoutVars>
          <dgm:chMax val="7"/>
          <dgm:chPref val="7"/>
          <dgm:dir/>
          <dgm:animLvl val="lvl"/>
        </dgm:presLayoutVars>
      </dgm:prSet>
      <dgm:spPr/>
    </dgm:pt>
    <dgm:pt modelId="{6B007E5E-1BEF-402B-B033-5D7DDA9C5ACD}" type="pres">
      <dgm:prSet presAssocID="{3A5CB726-B61A-4E03-97D1-DB76BE9E2ABC}" presName="Accent1" presStyleCnt="0"/>
      <dgm:spPr/>
    </dgm:pt>
    <dgm:pt modelId="{B278E437-C0BD-4EE8-8EA7-1B65FC5FAFC5}" type="pres">
      <dgm:prSet presAssocID="{3A5CB726-B61A-4E03-97D1-DB76BE9E2ABC}" presName="Accent" presStyleLbl="node1" presStyleIdx="0" presStyleCnt="1"/>
      <dgm:spPr/>
    </dgm:pt>
    <dgm:pt modelId="{C35A985B-08D2-44EB-B707-3AD048A546BD}" type="pres">
      <dgm:prSet presAssocID="{3A5CB726-B61A-4E03-97D1-DB76BE9E2ABC}" presName="Parent1" presStyleLbl="revTx" presStyleIdx="0" presStyleCnt="1">
        <dgm:presLayoutVars>
          <dgm:chMax val="1"/>
          <dgm:chPref val="1"/>
          <dgm:bulletEnabled val="1"/>
        </dgm:presLayoutVars>
      </dgm:prSet>
      <dgm:spPr/>
    </dgm:pt>
  </dgm:ptLst>
  <dgm:cxnLst>
    <dgm:cxn modelId="{ACCC4C4A-F125-4896-8DDE-6AEEBDA563C0}" type="presOf" srcId="{85D567C4-8CE9-4DE6-9C19-04A66BC722A0}" destId="{53FAC5E0-5471-4A19-8C41-96C485E7C8E0}" srcOrd="0" destOrd="0" presId="urn:microsoft.com/office/officeart/2009/layout/CircleArrowProcess"/>
    <dgm:cxn modelId="{564CFB89-FE5A-4187-9223-2817FB2FEFA2}" srcId="{85D567C4-8CE9-4DE6-9C19-04A66BC722A0}" destId="{3A5CB726-B61A-4E03-97D1-DB76BE9E2ABC}" srcOrd="0" destOrd="0" parTransId="{FB99E4C1-E214-4B16-ACBB-9A77B83472C1}" sibTransId="{3B778427-7C85-42EE-B131-75769DB672C1}"/>
    <dgm:cxn modelId="{0CF977D6-92B0-42C6-82A5-9C5084DA628C}" type="presOf" srcId="{3A5CB726-B61A-4E03-97D1-DB76BE9E2ABC}" destId="{C35A985B-08D2-44EB-B707-3AD048A546BD}" srcOrd="0" destOrd="0" presId="urn:microsoft.com/office/officeart/2009/layout/CircleArrowProcess"/>
    <dgm:cxn modelId="{7D6EC398-0CF1-4B10-8DBA-02840A47B7A2}" type="presParOf" srcId="{53FAC5E0-5471-4A19-8C41-96C485E7C8E0}" destId="{6B007E5E-1BEF-402B-B033-5D7DDA9C5ACD}" srcOrd="0" destOrd="0" presId="urn:microsoft.com/office/officeart/2009/layout/CircleArrowProcess"/>
    <dgm:cxn modelId="{3995F549-96D5-4837-9B9E-66134619DFAA}" type="presParOf" srcId="{6B007E5E-1BEF-402B-B033-5D7DDA9C5ACD}" destId="{B278E437-C0BD-4EE8-8EA7-1B65FC5FAFC5}" srcOrd="0" destOrd="0" presId="urn:microsoft.com/office/officeart/2009/layout/CircleArrowProcess"/>
    <dgm:cxn modelId="{DDF8BFEA-5E5F-48D2-907B-088733C4F7BF}" type="presParOf" srcId="{53FAC5E0-5471-4A19-8C41-96C485E7C8E0}" destId="{C35A985B-08D2-44EB-B707-3AD048A546BD}"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E437-C0BD-4EE8-8EA7-1B65FC5FAFC5}">
      <dsp:nvSpPr>
        <dsp:cNvPr id="0" name=""/>
        <dsp:cNvSpPr/>
      </dsp:nvSpPr>
      <dsp:spPr>
        <a:xfrm>
          <a:off x="375383" y="79157"/>
          <a:ext cx="1250743" cy="1251021"/>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A985B-08D2-44EB-B707-3AD048A546BD}">
      <dsp:nvSpPr>
        <dsp:cNvPr id="0" name=""/>
        <dsp:cNvSpPr/>
      </dsp:nvSpPr>
      <dsp:spPr>
        <a:xfrm>
          <a:off x="651591" y="532027"/>
          <a:ext cx="697926" cy="34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accent1"/>
              </a:solidFill>
            </a:rPr>
            <a:t>Iterative Cycles</a:t>
          </a:r>
        </a:p>
      </dsp:txBody>
      <dsp:txXfrm>
        <a:off x="651591" y="532027"/>
        <a:ext cx="697926" cy="34891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4D85B26-453F-48C1-B603-F869670B0E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900" dirty="0">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e la date 2">
            <a:extLst>
              <a:ext uri="{FF2B5EF4-FFF2-40B4-BE49-F238E27FC236}">
                <a16:creationId xmlns:a16="http://schemas.microsoft.com/office/drawing/2014/main" id="{477C16CD-F9A2-4127-9C77-B17CDB5D1B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807ED3-1C1E-45A3-B263-28EEB8F2C2DC}" type="datetimeFigureOut">
              <a:rPr lang="en-US" sz="900" smtClean="0">
                <a:latin typeface="Verdana" panose="020B0604030504040204" pitchFamily="34" charset="0"/>
                <a:ea typeface="Verdana" panose="020B0604030504040204" pitchFamily="34" charset="0"/>
                <a:cs typeface="Verdana" panose="020B0604030504040204" pitchFamily="34" charset="0"/>
              </a:rPr>
              <a:t>10/25/2020</a:t>
            </a:fld>
            <a:endParaRPr lang="en-US" sz="90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pied de page 3">
            <a:extLst>
              <a:ext uri="{FF2B5EF4-FFF2-40B4-BE49-F238E27FC236}">
                <a16:creationId xmlns:a16="http://schemas.microsoft.com/office/drawing/2014/main" id="{A9B6E5EA-587C-4A68-BD79-614A5F021B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800">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numéro de diapositive 4">
            <a:extLst>
              <a:ext uri="{FF2B5EF4-FFF2-40B4-BE49-F238E27FC236}">
                <a16:creationId xmlns:a16="http://schemas.microsoft.com/office/drawing/2014/main" id="{ABDCBE23-E298-468B-B168-00672B1D8B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1F5FB-EA78-4691-9C6E-E25BC34A6AA9}" type="slidenum">
              <a:rPr lang="en-US" sz="800" smtClean="0">
                <a:latin typeface="Verdana" panose="020B0604030504040204" pitchFamily="34" charset="0"/>
                <a:ea typeface="Verdana" panose="020B0604030504040204" pitchFamily="34" charset="0"/>
                <a:cs typeface="Verdana" panose="020B0604030504040204" pitchFamily="34" charset="0"/>
              </a:rPr>
              <a:t>‹#›</a:t>
            </a:fld>
            <a:endParaRPr lang="en-US" sz="8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1799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3EFDE-9D0C-4956-9DCB-E143770E48D6}" type="datetimeFigureOut">
              <a:rPr lang="en-US" smtClean="0"/>
              <a:t>10/25/2020</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F1D40-ED04-45EB-A18F-DAAE205A228F}" type="slidenum">
              <a:rPr lang="en-US" smtClean="0"/>
              <a:t>‹#›</a:t>
            </a:fld>
            <a:endParaRPr lang="en-US"/>
          </a:p>
        </p:txBody>
      </p:sp>
    </p:spTree>
    <p:extLst>
      <p:ext uri="{BB962C8B-B14F-4D97-AF65-F5344CB8AC3E}">
        <p14:creationId xmlns:p14="http://schemas.microsoft.com/office/powerpoint/2010/main" val="57442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F1D40-ED04-45EB-A18F-DAAE205A22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85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6B5C-12A0-4042-B4D0-BD3B9A4F58C6}"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63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22EBD-BBAC-421C-8A09-D2D2324E6070}" type="slidenum">
              <a:rPr lang="sv-SE" smtClean="0"/>
              <a:pPr/>
              <a:t>14</a:t>
            </a:fld>
            <a:endParaRPr lang="sv-SE"/>
          </a:p>
        </p:txBody>
      </p:sp>
    </p:spTree>
    <p:extLst>
      <p:ext uri="{BB962C8B-B14F-4D97-AF65-F5344CB8AC3E}">
        <p14:creationId xmlns:p14="http://schemas.microsoft.com/office/powerpoint/2010/main" val="322235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png"/><Relationship Id="rId3" Type="http://schemas.openxmlformats.org/officeDocument/2006/relationships/hyperlink" Target="http://www.capgemini.com/about/how-we-work/rightshorer" TargetMode="External"/><Relationship Id="rId7" Type="http://schemas.openxmlformats.org/officeDocument/2006/relationships/image" Target="../media/image22.png"/><Relationship Id="rId12" Type="http://schemas.openxmlformats.org/officeDocument/2006/relationships/hyperlink" Target="http://www.youtube.com/capgeminimedia" TargetMode="External"/><Relationship Id="rId2" Type="http://schemas.openxmlformats.org/officeDocument/2006/relationships/image" Target="../media/image9.emf"/><Relationship Id="rId1" Type="http://schemas.openxmlformats.org/officeDocument/2006/relationships/slideMaster" Target="../slideMasters/slideMaster4.xml"/><Relationship Id="rId6" Type="http://schemas.openxmlformats.org/officeDocument/2006/relationships/hyperlink" Target="http://www.linkedin.com/company/capgemini" TargetMode="External"/><Relationship Id="rId11" Type="http://schemas.microsoft.com/office/2007/relationships/hdphoto" Target="../media/hdphoto2.wdp"/><Relationship Id="rId5" Type="http://schemas.openxmlformats.org/officeDocument/2006/relationships/hyperlink" Target="https://www.sogeti.com/" TargetMode="External"/><Relationship Id="rId10" Type="http://schemas.openxmlformats.org/officeDocument/2006/relationships/image" Target="../media/image23.png"/><Relationship Id="rId4" Type="http://schemas.openxmlformats.org/officeDocument/2006/relationships/hyperlink" Target="http://www.capgemini.com/" TargetMode="External"/><Relationship Id="rId9" Type="http://schemas.openxmlformats.org/officeDocument/2006/relationships/hyperlink" Target="http://www.twitter.com/capgemini" TargetMode="External"/><Relationship Id="rId14" Type="http://schemas.microsoft.com/office/2007/relationships/hdphoto" Target="../media/hdphoto3.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linkedin.com/company/sogeti/" TargetMode="External"/><Relationship Id="rId7" Type="http://schemas.openxmlformats.org/officeDocument/2006/relationships/hyperlink" Target="https://www.youtube.com/channel/UC9vbc9OpkYZ9hru94oFzTQQ?" TargetMode="External"/><Relationship Id="rId2" Type="http://schemas.openxmlformats.org/officeDocument/2006/relationships/image" Target="../media/image9.emf"/><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hyperlink" Target="https://twitter.com/sogeti" TargetMode="External"/><Relationship Id="rId4" Type="http://schemas.openxmlformats.org/officeDocument/2006/relationships/image" Target="../media/image2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linkedin.com/company/sogeti/" TargetMode="External"/><Relationship Id="rId7" Type="http://schemas.openxmlformats.org/officeDocument/2006/relationships/hyperlink" Target="https://www.youtube.com/channel/UC9vbc9OpkYZ9hru94oFzTQQ?" TargetMode="External"/><Relationship Id="rId2" Type="http://schemas.openxmlformats.org/officeDocument/2006/relationships/image" Target="../media/image9.emf"/><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hyperlink" Target="https://twitter.com/sogeti" TargetMode="External"/><Relationship Id="rId4"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10B8AA-3007-4109-B528-DD30E7E165B4}"/>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6" name="Espace réservé du texte 5">
            <a:extLst>
              <a:ext uri="{FF2B5EF4-FFF2-40B4-BE49-F238E27FC236}">
                <a16:creationId xmlns:a16="http://schemas.microsoft.com/office/drawing/2014/main" id="{BC9DC688-D10B-4806-A762-99A72BBC8487}"/>
              </a:ext>
            </a:extLst>
          </p:cNvPr>
          <p:cNvSpPr>
            <a:spLocks noGrp="1"/>
          </p:cNvSpPr>
          <p:nvPr>
            <p:ph type="body" sz="quarter" idx="11"/>
          </p:nvPr>
        </p:nvSpPr>
        <p:spPr>
          <a:xfrm>
            <a:off x="395288" y="1440000"/>
            <a:ext cx="11520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626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shape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Freeform 24">
            <a:extLst>
              <a:ext uri="{FF2B5EF4-FFF2-40B4-BE49-F238E27FC236}">
                <a16:creationId xmlns:a16="http://schemas.microsoft.com/office/drawing/2014/main" id="{B9F27177-1D8C-43C4-9482-BCCDCD60EC61}"/>
              </a:ext>
            </a:extLst>
          </p:cNvPr>
          <p:cNvSpPr/>
          <p:nvPr userDrawn="1"/>
        </p:nvSpPr>
        <p:spPr>
          <a:xfrm>
            <a:off x="9337692" y="-26986"/>
            <a:ext cx="2854308" cy="5795285"/>
          </a:xfrm>
          <a:custGeom>
            <a:avLst/>
            <a:gdLst>
              <a:gd name="connsiteX0" fmla="*/ 0 w 2854308"/>
              <a:gd name="connsiteY0" fmla="*/ 0 h 5795285"/>
              <a:gd name="connsiteX1" fmla="*/ 2854308 w 2854308"/>
              <a:gd name="connsiteY1" fmla="*/ 0 h 5795285"/>
              <a:gd name="connsiteX2" fmla="*/ 2854308 w 2854308"/>
              <a:gd name="connsiteY2" fmla="*/ 5707955 h 5795285"/>
              <a:gd name="connsiteX3" fmla="*/ 2524513 w 2854308"/>
              <a:gd name="connsiteY3" fmla="*/ 5750975 h 5795285"/>
              <a:gd name="connsiteX4" fmla="*/ 0 w 2854308"/>
              <a:gd name="connsiteY4" fmla="*/ 4639889 h 5795285"/>
              <a:gd name="connsiteX5" fmla="*/ 0 w 2854308"/>
              <a:gd name="connsiteY5" fmla="*/ 0 h 579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4308" h="5795285">
                <a:moveTo>
                  <a:pt x="0" y="0"/>
                </a:moveTo>
                <a:lnTo>
                  <a:pt x="2854308" y="0"/>
                </a:lnTo>
                <a:lnTo>
                  <a:pt x="2854308" y="5707955"/>
                </a:lnTo>
                <a:lnTo>
                  <a:pt x="2524513" y="5750975"/>
                </a:lnTo>
                <a:cubicBezTo>
                  <a:pt x="1376540" y="5878597"/>
                  <a:pt x="0" y="5793270"/>
                  <a:pt x="0" y="4639889"/>
                </a:cubicBezTo>
                <a:cubicBezTo>
                  <a:pt x="0" y="0"/>
                  <a:pt x="0" y="0"/>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 name="Text Placeholder 7">
            <a:extLst>
              <a:ext uri="{FF2B5EF4-FFF2-40B4-BE49-F238E27FC236}">
                <a16:creationId xmlns:a16="http://schemas.microsoft.com/office/drawing/2014/main" id="{1D44720B-624B-4F4A-8826-188549448851}"/>
              </a:ext>
            </a:extLst>
          </p:cNvPr>
          <p:cNvSpPr>
            <a:spLocks noGrp="1"/>
          </p:cNvSpPr>
          <p:nvPr>
            <p:ph type="body" sz="quarter" idx="33" hasCustomPrompt="1"/>
          </p:nvPr>
        </p:nvSpPr>
        <p:spPr>
          <a:xfrm>
            <a:off x="396000" y="4140000"/>
            <a:ext cx="3473833" cy="2256236"/>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5" name="Text Placeholder 7">
            <a:extLst>
              <a:ext uri="{FF2B5EF4-FFF2-40B4-BE49-F238E27FC236}">
                <a16:creationId xmlns:a16="http://schemas.microsoft.com/office/drawing/2014/main" id="{97AB5FFA-6BAB-4E34-ACC4-A4E69069A9F7}"/>
              </a:ext>
            </a:extLst>
          </p:cNvPr>
          <p:cNvSpPr>
            <a:spLocks noGrp="1"/>
          </p:cNvSpPr>
          <p:nvPr>
            <p:ph type="body" sz="quarter" idx="34" hasCustomPrompt="1"/>
          </p:nvPr>
        </p:nvSpPr>
        <p:spPr>
          <a:xfrm>
            <a:off x="4151784" y="4125514"/>
            <a:ext cx="3473833" cy="2256236"/>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6" name="Text Placeholder 7">
            <a:extLst>
              <a:ext uri="{FF2B5EF4-FFF2-40B4-BE49-F238E27FC236}">
                <a16:creationId xmlns:a16="http://schemas.microsoft.com/office/drawing/2014/main" id="{93D28BA9-BCF2-450B-A626-01A89ECDAFD7}"/>
              </a:ext>
            </a:extLst>
          </p:cNvPr>
          <p:cNvSpPr>
            <a:spLocks noGrp="1"/>
          </p:cNvSpPr>
          <p:nvPr>
            <p:ph type="body" sz="quarter" idx="35" hasCustomPrompt="1"/>
          </p:nvPr>
        </p:nvSpPr>
        <p:spPr>
          <a:xfrm>
            <a:off x="9965600" y="1403849"/>
            <a:ext cx="1962875" cy="2327674"/>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8" name="Picture Placeholder 17">
            <a:extLst>
              <a:ext uri="{FF2B5EF4-FFF2-40B4-BE49-F238E27FC236}">
                <a16:creationId xmlns:a16="http://schemas.microsoft.com/office/drawing/2014/main" id="{BE0ED4D7-4C9A-48CC-84D7-454ADD394594}"/>
              </a:ext>
            </a:extLst>
          </p:cNvPr>
          <p:cNvSpPr>
            <a:spLocks noGrp="1"/>
          </p:cNvSpPr>
          <p:nvPr>
            <p:ph type="pic" sz="quarter" idx="38"/>
          </p:nvPr>
        </p:nvSpPr>
        <p:spPr>
          <a:xfrm>
            <a:off x="7648238" y="1853827"/>
            <a:ext cx="2486362" cy="4629841"/>
          </a:xfrm>
          <a:prstGeom prst="rect">
            <a:avLst/>
          </a:prstGeom>
          <a:noFill/>
        </p:spPr>
        <p:txBody>
          <a:bodyPr anchor="ctr"/>
          <a:lstStyle>
            <a:lvl1pPr algn="ctr">
              <a:defRPr/>
            </a:lvl1pPr>
          </a:lstStyle>
          <a:p>
            <a:r>
              <a:rPr lang="en-US"/>
              <a:t>Click icon to add picture</a:t>
            </a:r>
            <a:endParaRPr lang="pt-PT" dirty="0"/>
          </a:p>
        </p:txBody>
      </p:sp>
      <p:sp>
        <p:nvSpPr>
          <p:cNvPr id="10" name="Espace réservé du graphique 9">
            <a:extLst>
              <a:ext uri="{FF2B5EF4-FFF2-40B4-BE49-F238E27FC236}">
                <a16:creationId xmlns:a16="http://schemas.microsoft.com/office/drawing/2014/main" id="{90B2E692-F4F9-4226-AFF2-CBBB409A45C1}"/>
              </a:ext>
            </a:extLst>
          </p:cNvPr>
          <p:cNvSpPr>
            <a:spLocks noGrp="1"/>
          </p:cNvSpPr>
          <p:nvPr>
            <p:ph type="chart" sz="quarter" idx="47"/>
          </p:nvPr>
        </p:nvSpPr>
        <p:spPr>
          <a:xfrm>
            <a:off x="396000" y="1440000"/>
            <a:ext cx="7200000" cy="2340000"/>
          </a:xfrm>
        </p:spPr>
        <p:txBody>
          <a:bodyPr anchor="ctr"/>
          <a:lstStyle>
            <a:lvl1pPr algn="ctr">
              <a:defRPr/>
            </a:lvl1pPr>
          </a:lstStyle>
          <a:p>
            <a:r>
              <a:rPr lang="en-US"/>
              <a:t>Click icon to add chart</a:t>
            </a:r>
            <a:endParaRPr lang="en-US" dirty="0"/>
          </a:p>
        </p:txBody>
      </p:sp>
    </p:spTree>
    <p:extLst>
      <p:ext uri="{BB962C8B-B14F-4D97-AF65-F5344CB8AC3E}">
        <p14:creationId xmlns:p14="http://schemas.microsoft.com/office/powerpoint/2010/main" val="33997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shape 4">
    <p:bg>
      <p:bgPr>
        <a:solidFill>
          <a:schemeClr val="bg1">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Freeform 15">
            <a:extLst>
              <a:ext uri="{FF2B5EF4-FFF2-40B4-BE49-F238E27FC236}">
                <a16:creationId xmlns:a16="http://schemas.microsoft.com/office/drawing/2014/main" id="{005ED0D9-5740-4AC1-ADDD-56A9F2217C30}"/>
              </a:ext>
            </a:extLst>
          </p:cNvPr>
          <p:cNvSpPr/>
          <p:nvPr userDrawn="1"/>
        </p:nvSpPr>
        <p:spPr>
          <a:xfrm>
            <a:off x="0" y="3664030"/>
            <a:ext cx="8472264" cy="3193971"/>
          </a:xfrm>
          <a:custGeom>
            <a:avLst/>
            <a:gdLst>
              <a:gd name="connsiteX0" fmla="*/ 0 w 10105936"/>
              <a:gd name="connsiteY0" fmla="*/ 0 h 3809851"/>
              <a:gd name="connsiteX1" fmla="*/ 5362334 w 10105936"/>
              <a:gd name="connsiteY1" fmla="*/ 1015711 h 3809851"/>
              <a:gd name="connsiteX2" fmla="*/ 10105936 w 10105936"/>
              <a:gd name="connsiteY2" fmla="*/ 2151930 h 3809851"/>
              <a:gd name="connsiteX3" fmla="*/ 10105936 w 10105936"/>
              <a:gd name="connsiteY3" fmla="*/ 3601192 h 3809851"/>
              <a:gd name="connsiteX4" fmla="*/ 10105936 w 10105936"/>
              <a:gd name="connsiteY4" fmla="*/ 3809851 h 3809851"/>
              <a:gd name="connsiteX5" fmla="*/ 0 w 10105936"/>
              <a:gd name="connsiteY5" fmla="*/ 3809851 h 3809851"/>
              <a:gd name="connsiteX6" fmla="*/ 0 w 10105936"/>
              <a:gd name="connsiteY6" fmla="*/ 3761009 h 3809851"/>
              <a:gd name="connsiteX7" fmla="*/ 0 w 10105936"/>
              <a:gd name="connsiteY7" fmla="*/ 0 h 380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5936" h="3809851">
                <a:moveTo>
                  <a:pt x="0" y="0"/>
                </a:moveTo>
                <a:cubicBezTo>
                  <a:pt x="137496" y="17215"/>
                  <a:pt x="3832694" y="688618"/>
                  <a:pt x="5362334" y="1015711"/>
                </a:cubicBezTo>
                <a:cubicBezTo>
                  <a:pt x="7098217" y="1377235"/>
                  <a:pt x="8679418" y="1755975"/>
                  <a:pt x="10105936" y="2151930"/>
                </a:cubicBezTo>
                <a:cubicBezTo>
                  <a:pt x="10105936" y="2151930"/>
                  <a:pt x="10105936" y="2151930"/>
                  <a:pt x="10105936" y="3601192"/>
                </a:cubicBezTo>
                <a:lnTo>
                  <a:pt x="10105936" y="3809851"/>
                </a:lnTo>
                <a:lnTo>
                  <a:pt x="0" y="3809851"/>
                </a:lnTo>
                <a:lnTo>
                  <a:pt x="0" y="3761009"/>
                </a:lnTo>
                <a:cubicBezTo>
                  <a:pt x="0" y="2691837"/>
                  <a:pt x="0" y="144771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 name="Text Placeholder 7">
            <a:extLst>
              <a:ext uri="{FF2B5EF4-FFF2-40B4-BE49-F238E27FC236}">
                <a16:creationId xmlns:a16="http://schemas.microsoft.com/office/drawing/2014/main" id="{63E25333-AF71-47A9-9DF0-5D859FDFEE67}"/>
              </a:ext>
            </a:extLst>
          </p:cNvPr>
          <p:cNvSpPr>
            <a:spLocks noGrp="1"/>
          </p:cNvSpPr>
          <p:nvPr>
            <p:ph type="body" sz="quarter" idx="33" hasCustomPrompt="1"/>
          </p:nvPr>
        </p:nvSpPr>
        <p:spPr>
          <a:xfrm>
            <a:off x="360000" y="5423254"/>
            <a:ext cx="9745936" cy="1029934"/>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5" name="Text Placeholder 7">
            <a:extLst>
              <a:ext uri="{FF2B5EF4-FFF2-40B4-BE49-F238E27FC236}">
                <a16:creationId xmlns:a16="http://schemas.microsoft.com/office/drawing/2014/main" id="{B2C87B7A-79DA-4338-A75C-77A4FD60F145}"/>
              </a:ext>
            </a:extLst>
          </p:cNvPr>
          <p:cNvSpPr>
            <a:spLocks noGrp="1"/>
          </p:cNvSpPr>
          <p:nvPr>
            <p:ph type="body" sz="quarter" idx="34" hasCustomPrompt="1"/>
          </p:nvPr>
        </p:nvSpPr>
        <p:spPr>
          <a:xfrm>
            <a:off x="396000" y="4916016"/>
            <a:ext cx="5736001" cy="457200"/>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6" name="Text Placeholder 7">
            <a:extLst>
              <a:ext uri="{FF2B5EF4-FFF2-40B4-BE49-F238E27FC236}">
                <a16:creationId xmlns:a16="http://schemas.microsoft.com/office/drawing/2014/main" id="{C29E3B94-72A6-4A54-A041-7A68EF71C8D3}"/>
              </a:ext>
            </a:extLst>
          </p:cNvPr>
          <p:cNvSpPr>
            <a:spLocks noGrp="1"/>
          </p:cNvSpPr>
          <p:nvPr>
            <p:ph type="body" sz="quarter" idx="35" hasCustomPrompt="1"/>
          </p:nvPr>
        </p:nvSpPr>
        <p:spPr>
          <a:xfrm>
            <a:off x="396000" y="4386808"/>
            <a:ext cx="5736001" cy="457200"/>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7" name="Picture Placeholder 17">
            <a:extLst>
              <a:ext uri="{FF2B5EF4-FFF2-40B4-BE49-F238E27FC236}">
                <a16:creationId xmlns:a16="http://schemas.microsoft.com/office/drawing/2014/main" id="{65A14B7A-E4D2-4DB3-A51F-9712AF70A6F8}"/>
              </a:ext>
            </a:extLst>
          </p:cNvPr>
          <p:cNvSpPr>
            <a:spLocks noGrp="1"/>
          </p:cNvSpPr>
          <p:nvPr>
            <p:ph type="pic" sz="quarter" idx="10"/>
          </p:nvPr>
        </p:nvSpPr>
        <p:spPr>
          <a:xfrm>
            <a:off x="396000" y="2129375"/>
            <a:ext cx="2027083" cy="2061625"/>
          </a:xfrm>
          <a:prstGeom prst="rect">
            <a:avLst/>
          </a:prstGeom>
          <a:solidFill>
            <a:srgbClr val="D9D9D9"/>
          </a:solidFill>
        </p:spPr>
        <p:txBody>
          <a:bodyPr anchor="ctr"/>
          <a:lstStyle>
            <a:lvl1pPr algn="ctr">
              <a:defRPr/>
            </a:lvl1pPr>
          </a:lstStyle>
          <a:p>
            <a:r>
              <a:rPr lang="en-US"/>
              <a:t>Click icon to add picture</a:t>
            </a:r>
            <a:endParaRPr lang="pt-PT"/>
          </a:p>
        </p:txBody>
      </p:sp>
    </p:spTree>
    <p:extLst>
      <p:ext uri="{BB962C8B-B14F-4D97-AF65-F5344CB8AC3E}">
        <p14:creationId xmlns:p14="http://schemas.microsoft.com/office/powerpoint/2010/main" val="340310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shape 5">
    <p:spTree>
      <p:nvGrpSpPr>
        <p:cNvPr id="1" name=""/>
        <p:cNvGrpSpPr/>
        <p:nvPr/>
      </p:nvGrpSpPr>
      <p:grpSpPr>
        <a:xfrm>
          <a:off x="0" y="0"/>
          <a:ext cx="0" cy="0"/>
          <a:chOff x="0" y="0"/>
          <a:chExt cx="0" cy="0"/>
        </a:xfrm>
      </p:grpSpPr>
      <p:sp>
        <p:nvSpPr>
          <p:cNvPr id="3" name="Freeform 21">
            <a:extLst>
              <a:ext uri="{FF2B5EF4-FFF2-40B4-BE49-F238E27FC236}">
                <a16:creationId xmlns:a16="http://schemas.microsoft.com/office/drawing/2014/main" id="{4B07EBE9-FC0D-473A-B056-841D4546F56B}"/>
              </a:ext>
            </a:extLst>
          </p:cNvPr>
          <p:cNvSpPr/>
          <p:nvPr userDrawn="1"/>
        </p:nvSpPr>
        <p:spPr>
          <a:xfrm>
            <a:off x="-9192" y="0"/>
            <a:ext cx="8056297" cy="6858000"/>
          </a:xfrm>
          <a:custGeom>
            <a:avLst/>
            <a:gdLst>
              <a:gd name="connsiteX0" fmla="*/ 0 w 8056297"/>
              <a:gd name="connsiteY0" fmla="*/ 0 h 6858000"/>
              <a:gd name="connsiteX1" fmla="*/ 8056297 w 8056297"/>
              <a:gd name="connsiteY1" fmla="*/ 0 h 6858000"/>
              <a:gd name="connsiteX2" fmla="*/ 8056297 w 8056297"/>
              <a:gd name="connsiteY2" fmla="*/ 223850 h 6858000"/>
              <a:gd name="connsiteX3" fmla="*/ 8056297 w 8056297"/>
              <a:gd name="connsiteY3" fmla="*/ 6587097 h 6858000"/>
              <a:gd name="connsiteX4" fmla="*/ 8056297 w 8056297"/>
              <a:gd name="connsiteY4" fmla="*/ 6858000 h 6858000"/>
              <a:gd name="connsiteX5" fmla="*/ 3114070 w 8056297"/>
              <a:gd name="connsiteY5" fmla="*/ 6858000 h 6858000"/>
              <a:gd name="connsiteX6" fmla="*/ 2935863 w 8056297"/>
              <a:gd name="connsiteY6" fmla="*/ 6807788 h 6858000"/>
              <a:gd name="connsiteX7" fmla="*/ 0 w 8056297"/>
              <a:gd name="connsiteY7" fmla="*/ 2811350 h 6858000"/>
              <a:gd name="connsiteX8" fmla="*/ 0 w 8056297"/>
              <a:gd name="connsiteY8" fmla="*/ 126445 h 6858000"/>
              <a:gd name="connsiteX9" fmla="*/ 0 w 8056297"/>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6297" h="6858000">
                <a:moveTo>
                  <a:pt x="0" y="0"/>
                </a:moveTo>
                <a:lnTo>
                  <a:pt x="8056297" y="0"/>
                </a:lnTo>
                <a:lnTo>
                  <a:pt x="8056297" y="223850"/>
                </a:lnTo>
                <a:cubicBezTo>
                  <a:pt x="8056297" y="1771667"/>
                  <a:pt x="8056297" y="3835422"/>
                  <a:pt x="8056297" y="6587097"/>
                </a:cubicBezTo>
                <a:lnTo>
                  <a:pt x="8056297" y="6858000"/>
                </a:lnTo>
                <a:lnTo>
                  <a:pt x="3114070" y="6858000"/>
                </a:lnTo>
                <a:lnTo>
                  <a:pt x="2935863" y="6807788"/>
                </a:lnTo>
                <a:cubicBezTo>
                  <a:pt x="1205245" y="6277787"/>
                  <a:pt x="0" y="4673939"/>
                  <a:pt x="0" y="2811350"/>
                </a:cubicBezTo>
                <a:cubicBezTo>
                  <a:pt x="0" y="2811350"/>
                  <a:pt x="0" y="2811350"/>
                  <a:pt x="0" y="12644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solidFill>
                  <a:schemeClr val="bg1"/>
                </a:solidFill>
              </a:defRPr>
            </a:lvl1pPr>
          </a:lstStyle>
          <a:p>
            <a:r>
              <a:rPr lang="en-US" noProof="0"/>
              <a:t>Modifiez le style du titre</a:t>
            </a:r>
          </a:p>
        </p:txBody>
      </p:sp>
      <p:sp>
        <p:nvSpPr>
          <p:cNvPr id="4" name="Picture Placeholder 48">
            <a:extLst>
              <a:ext uri="{FF2B5EF4-FFF2-40B4-BE49-F238E27FC236}">
                <a16:creationId xmlns:a16="http://schemas.microsoft.com/office/drawing/2014/main" id="{05499993-F978-482C-A7E3-2CC87A10A64C}"/>
              </a:ext>
            </a:extLst>
          </p:cNvPr>
          <p:cNvSpPr>
            <a:spLocks noGrp="1"/>
          </p:cNvSpPr>
          <p:nvPr>
            <p:ph type="pic" sz="quarter" idx="10"/>
          </p:nvPr>
        </p:nvSpPr>
        <p:spPr>
          <a:xfrm>
            <a:off x="396000" y="1440000"/>
            <a:ext cx="6300768" cy="2722563"/>
          </a:xfrm>
          <a:prstGeom prst="rect">
            <a:avLst/>
          </a:prstGeom>
        </p:spPr>
        <p:txBody>
          <a:bodyPr anchor="ctr"/>
          <a:lstStyle>
            <a:lvl1pPr algn="ctr">
              <a:defRPr/>
            </a:lvl1pPr>
          </a:lstStyle>
          <a:p>
            <a:r>
              <a:rPr lang="en-US"/>
              <a:t>Click icon to add picture</a:t>
            </a:r>
            <a:endParaRPr lang="pt-PT"/>
          </a:p>
        </p:txBody>
      </p:sp>
      <p:sp>
        <p:nvSpPr>
          <p:cNvPr id="5" name="Text Placeholder 7">
            <a:extLst>
              <a:ext uri="{FF2B5EF4-FFF2-40B4-BE49-F238E27FC236}">
                <a16:creationId xmlns:a16="http://schemas.microsoft.com/office/drawing/2014/main" id="{1E479B03-68C5-41EA-83D5-E4DFFE8B219D}"/>
              </a:ext>
            </a:extLst>
          </p:cNvPr>
          <p:cNvSpPr>
            <a:spLocks noGrp="1"/>
          </p:cNvSpPr>
          <p:nvPr>
            <p:ph type="body" sz="quarter" idx="33" hasCustomPrompt="1"/>
          </p:nvPr>
        </p:nvSpPr>
        <p:spPr>
          <a:xfrm>
            <a:off x="2057400" y="4495800"/>
            <a:ext cx="4673456" cy="1957388"/>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6" name="Text Placeholder 7">
            <a:extLst>
              <a:ext uri="{FF2B5EF4-FFF2-40B4-BE49-F238E27FC236}">
                <a16:creationId xmlns:a16="http://schemas.microsoft.com/office/drawing/2014/main" id="{2E4AC362-34F9-4B4F-B3BC-BE19B9BEE42B}"/>
              </a:ext>
            </a:extLst>
          </p:cNvPr>
          <p:cNvSpPr>
            <a:spLocks noGrp="1"/>
          </p:cNvSpPr>
          <p:nvPr>
            <p:ph type="body" sz="quarter" idx="35" hasCustomPrompt="1"/>
          </p:nvPr>
        </p:nvSpPr>
        <p:spPr>
          <a:xfrm>
            <a:off x="8181521" y="1424119"/>
            <a:ext cx="3602492" cy="310556"/>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a:solidFill>
                  <a:schemeClr val="accent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7" name="Picture Placeholder 48">
            <a:extLst>
              <a:ext uri="{FF2B5EF4-FFF2-40B4-BE49-F238E27FC236}">
                <a16:creationId xmlns:a16="http://schemas.microsoft.com/office/drawing/2014/main" id="{A5473A73-00C8-46E5-B3BB-C3A3CFA926F5}"/>
              </a:ext>
            </a:extLst>
          </p:cNvPr>
          <p:cNvSpPr>
            <a:spLocks noGrp="1"/>
          </p:cNvSpPr>
          <p:nvPr>
            <p:ph type="pic" sz="quarter" idx="36"/>
          </p:nvPr>
        </p:nvSpPr>
        <p:spPr>
          <a:xfrm>
            <a:off x="6851208" y="2611755"/>
            <a:ext cx="1635177" cy="3841433"/>
          </a:xfrm>
          <a:prstGeom prst="rect">
            <a:avLst/>
          </a:prstGeom>
        </p:spPr>
        <p:txBody>
          <a:bodyPr anchor="ctr"/>
          <a:lstStyle>
            <a:lvl1pPr algn="ctr">
              <a:defRPr/>
            </a:lvl1pPr>
          </a:lstStyle>
          <a:p>
            <a:r>
              <a:rPr lang="en-US"/>
              <a:t>Click icon to add picture</a:t>
            </a:r>
            <a:endParaRPr lang="pt-PT"/>
          </a:p>
        </p:txBody>
      </p:sp>
      <p:sp>
        <p:nvSpPr>
          <p:cNvPr id="8" name="Espace réservé du texte 2">
            <a:extLst>
              <a:ext uri="{FF2B5EF4-FFF2-40B4-BE49-F238E27FC236}">
                <a16:creationId xmlns:a16="http://schemas.microsoft.com/office/drawing/2014/main" id="{E0290EEC-BB50-46CF-B806-EE9D50B84E63}"/>
              </a:ext>
            </a:extLst>
          </p:cNvPr>
          <p:cNvSpPr>
            <a:spLocks noGrp="1"/>
          </p:cNvSpPr>
          <p:nvPr>
            <p:ph type="body" sz="quarter" idx="37"/>
          </p:nvPr>
        </p:nvSpPr>
        <p:spPr>
          <a:xfrm>
            <a:off x="8181975" y="1811338"/>
            <a:ext cx="3746500" cy="4570412"/>
          </a:xfrm>
          <a:prstGeom prst="rect">
            <a:avLst/>
          </a:prstGeo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80584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with shape 5">
    <p:spTree>
      <p:nvGrpSpPr>
        <p:cNvPr id="1" name=""/>
        <p:cNvGrpSpPr/>
        <p:nvPr/>
      </p:nvGrpSpPr>
      <p:grpSpPr>
        <a:xfrm>
          <a:off x="0" y="0"/>
          <a:ext cx="0" cy="0"/>
          <a:chOff x="0" y="0"/>
          <a:chExt cx="0" cy="0"/>
        </a:xfrm>
      </p:grpSpPr>
      <p:sp>
        <p:nvSpPr>
          <p:cNvPr id="3" name="Freeform 21">
            <a:extLst>
              <a:ext uri="{FF2B5EF4-FFF2-40B4-BE49-F238E27FC236}">
                <a16:creationId xmlns:a16="http://schemas.microsoft.com/office/drawing/2014/main" id="{4B07EBE9-FC0D-473A-B056-841D4546F56B}"/>
              </a:ext>
            </a:extLst>
          </p:cNvPr>
          <p:cNvSpPr/>
          <p:nvPr userDrawn="1"/>
        </p:nvSpPr>
        <p:spPr>
          <a:xfrm>
            <a:off x="4572000" y="0"/>
            <a:ext cx="7620000" cy="6858000"/>
          </a:xfrm>
          <a:custGeom>
            <a:avLst/>
            <a:gdLst>
              <a:gd name="connsiteX0" fmla="*/ 0 w 8056297"/>
              <a:gd name="connsiteY0" fmla="*/ 0 h 6858000"/>
              <a:gd name="connsiteX1" fmla="*/ 8056297 w 8056297"/>
              <a:gd name="connsiteY1" fmla="*/ 0 h 6858000"/>
              <a:gd name="connsiteX2" fmla="*/ 8056297 w 8056297"/>
              <a:gd name="connsiteY2" fmla="*/ 223850 h 6858000"/>
              <a:gd name="connsiteX3" fmla="*/ 8056297 w 8056297"/>
              <a:gd name="connsiteY3" fmla="*/ 6587097 h 6858000"/>
              <a:gd name="connsiteX4" fmla="*/ 8056297 w 8056297"/>
              <a:gd name="connsiteY4" fmla="*/ 6858000 h 6858000"/>
              <a:gd name="connsiteX5" fmla="*/ 3114070 w 8056297"/>
              <a:gd name="connsiteY5" fmla="*/ 6858000 h 6858000"/>
              <a:gd name="connsiteX6" fmla="*/ 2935863 w 8056297"/>
              <a:gd name="connsiteY6" fmla="*/ 6807788 h 6858000"/>
              <a:gd name="connsiteX7" fmla="*/ 0 w 8056297"/>
              <a:gd name="connsiteY7" fmla="*/ 2811350 h 6858000"/>
              <a:gd name="connsiteX8" fmla="*/ 0 w 8056297"/>
              <a:gd name="connsiteY8" fmla="*/ 126445 h 6858000"/>
              <a:gd name="connsiteX9" fmla="*/ 0 w 8056297"/>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6297" h="6858000">
                <a:moveTo>
                  <a:pt x="0" y="0"/>
                </a:moveTo>
                <a:lnTo>
                  <a:pt x="8056297" y="0"/>
                </a:lnTo>
                <a:lnTo>
                  <a:pt x="8056297" y="223850"/>
                </a:lnTo>
                <a:cubicBezTo>
                  <a:pt x="8056297" y="1771667"/>
                  <a:pt x="8056297" y="3835422"/>
                  <a:pt x="8056297" y="6587097"/>
                </a:cubicBezTo>
                <a:lnTo>
                  <a:pt x="8056297" y="6858000"/>
                </a:lnTo>
                <a:lnTo>
                  <a:pt x="3114070" y="6858000"/>
                </a:lnTo>
                <a:lnTo>
                  <a:pt x="2935863" y="6807788"/>
                </a:lnTo>
                <a:cubicBezTo>
                  <a:pt x="1205245" y="6277787"/>
                  <a:pt x="0" y="4673939"/>
                  <a:pt x="0" y="2811350"/>
                </a:cubicBezTo>
                <a:cubicBezTo>
                  <a:pt x="0" y="2811350"/>
                  <a:pt x="0" y="2811350"/>
                  <a:pt x="0" y="12644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solidFill>
                  <a:schemeClr val="accent3"/>
                </a:solidFill>
              </a:defRPr>
            </a:lvl1pPr>
          </a:lstStyle>
          <a:p>
            <a:r>
              <a:rPr lang="en-US" noProof="0" dirty="0" err="1"/>
              <a:t>Modifiez</a:t>
            </a:r>
            <a:r>
              <a:rPr lang="en-US" noProof="0" dirty="0"/>
              <a:t> le style du </a:t>
            </a:r>
            <a:r>
              <a:rPr lang="en-US" noProof="0" dirty="0" err="1"/>
              <a:t>titre</a:t>
            </a:r>
            <a:endParaRPr lang="en-US" noProof="0" dirty="0"/>
          </a:p>
        </p:txBody>
      </p:sp>
      <p:sp>
        <p:nvSpPr>
          <p:cNvPr id="9" name="Retângulo 43">
            <a:extLst>
              <a:ext uri="{FF2B5EF4-FFF2-40B4-BE49-F238E27FC236}">
                <a16:creationId xmlns:a16="http://schemas.microsoft.com/office/drawing/2014/main" id="{A2F0D28E-3D16-4E1E-9649-2E4358C19048}"/>
              </a:ext>
            </a:extLst>
          </p:cNvPr>
          <p:cNvSpPr/>
          <p:nvPr userDrawn="1"/>
        </p:nvSpPr>
        <p:spPr>
          <a:xfrm>
            <a:off x="8918695" y="6578798"/>
            <a:ext cx="3063907" cy="195814"/>
          </a:xfrm>
          <a:prstGeom prst="rect">
            <a:avLst/>
          </a:prstGeom>
        </p:spPr>
        <p:txBody>
          <a:bodyPr wrap="none" lIns="36000" tIns="36000" rIns="36000" bIns="360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Company Confidential © 2020 Sogeti. All rights reserved.</a:t>
            </a:r>
            <a:endParaRPr lang="en-US" sz="800" dirty="0">
              <a:solidFill>
                <a:schemeClr val="bg1"/>
              </a:solidFill>
            </a:endParaRPr>
          </a:p>
        </p:txBody>
      </p:sp>
    </p:spTree>
    <p:extLst>
      <p:ext uri="{BB962C8B-B14F-4D97-AF65-F5344CB8AC3E}">
        <p14:creationId xmlns:p14="http://schemas.microsoft.com/office/powerpoint/2010/main" val="78557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p>
            <a:r>
              <a:rPr lang="en-US" noProof="0"/>
              <a:t>Modifiez le style du titre</a:t>
            </a:r>
          </a:p>
        </p:txBody>
      </p:sp>
      <p:sp>
        <p:nvSpPr>
          <p:cNvPr id="3" name="Picture Placeholder 17">
            <a:extLst>
              <a:ext uri="{FF2B5EF4-FFF2-40B4-BE49-F238E27FC236}">
                <a16:creationId xmlns:a16="http://schemas.microsoft.com/office/drawing/2014/main" id="{C8E0B656-36C5-49F3-9D0D-F16AB2D3E6B9}"/>
              </a:ext>
            </a:extLst>
          </p:cNvPr>
          <p:cNvSpPr>
            <a:spLocks noGrp="1"/>
          </p:cNvSpPr>
          <p:nvPr>
            <p:ph type="pic" sz="quarter" idx="38"/>
          </p:nvPr>
        </p:nvSpPr>
        <p:spPr>
          <a:xfrm>
            <a:off x="6240463" y="1440000"/>
            <a:ext cx="5951536" cy="4941750"/>
          </a:xfrm>
          <a:prstGeom prst="rect">
            <a:avLst/>
          </a:prstGeom>
          <a:noFill/>
        </p:spPr>
        <p:txBody>
          <a:bodyPr anchor="ctr"/>
          <a:lstStyle>
            <a:lvl1pPr algn="ctr">
              <a:defRPr/>
            </a:lvl1pPr>
          </a:lstStyle>
          <a:p>
            <a:r>
              <a:rPr lang="en-US"/>
              <a:t>Click icon to add picture</a:t>
            </a:r>
            <a:endParaRPr lang="pt-PT" dirty="0"/>
          </a:p>
        </p:txBody>
      </p:sp>
      <p:sp>
        <p:nvSpPr>
          <p:cNvPr id="6" name="Espace réservé du texte 5">
            <a:extLst>
              <a:ext uri="{FF2B5EF4-FFF2-40B4-BE49-F238E27FC236}">
                <a16:creationId xmlns:a16="http://schemas.microsoft.com/office/drawing/2014/main" id="{0F0A9670-1251-4E87-8D28-67C68D5BCD1E}"/>
              </a:ext>
            </a:extLst>
          </p:cNvPr>
          <p:cNvSpPr>
            <a:spLocks noGrp="1"/>
          </p:cNvSpPr>
          <p:nvPr>
            <p:ph type="body" sz="quarter" idx="39" hasCustomPrompt="1"/>
          </p:nvPr>
        </p:nvSpPr>
        <p:spPr>
          <a:xfrm>
            <a:off x="395288" y="1440000"/>
            <a:ext cx="5700712" cy="4941750"/>
          </a:xfrm>
        </p:spPr>
        <p:txBody>
          <a:bodyPr/>
          <a:lstStyle>
            <a:lvl4pPr>
              <a:defRPr/>
            </a:lvl4pPr>
            <a:lvl5pPr marL="766762" indent="0">
              <a:buNone/>
              <a:defRPr/>
            </a:lvl5p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p:txBody>
      </p:sp>
    </p:spTree>
    <p:extLst>
      <p:ext uri="{BB962C8B-B14F-4D97-AF65-F5344CB8AC3E}">
        <p14:creationId xmlns:p14="http://schemas.microsoft.com/office/powerpoint/2010/main" val="895894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4" name="Espace réservé du tableau 3">
            <a:extLst>
              <a:ext uri="{FF2B5EF4-FFF2-40B4-BE49-F238E27FC236}">
                <a16:creationId xmlns:a16="http://schemas.microsoft.com/office/drawing/2014/main" id="{9860F927-93AF-47E5-8D95-FF388D3BFC54}"/>
              </a:ext>
            </a:extLst>
          </p:cNvPr>
          <p:cNvSpPr>
            <a:spLocks noGrp="1"/>
          </p:cNvSpPr>
          <p:nvPr>
            <p:ph type="tbl" sz="quarter" idx="10"/>
          </p:nvPr>
        </p:nvSpPr>
        <p:spPr>
          <a:xfrm>
            <a:off x="395288" y="2132856"/>
            <a:ext cx="11520487" cy="4248894"/>
          </a:xfrm>
        </p:spPr>
        <p:txBody>
          <a:bodyPr anchor="ctr"/>
          <a:lstStyle>
            <a:lvl1pPr algn="ctr">
              <a:defRPr/>
            </a:lvl1pPr>
          </a:lstStyle>
          <a:p>
            <a:r>
              <a:rPr lang="en-US"/>
              <a:t>Click icon to add table</a:t>
            </a:r>
          </a:p>
        </p:txBody>
      </p:sp>
      <p:sp>
        <p:nvSpPr>
          <p:cNvPr id="5" name="Espace réservé du texte 2">
            <a:extLst>
              <a:ext uri="{FF2B5EF4-FFF2-40B4-BE49-F238E27FC236}">
                <a16:creationId xmlns:a16="http://schemas.microsoft.com/office/drawing/2014/main" id="{59DE6943-EC89-42D3-AF34-E39DF0EB3649}"/>
              </a:ext>
            </a:extLst>
          </p:cNvPr>
          <p:cNvSpPr>
            <a:spLocks noGrp="1"/>
          </p:cNvSpPr>
          <p:nvPr>
            <p:ph type="body" idx="1" hasCustomPrompt="1"/>
          </p:nvPr>
        </p:nvSpPr>
        <p:spPr>
          <a:xfrm>
            <a:off x="395998" y="1440000"/>
            <a:ext cx="11519289" cy="692856"/>
          </a:xfrm>
        </p:spPr>
        <p:txBody>
          <a:bodyPr anchor="t"/>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Modifier les styles du texte du masque</a:t>
            </a:r>
          </a:p>
        </p:txBody>
      </p:sp>
    </p:spTree>
    <p:extLst>
      <p:ext uri="{BB962C8B-B14F-4D97-AF65-F5344CB8AC3E}">
        <p14:creationId xmlns:p14="http://schemas.microsoft.com/office/powerpoint/2010/main" val="906374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s with heade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Chart Placeholder 18">
            <a:extLst>
              <a:ext uri="{FF2B5EF4-FFF2-40B4-BE49-F238E27FC236}">
                <a16:creationId xmlns:a16="http://schemas.microsoft.com/office/drawing/2014/main" id="{D07CEEB3-F05B-4A7A-A34B-6164F7E59119}"/>
              </a:ext>
            </a:extLst>
          </p:cNvPr>
          <p:cNvSpPr>
            <a:spLocks noGrp="1"/>
          </p:cNvSpPr>
          <p:nvPr>
            <p:ph type="chart" sz="quarter" idx="44"/>
          </p:nvPr>
        </p:nvSpPr>
        <p:spPr>
          <a:xfrm>
            <a:off x="396000" y="1873622"/>
            <a:ext cx="5543550" cy="3571601"/>
          </a:xfrm>
          <a:prstGeom prst="rect">
            <a:avLst/>
          </a:prstGeom>
        </p:spPr>
        <p:txBody>
          <a:bodyPr anchor="ctr"/>
          <a:lstStyle>
            <a:lvl1pPr marL="0" indent="0" algn="ctr">
              <a:buNone/>
              <a:defRPr sz="2000"/>
            </a:lvl1pPr>
          </a:lstStyle>
          <a:p>
            <a:r>
              <a:rPr lang="en-US" noProof="0"/>
              <a:t>Click icon to add chart</a:t>
            </a:r>
          </a:p>
        </p:txBody>
      </p:sp>
      <p:sp>
        <p:nvSpPr>
          <p:cNvPr id="4" name="Text Placeholder 29">
            <a:extLst>
              <a:ext uri="{FF2B5EF4-FFF2-40B4-BE49-F238E27FC236}">
                <a16:creationId xmlns:a16="http://schemas.microsoft.com/office/drawing/2014/main" id="{0167E05D-6E5A-4441-B4F7-9F3ADECD8C4A}"/>
              </a:ext>
            </a:extLst>
          </p:cNvPr>
          <p:cNvSpPr>
            <a:spLocks noGrp="1"/>
          </p:cNvSpPr>
          <p:nvPr>
            <p:ph type="body" sz="quarter" idx="41" hasCustomPrompt="1"/>
          </p:nvPr>
        </p:nvSpPr>
        <p:spPr>
          <a:xfrm>
            <a:off x="396000" y="5575682"/>
            <a:ext cx="5543551" cy="806068"/>
          </a:xfrm>
          <a:prstGeom prst="rect">
            <a:avLst/>
          </a:prstGeom>
        </p:spPr>
        <p:txBody>
          <a:bodyPr>
            <a:noAutofit/>
          </a:bodyPr>
          <a:lstStyle>
            <a:lvl1pPr marL="0" indent="0" algn="l">
              <a:lnSpc>
                <a:spcPts val="1600"/>
              </a:lnSpc>
              <a:spcBef>
                <a:spcPts val="0"/>
              </a:spcBef>
              <a:spcAft>
                <a:spcPts val="0"/>
              </a:spcAft>
              <a:buNone/>
              <a:defRPr sz="1400">
                <a:solidFill>
                  <a:schemeClr val="tx1"/>
                </a:solidFill>
              </a:defRPr>
            </a:lvl1pPr>
            <a:lvl2pPr algn="ctr">
              <a:defRPr/>
            </a:lvl2pPr>
            <a:lvl3pPr algn="ctr">
              <a:defRPr/>
            </a:lvl3pPr>
            <a:lvl4pPr algn="ctr">
              <a:defRPr/>
            </a:lvl4pPr>
            <a:lvl5pPr algn="ctr">
              <a:defRPr/>
            </a:lvl5pPr>
          </a:lstStyle>
          <a:p>
            <a:pPr lvl="0"/>
            <a:r>
              <a:rPr lang="en-US" dirty="0"/>
              <a:t>Click to insert text</a:t>
            </a:r>
          </a:p>
        </p:txBody>
      </p:sp>
      <p:sp>
        <p:nvSpPr>
          <p:cNvPr id="5" name="Text Placeholder 29">
            <a:extLst>
              <a:ext uri="{FF2B5EF4-FFF2-40B4-BE49-F238E27FC236}">
                <a16:creationId xmlns:a16="http://schemas.microsoft.com/office/drawing/2014/main" id="{A5AFC11C-9D23-437D-8241-6DBF1C7BE632}"/>
              </a:ext>
            </a:extLst>
          </p:cNvPr>
          <p:cNvSpPr>
            <a:spLocks noGrp="1"/>
          </p:cNvSpPr>
          <p:nvPr>
            <p:ph type="body" sz="quarter" idx="42" hasCustomPrompt="1"/>
          </p:nvPr>
        </p:nvSpPr>
        <p:spPr>
          <a:xfrm>
            <a:off x="6385098" y="5575682"/>
            <a:ext cx="5543550" cy="806068"/>
          </a:xfrm>
          <a:prstGeom prst="rect">
            <a:avLst/>
          </a:prstGeom>
        </p:spPr>
        <p:txBody>
          <a:bodyPr>
            <a:noAutofit/>
          </a:bodyPr>
          <a:lstStyle>
            <a:lvl1pPr marL="0" indent="0" algn="l">
              <a:lnSpc>
                <a:spcPts val="1600"/>
              </a:lnSpc>
              <a:spcBef>
                <a:spcPts val="0"/>
              </a:spcBef>
              <a:spcAft>
                <a:spcPts val="0"/>
              </a:spcAft>
              <a:buNone/>
              <a:defRPr sz="1400">
                <a:solidFill>
                  <a:schemeClr val="tx1"/>
                </a:solidFill>
              </a:defRPr>
            </a:lvl1pPr>
            <a:lvl2pPr algn="ctr">
              <a:defRPr/>
            </a:lvl2pPr>
            <a:lvl3pPr algn="ctr">
              <a:defRPr/>
            </a:lvl3pPr>
            <a:lvl4pPr algn="ctr">
              <a:defRPr/>
            </a:lvl4pPr>
            <a:lvl5pPr algn="ctr">
              <a:defRPr/>
            </a:lvl5pPr>
          </a:lstStyle>
          <a:p>
            <a:pPr lvl="0"/>
            <a:r>
              <a:rPr lang="en-US" dirty="0"/>
              <a:t>Click to insert text</a:t>
            </a:r>
          </a:p>
        </p:txBody>
      </p:sp>
      <p:sp>
        <p:nvSpPr>
          <p:cNvPr id="6" name="Text Placeholder 4">
            <a:extLst>
              <a:ext uri="{FF2B5EF4-FFF2-40B4-BE49-F238E27FC236}">
                <a16:creationId xmlns:a16="http://schemas.microsoft.com/office/drawing/2014/main" id="{9629740E-D19F-4E86-B1F4-EB8795BFF008}"/>
              </a:ext>
            </a:extLst>
          </p:cNvPr>
          <p:cNvSpPr>
            <a:spLocks noGrp="1"/>
          </p:cNvSpPr>
          <p:nvPr>
            <p:ph type="body" sz="quarter" idx="29" hasCustomPrompt="1"/>
          </p:nvPr>
        </p:nvSpPr>
        <p:spPr>
          <a:xfrm>
            <a:off x="396000" y="1440000"/>
            <a:ext cx="5543551" cy="412363"/>
          </a:xfrm>
          <a:prstGeom prst="rect">
            <a:avLst/>
          </a:prstGeom>
          <a:noFill/>
        </p:spPr>
        <p:txBody>
          <a:bodyPr anchor="ctr">
            <a:noAutofit/>
          </a:bodyPr>
          <a:lstStyle>
            <a:lvl1pPr marL="0" indent="0" algn="l">
              <a:lnSpc>
                <a:spcPts val="1800"/>
              </a:lnSpc>
              <a:buNone/>
              <a:defRPr sz="1600" b="1">
                <a:solidFill>
                  <a:schemeClr val="accent2"/>
                </a:solidFill>
              </a:defRPr>
            </a:lvl1pPr>
            <a:lvl2pPr>
              <a:defRPr sz="1400"/>
            </a:lvl2pPr>
            <a:lvl3pPr>
              <a:defRPr sz="1200"/>
            </a:lvl3pPr>
            <a:lvl4pPr>
              <a:defRPr sz="1100"/>
            </a:lvl4pPr>
            <a:lvl5pPr>
              <a:defRPr sz="1100"/>
            </a:lvl5pPr>
          </a:lstStyle>
          <a:p>
            <a:pPr lvl="0"/>
            <a:r>
              <a:rPr lang="en-US" dirty="0"/>
              <a:t>Click to add chart title</a:t>
            </a:r>
          </a:p>
        </p:txBody>
      </p:sp>
      <p:sp>
        <p:nvSpPr>
          <p:cNvPr id="7" name="Text Placeholder 4">
            <a:extLst>
              <a:ext uri="{FF2B5EF4-FFF2-40B4-BE49-F238E27FC236}">
                <a16:creationId xmlns:a16="http://schemas.microsoft.com/office/drawing/2014/main" id="{A2C7C973-031C-4C00-8BF5-A0ED6AC8012F}"/>
              </a:ext>
            </a:extLst>
          </p:cNvPr>
          <p:cNvSpPr>
            <a:spLocks noGrp="1"/>
          </p:cNvSpPr>
          <p:nvPr>
            <p:ph type="body" sz="quarter" idx="43" hasCustomPrompt="1"/>
          </p:nvPr>
        </p:nvSpPr>
        <p:spPr>
          <a:xfrm>
            <a:off x="6385089" y="1440000"/>
            <a:ext cx="5543550" cy="412363"/>
          </a:xfrm>
          <a:prstGeom prst="rect">
            <a:avLst/>
          </a:prstGeom>
          <a:noFill/>
        </p:spPr>
        <p:txBody>
          <a:bodyPr anchor="ctr">
            <a:noAutofit/>
          </a:bodyPr>
          <a:lstStyle>
            <a:lvl1pPr marL="0" indent="0" algn="l">
              <a:lnSpc>
                <a:spcPts val="1800"/>
              </a:lnSpc>
              <a:buNone/>
              <a:defRPr sz="1600" b="1">
                <a:solidFill>
                  <a:schemeClr val="accent2"/>
                </a:solidFill>
              </a:defRPr>
            </a:lvl1pPr>
            <a:lvl2pPr>
              <a:defRPr sz="1400"/>
            </a:lvl2pPr>
            <a:lvl3pPr>
              <a:defRPr sz="1200"/>
            </a:lvl3pPr>
            <a:lvl4pPr>
              <a:defRPr sz="1100"/>
            </a:lvl4pPr>
            <a:lvl5pPr>
              <a:defRPr sz="1100"/>
            </a:lvl5pPr>
          </a:lstStyle>
          <a:p>
            <a:pPr lvl="0"/>
            <a:r>
              <a:rPr lang="en-US" dirty="0"/>
              <a:t>Click to add chart title</a:t>
            </a:r>
          </a:p>
        </p:txBody>
      </p:sp>
      <p:sp>
        <p:nvSpPr>
          <p:cNvPr id="8" name="Chart Placeholder 18">
            <a:extLst>
              <a:ext uri="{FF2B5EF4-FFF2-40B4-BE49-F238E27FC236}">
                <a16:creationId xmlns:a16="http://schemas.microsoft.com/office/drawing/2014/main" id="{09A4CCFD-2333-46C1-A1C0-3C8DA4CB1343}"/>
              </a:ext>
            </a:extLst>
          </p:cNvPr>
          <p:cNvSpPr>
            <a:spLocks noGrp="1"/>
          </p:cNvSpPr>
          <p:nvPr>
            <p:ph type="chart" sz="quarter" idx="45"/>
          </p:nvPr>
        </p:nvSpPr>
        <p:spPr>
          <a:xfrm>
            <a:off x="6385089" y="1873622"/>
            <a:ext cx="5543550" cy="3571601"/>
          </a:xfrm>
          <a:prstGeom prst="rect">
            <a:avLst/>
          </a:prstGeom>
        </p:spPr>
        <p:txBody>
          <a:bodyPr anchor="ctr"/>
          <a:lstStyle>
            <a:lvl1pPr marL="0" indent="0" algn="ctr">
              <a:buNone/>
              <a:defRPr sz="2000"/>
            </a:lvl1pPr>
          </a:lstStyle>
          <a:p>
            <a:r>
              <a:rPr lang="en-US" noProof="0"/>
              <a:t>Click icon to add chart</a:t>
            </a:r>
          </a:p>
        </p:txBody>
      </p:sp>
    </p:spTree>
    <p:extLst>
      <p:ext uri="{BB962C8B-B14F-4D97-AF65-F5344CB8AC3E}">
        <p14:creationId xmlns:p14="http://schemas.microsoft.com/office/powerpoint/2010/main" val="3389992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Chart Placeholder 18">
            <a:extLst>
              <a:ext uri="{FF2B5EF4-FFF2-40B4-BE49-F238E27FC236}">
                <a16:creationId xmlns:a16="http://schemas.microsoft.com/office/drawing/2014/main" id="{D07CEEB3-F05B-4A7A-A34B-6164F7E59119}"/>
              </a:ext>
            </a:extLst>
          </p:cNvPr>
          <p:cNvSpPr>
            <a:spLocks noGrp="1"/>
          </p:cNvSpPr>
          <p:nvPr>
            <p:ph type="chart" sz="quarter" idx="44"/>
          </p:nvPr>
        </p:nvSpPr>
        <p:spPr>
          <a:xfrm>
            <a:off x="396000" y="2032362"/>
            <a:ext cx="5543550" cy="4349387"/>
          </a:xfrm>
          <a:prstGeom prst="rect">
            <a:avLst/>
          </a:prstGeom>
        </p:spPr>
        <p:txBody>
          <a:bodyPr anchor="ctr"/>
          <a:lstStyle>
            <a:lvl1pPr marL="0" indent="0" algn="ctr">
              <a:buNone/>
              <a:defRPr sz="2000"/>
            </a:lvl1pPr>
          </a:lstStyle>
          <a:p>
            <a:r>
              <a:rPr lang="en-US" noProof="0"/>
              <a:t>Click icon to add chart</a:t>
            </a:r>
          </a:p>
        </p:txBody>
      </p:sp>
      <p:sp>
        <p:nvSpPr>
          <p:cNvPr id="6" name="Text Placeholder 4">
            <a:extLst>
              <a:ext uri="{FF2B5EF4-FFF2-40B4-BE49-F238E27FC236}">
                <a16:creationId xmlns:a16="http://schemas.microsoft.com/office/drawing/2014/main" id="{9629740E-D19F-4E86-B1F4-EB8795BFF008}"/>
              </a:ext>
            </a:extLst>
          </p:cNvPr>
          <p:cNvSpPr>
            <a:spLocks noGrp="1"/>
          </p:cNvSpPr>
          <p:nvPr>
            <p:ph type="body" sz="quarter" idx="29" hasCustomPrompt="1"/>
          </p:nvPr>
        </p:nvSpPr>
        <p:spPr>
          <a:xfrm>
            <a:off x="396000" y="1440000"/>
            <a:ext cx="5543551" cy="412363"/>
          </a:xfrm>
          <a:prstGeom prst="rect">
            <a:avLst/>
          </a:prstGeom>
          <a:noFill/>
        </p:spPr>
        <p:txBody>
          <a:bodyPr anchor="ctr">
            <a:noAutofit/>
          </a:bodyPr>
          <a:lstStyle>
            <a:lvl1pPr marL="0" indent="0" algn="ctr">
              <a:lnSpc>
                <a:spcPts val="1800"/>
              </a:lnSpc>
              <a:buNone/>
              <a:defRPr sz="1400" b="0">
                <a:solidFill>
                  <a:schemeClr val="tx1"/>
                </a:solidFill>
              </a:defRPr>
            </a:lvl1pPr>
            <a:lvl2pPr>
              <a:defRPr sz="1400"/>
            </a:lvl2pPr>
            <a:lvl3pPr>
              <a:defRPr sz="1200"/>
            </a:lvl3pPr>
            <a:lvl4pPr>
              <a:defRPr sz="1100"/>
            </a:lvl4pPr>
            <a:lvl5pPr>
              <a:defRPr sz="1100"/>
            </a:lvl5pPr>
          </a:lstStyle>
          <a:p>
            <a:pPr lvl="0"/>
            <a:r>
              <a:rPr lang="en-US" dirty="0"/>
              <a:t>Click to add chart title</a:t>
            </a:r>
          </a:p>
        </p:txBody>
      </p:sp>
      <p:sp>
        <p:nvSpPr>
          <p:cNvPr id="7" name="Text Placeholder 4">
            <a:extLst>
              <a:ext uri="{FF2B5EF4-FFF2-40B4-BE49-F238E27FC236}">
                <a16:creationId xmlns:a16="http://schemas.microsoft.com/office/drawing/2014/main" id="{A2C7C973-031C-4C00-8BF5-A0ED6AC8012F}"/>
              </a:ext>
            </a:extLst>
          </p:cNvPr>
          <p:cNvSpPr>
            <a:spLocks noGrp="1"/>
          </p:cNvSpPr>
          <p:nvPr>
            <p:ph type="body" sz="quarter" idx="43" hasCustomPrompt="1"/>
          </p:nvPr>
        </p:nvSpPr>
        <p:spPr>
          <a:xfrm>
            <a:off x="6385089" y="1440000"/>
            <a:ext cx="5543550" cy="412363"/>
          </a:xfrm>
          <a:prstGeom prst="rect">
            <a:avLst/>
          </a:prstGeom>
          <a:noFill/>
        </p:spPr>
        <p:txBody>
          <a:bodyPr anchor="ctr">
            <a:noAutofit/>
          </a:bodyPr>
          <a:lstStyle>
            <a:lvl1pPr marL="0" indent="0" algn="ctr">
              <a:lnSpc>
                <a:spcPts val="1800"/>
              </a:lnSpc>
              <a:buNone/>
              <a:defRPr sz="1400" b="0">
                <a:solidFill>
                  <a:schemeClr val="tx1"/>
                </a:solidFill>
              </a:defRPr>
            </a:lvl1pPr>
            <a:lvl2pPr>
              <a:defRPr sz="1400"/>
            </a:lvl2pPr>
            <a:lvl3pPr>
              <a:defRPr sz="1200"/>
            </a:lvl3pPr>
            <a:lvl4pPr>
              <a:defRPr sz="1100"/>
            </a:lvl4pPr>
            <a:lvl5pPr>
              <a:defRPr sz="1100"/>
            </a:lvl5pPr>
          </a:lstStyle>
          <a:p>
            <a:pPr lvl="0"/>
            <a:r>
              <a:rPr lang="en-US" dirty="0"/>
              <a:t>Click to add chart title</a:t>
            </a:r>
          </a:p>
        </p:txBody>
      </p:sp>
      <p:sp>
        <p:nvSpPr>
          <p:cNvPr id="8" name="Chart Placeholder 18">
            <a:extLst>
              <a:ext uri="{FF2B5EF4-FFF2-40B4-BE49-F238E27FC236}">
                <a16:creationId xmlns:a16="http://schemas.microsoft.com/office/drawing/2014/main" id="{09A4CCFD-2333-46C1-A1C0-3C8DA4CB1343}"/>
              </a:ext>
            </a:extLst>
          </p:cNvPr>
          <p:cNvSpPr>
            <a:spLocks noGrp="1"/>
          </p:cNvSpPr>
          <p:nvPr>
            <p:ph type="chart" sz="quarter" idx="45"/>
          </p:nvPr>
        </p:nvSpPr>
        <p:spPr>
          <a:xfrm>
            <a:off x="6385089" y="2032362"/>
            <a:ext cx="5543550" cy="4349387"/>
          </a:xfrm>
          <a:prstGeom prst="rect">
            <a:avLst/>
          </a:prstGeom>
        </p:spPr>
        <p:txBody>
          <a:bodyPr anchor="ctr"/>
          <a:lstStyle>
            <a:lvl1pPr marL="0" indent="0" algn="ctr">
              <a:buNone/>
              <a:defRPr sz="2000"/>
            </a:lvl1pPr>
          </a:lstStyle>
          <a:p>
            <a:r>
              <a:rPr lang="en-US" noProof="0"/>
              <a:t>Click icon to add chart</a:t>
            </a:r>
          </a:p>
        </p:txBody>
      </p:sp>
    </p:spTree>
    <p:extLst>
      <p:ext uri="{BB962C8B-B14F-4D97-AF65-F5344CB8AC3E}">
        <p14:creationId xmlns:p14="http://schemas.microsoft.com/office/powerpoint/2010/main" val="284972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harts icons">
    <p:spTree>
      <p:nvGrpSpPr>
        <p:cNvPr id="1" name=""/>
        <p:cNvGrpSpPr/>
        <p:nvPr/>
      </p:nvGrpSpPr>
      <p:grpSpPr>
        <a:xfrm>
          <a:off x="0" y="0"/>
          <a:ext cx="0" cy="0"/>
          <a:chOff x="0" y="0"/>
          <a:chExt cx="0" cy="0"/>
        </a:xfrm>
      </p:grpSpPr>
      <p:sp>
        <p:nvSpPr>
          <p:cNvPr id="9" name="Oval 20">
            <a:extLst>
              <a:ext uri="{FF2B5EF4-FFF2-40B4-BE49-F238E27FC236}">
                <a16:creationId xmlns:a16="http://schemas.microsoft.com/office/drawing/2014/main" id="{9162841E-F4CB-4A51-BA03-656E76E9232F}"/>
              </a:ext>
            </a:extLst>
          </p:cNvPr>
          <p:cNvSpPr/>
          <p:nvPr userDrawn="1"/>
        </p:nvSpPr>
        <p:spPr>
          <a:xfrm>
            <a:off x="7298866" y="2451554"/>
            <a:ext cx="3715996" cy="3511002"/>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10" name="Oval 20">
            <a:extLst>
              <a:ext uri="{FF2B5EF4-FFF2-40B4-BE49-F238E27FC236}">
                <a16:creationId xmlns:a16="http://schemas.microsoft.com/office/drawing/2014/main" id="{A789466F-BB37-460D-BA0C-63F4C8F06D11}"/>
              </a:ext>
            </a:extLst>
          </p:cNvPr>
          <p:cNvSpPr/>
          <p:nvPr userDrawn="1"/>
        </p:nvSpPr>
        <p:spPr>
          <a:xfrm>
            <a:off x="1309777" y="2451554"/>
            <a:ext cx="3715996" cy="3511002"/>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Chart Placeholder 18">
            <a:extLst>
              <a:ext uri="{FF2B5EF4-FFF2-40B4-BE49-F238E27FC236}">
                <a16:creationId xmlns:a16="http://schemas.microsoft.com/office/drawing/2014/main" id="{D07CEEB3-F05B-4A7A-A34B-6164F7E59119}"/>
              </a:ext>
            </a:extLst>
          </p:cNvPr>
          <p:cNvSpPr>
            <a:spLocks noGrp="1"/>
          </p:cNvSpPr>
          <p:nvPr>
            <p:ph type="chart" sz="quarter" idx="44"/>
          </p:nvPr>
        </p:nvSpPr>
        <p:spPr>
          <a:xfrm>
            <a:off x="396000" y="2032362"/>
            <a:ext cx="5543550" cy="4349387"/>
          </a:xfrm>
          <a:prstGeom prst="rect">
            <a:avLst/>
          </a:prstGeom>
        </p:spPr>
        <p:txBody>
          <a:bodyPr anchor="ctr"/>
          <a:lstStyle>
            <a:lvl1pPr marL="0" indent="0" algn="ctr">
              <a:buNone/>
              <a:defRPr sz="2000"/>
            </a:lvl1pPr>
          </a:lstStyle>
          <a:p>
            <a:r>
              <a:rPr lang="en-US" noProof="0"/>
              <a:t>Click icon to add chart</a:t>
            </a:r>
          </a:p>
        </p:txBody>
      </p:sp>
      <p:sp>
        <p:nvSpPr>
          <p:cNvPr id="6" name="Text Placeholder 4">
            <a:extLst>
              <a:ext uri="{FF2B5EF4-FFF2-40B4-BE49-F238E27FC236}">
                <a16:creationId xmlns:a16="http://schemas.microsoft.com/office/drawing/2014/main" id="{9629740E-D19F-4E86-B1F4-EB8795BFF008}"/>
              </a:ext>
            </a:extLst>
          </p:cNvPr>
          <p:cNvSpPr>
            <a:spLocks noGrp="1"/>
          </p:cNvSpPr>
          <p:nvPr>
            <p:ph type="body" sz="quarter" idx="29" hasCustomPrompt="1"/>
          </p:nvPr>
        </p:nvSpPr>
        <p:spPr>
          <a:xfrm>
            <a:off x="396000" y="1440000"/>
            <a:ext cx="5543551" cy="412363"/>
          </a:xfrm>
          <a:prstGeom prst="rect">
            <a:avLst/>
          </a:prstGeom>
          <a:noFill/>
        </p:spPr>
        <p:txBody>
          <a:bodyPr anchor="ctr">
            <a:noAutofit/>
          </a:bodyPr>
          <a:lstStyle>
            <a:lvl1pPr marL="0" indent="0" algn="ctr">
              <a:lnSpc>
                <a:spcPts val="1800"/>
              </a:lnSpc>
              <a:buNone/>
              <a:defRPr sz="1400" b="0">
                <a:solidFill>
                  <a:schemeClr val="tx1"/>
                </a:solidFill>
              </a:defRPr>
            </a:lvl1pPr>
            <a:lvl2pPr>
              <a:defRPr sz="1400"/>
            </a:lvl2pPr>
            <a:lvl3pPr>
              <a:defRPr sz="1200"/>
            </a:lvl3pPr>
            <a:lvl4pPr>
              <a:defRPr sz="1100"/>
            </a:lvl4pPr>
            <a:lvl5pPr>
              <a:defRPr sz="1100"/>
            </a:lvl5pPr>
          </a:lstStyle>
          <a:p>
            <a:pPr lvl="0"/>
            <a:r>
              <a:rPr lang="en-US" dirty="0"/>
              <a:t>Click to add chart title</a:t>
            </a:r>
          </a:p>
        </p:txBody>
      </p:sp>
      <p:sp>
        <p:nvSpPr>
          <p:cNvPr id="7" name="Text Placeholder 4">
            <a:extLst>
              <a:ext uri="{FF2B5EF4-FFF2-40B4-BE49-F238E27FC236}">
                <a16:creationId xmlns:a16="http://schemas.microsoft.com/office/drawing/2014/main" id="{A2C7C973-031C-4C00-8BF5-A0ED6AC8012F}"/>
              </a:ext>
            </a:extLst>
          </p:cNvPr>
          <p:cNvSpPr>
            <a:spLocks noGrp="1"/>
          </p:cNvSpPr>
          <p:nvPr>
            <p:ph type="body" sz="quarter" idx="43" hasCustomPrompt="1"/>
          </p:nvPr>
        </p:nvSpPr>
        <p:spPr>
          <a:xfrm>
            <a:off x="6385089" y="1440000"/>
            <a:ext cx="5543550" cy="412363"/>
          </a:xfrm>
          <a:prstGeom prst="rect">
            <a:avLst/>
          </a:prstGeom>
          <a:noFill/>
        </p:spPr>
        <p:txBody>
          <a:bodyPr anchor="ctr">
            <a:noAutofit/>
          </a:bodyPr>
          <a:lstStyle>
            <a:lvl1pPr marL="0" indent="0" algn="ctr">
              <a:lnSpc>
                <a:spcPts val="1800"/>
              </a:lnSpc>
              <a:buNone/>
              <a:defRPr sz="1400" b="0">
                <a:solidFill>
                  <a:schemeClr val="tx1"/>
                </a:solidFill>
              </a:defRPr>
            </a:lvl1pPr>
            <a:lvl2pPr>
              <a:defRPr sz="1400"/>
            </a:lvl2pPr>
            <a:lvl3pPr>
              <a:defRPr sz="1200"/>
            </a:lvl3pPr>
            <a:lvl4pPr>
              <a:defRPr sz="1100"/>
            </a:lvl4pPr>
            <a:lvl5pPr>
              <a:defRPr sz="1100"/>
            </a:lvl5pPr>
          </a:lstStyle>
          <a:p>
            <a:pPr lvl="0"/>
            <a:r>
              <a:rPr lang="en-US" dirty="0"/>
              <a:t>Click to add chart title</a:t>
            </a:r>
          </a:p>
        </p:txBody>
      </p:sp>
      <p:sp>
        <p:nvSpPr>
          <p:cNvPr id="8" name="Chart Placeholder 18">
            <a:extLst>
              <a:ext uri="{FF2B5EF4-FFF2-40B4-BE49-F238E27FC236}">
                <a16:creationId xmlns:a16="http://schemas.microsoft.com/office/drawing/2014/main" id="{09A4CCFD-2333-46C1-A1C0-3C8DA4CB1343}"/>
              </a:ext>
            </a:extLst>
          </p:cNvPr>
          <p:cNvSpPr>
            <a:spLocks noGrp="1"/>
          </p:cNvSpPr>
          <p:nvPr>
            <p:ph type="chart" sz="quarter" idx="45"/>
          </p:nvPr>
        </p:nvSpPr>
        <p:spPr>
          <a:xfrm>
            <a:off x="6385089" y="2032362"/>
            <a:ext cx="5543550" cy="4349387"/>
          </a:xfrm>
          <a:prstGeom prst="rect">
            <a:avLst/>
          </a:prstGeom>
        </p:spPr>
        <p:txBody>
          <a:bodyPr anchor="ctr"/>
          <a:lstStyle>
            <a:lvl1pPr marL="0" indent="0" algn="ctr">
              <a:buNone/>
              <a:defRPr sz="2000"/>
            </a:lvl1pPr>
          </a:lstStyle>
          <a:p>
            <a:r>
              <a:rPr lang="en-US" noProof="0"/>
              <a:t>Click icon to add chart</a:t>
            </a:r>
          </a:p>
        </p:txBody>
      </p:sp>
    </p:spTree>
    <p:extLst>
      <p:ext uri="{BB962C8B-B14F-4D97-AF65-F5344CB8AC3E}">
        <p14:creationId xmlns:p14="http://schemas.microsoft.com/office/powerpoint/2010/main" val="431544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ganization chart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Text Placeholder 7">
            <a:extLst>
              <a:ext uri="{FF2B5EF4-FFF2-40B4-BE49-F238E27FC236}">
                <a16:creationId xmlns:a16="http://schemas.microsoft.com/office/drawing/2014/main" id="{2B6352F5-5148-4872-A072-1895484AACFC}"/>
              </a:ext>
            </a:extLst>
          </p:cNvPr>
          <p:cNvSpPr>
            <a:spLocks noGrp="1"/>
          </p:cNvSpPr>
          <p:nvPr>
            <p:ph type="body" sz="quarter" idx="38" hasCustomPrompt="1"/>
          </p:nvPr>
        </p:nvSpPr>
        <p:spPr>
          <a:xfrm>
            <a:off x="813427" y="5589239"/>
            <a:ext cx="1939924" cy="504056"/>
          </a:xfrm>
          <a:prstGeom prst="rect">
            <a:avLst/>
          </a:prstGeom>
          <a:solidFill>
            <a:srgbClr val="E6E7E7"/>
          </a:solidFill>
        </p:spPr>
        <p:txBody>
          <a:bodyPr anchor="ctr">
            <a:noAutofit/>
          </a:bodyPr>
          <a:lstStyle>
            <a:lvl1pPr algn="ctr">
              <a:lnSpc>
                <a:spcPts val="1400"/>
              </a:lnSpc>
              <a:spcBef>
                <a:spcPts val="0"/>
              </a:spcBef>
              <a:spcAft>
                <a:spcPts val="0"/>
              </a:spcAft>
              <a:defRPr sz="1200" b="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4" name="Text Placeholder 7">
            <a:extLst>
              <a:ext uri="{FF2B5EF4-FFF2-40B4-BE49-F238E27FC236}">
                <a16:creationId xmlns:a16="http://schemas.microsoft.com/office/drawing/2014/main" id="{87D90589-56ED-4008-A8B0-F474E5791444}"/>
              </a:ext>
            </a:extLst>
          </p:cNvPr>
          <p:cNvSpPr>
            <a:spLocks noGrp="1"/>
          </p:cNvSpPr>
          <p:nvPr>
            <p:ph type="body" sz="quarter" idx="39" hasCustomPrompt="1"/>
          </p:nvPr>
        </p:nvSpPr>
        <p:spPr>
          <a:xfrm>
            <a:off x="2940841" y="5593625"/>
            <a:ext cx="1939924" cy="504056"/>
          </a:xfrm>
          <a:prstGeom prst="rect">
            <a:avLst/>
          </a:prstGeom>
          <a:solidFill>
            <a:srgbClr val="E6E7E7"/>
          </a:solidFill>
        </p:spPr>
        <p:txBody>
          <a:bodyPr anchor="ctr">
            <a:noAutofit/>
          </a:bodyPr>
          <a:lstStyle>
            <a:lvl1pPr algn="ctr">
              <a:lnSpc>
                <a:spcPts val="1400"/>
              </a:lnSpc>
              <a:spcBef>
                <a:spcPts val="0"/>
              </a:spcBef>
              <a:spcAft>
                <a:spcPts val="0"/>
              </a:spcAft>
              <a:defRPr sz="1200" b="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5" name="Text Placeholder 7">
            <a:extLst>
              <a:ext uri="{FF2B5EF4-FFF2-40B4-BE49-F238E27FC236}">
                <a16:creationId xmlns:a16="http://schemas.microsoft.com/office/drawing/2014/main" id="{7B89B690-4081-4A9A-A9A3-9307B3F49946}"/>
              </a:ext>
            </a:extLst>
          </p:cNvPr>
          <p:cNvSpPr>
            <a:spLocks noGrp="1"/>
          </p:cNvSpPr>
          <p:nvPr>
            <p:ph type="body" sz="quarter" idx="40" hasCustomPrompt="1"/>
          </p:nvPr>
        </p:nvSpPr>
        <p:spPr>
          <a:xfrm>
            <a:off x="5074150" y="5593625"/>
            <a:ext cx="1939924" cy="504056"/>
          </a:xfrm>
          <a:prstGeom prst="rect">
            <a:avLst/>
          </a:prstGeom>
          <a:solidFill>
            <a:srgbClr val="E6E7E7"/>
          </a:solidFill>
        </p:spPr>
        <p:txBody>
          <a:bodyPr anchor="ctr">
            <a:noAutofit/>
          </a:bodyPr>
          <a:lstStyle>
            <a:lvl1pPr algn="ctr">
              <a:lnSpc>
                <a:spcPts val="1400"/>
              </a:lnSpc>
              <a:spcBef>
                <a:spcPts val="0"/>
              </a:spcBef>
              <a:spcAft>
                <a:spcPts val="0"/>
              </a:spcAft>
              <a:defRPr sz="1200" b="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6" name="Text Placeholder 7">
            <a:extLst>
              <a:ext uri="{FF2B5EF4-FFF2-40B4-BE49-F238E27FC236}">
                <a16:creationId xmlns:a16="http://schemas.microsoft.com/office/drawing/2014/main" id="{F27398E3-A9C4-436A-A05C-9A9F0578339A}"/>
              </a:ext>
            </a:extLst>
          </p:cNvPr>
          <p:cNvSpPr>
            <a:spLocks noGrp="1"/>
          </p:cNvSpPr>
          <p:nvPr>
            <p:ph type="body" sz="quarter" idx="41" hasCustomPrompt="1"/>
          </p:nvPr>
        </p:nvSpPr>
        <p:spPr>
          <a:xfrm>
            <a:off x="7206877" y="5589140"/>
            <a:ext cx="1939924" cy="504056"/>
          </a:xfrm>
          <a:prstGeom prst="rect">
            <a:avLst/>
          </a:prstGeom>
          <a:solidFill>
            <a:srgbClr val="E6E7E7"/>
          </a:solidFill>
        </p:spPr>
        <p:txBody>
          <a:bodyPr anchor="ctr">
            <a:noAutofit/>
          </a:bodyPr>
          <a:lstStyle>
            <a:lvl1pPr algn="ctr">
              <a:lnSpc>
                <a:spcPts val="1400"/>
              </a:lnSpc>
              <a:spcBef>
                <a:spcPts val="0"/>
              </a:spcBef>
              <a:spcAft>
                <a:spcPts val="0"/>
              </a:spcAft>
              <a:defRPr sz="1200" b="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7" name="Text Placeholder 7">
            <a:extLst>
              <a:ext uri="{FF2B5EF4-FFF2-40B4-BE49-F238E27FC236}">
                <a16:creationId xmlns:a16="http://schemas.microsoft.com/office/drawing/2014/main" id="{4F46C3B3-FC7A-419F-A412-7AA44224C2F5}"/>
              </a:ext>
            </a:extLst>
          </p:cNvPr>
          <p:cNvSpPr>
            <a:spLocks noGrp="1"/>
          </p:cNvSpPr>
          <p:nvPr>
            <p:ph type="body" sz="quarter" idx="42" hasCustomPrompt="1"/>
          </p:nvPr>
        </p:nvSpPr>
        <p:spPr>
          <a:xfrm>
            <a:off x="9339603" y="5589140"/>
            <a:ext cx="1939924" cy="504056"/>
          </a:xfrm>
          <a:prstGeom prst="rect">
            <a:avLst/>
          </a:prstGeom>
          <a:solidFill>
            <a:srgbClr val="E6E7E7"/>
          </a:solidFill>
        </p:spPr>
        <p:txBody>
          <a:bodyPr anchor="ctr">
            <a:noAutofit/>
          </a:bodyPr>
          <a:lstStyle>
            <a:lvl1pPr algn="ctr">
              <a:lnSpc>
                <a:spcPts val="1400"/>
              </a:lnSpc>
              <a:spcBef>
                <a:spcPts val="0"/>
              </a:spcBef>
              <a:spcAft>
                <a:spcPts val="0"/>
              </a:spcAft>
              <a:defRPr sz="1200" b="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8" name="Text Placeholder 7">
            <a:extLst>
              <a:ext uri="{FF2B5EF4-FFF2-40B4-BE49-F238E27FC236}">
                <a16:creationId xmlns:a16="http://schemas.microsoft.com/office/drawing/2014/main" id="{2F71688D-9C32-4F31-A8AB-B52249BB76BB}"/>
              </a:ext>
            </a:extLst>
          </p:cNvPr>
          <p:cNvSpPr>
            <a:spLocks noGrp="1"/>
          </p:cNvSpPr>
          <p:nvPr>
            <p:ph type="body" sz="quarter" idx="37" hasCustomPrompt="1"/>
          </p:nvPr>
        </p:nvSpPr>
        <p:spPr>
          <a:xfrm>
            <a:off x="3794405" y="1814065"/>
            <a:ext cx="1440160" cy="1152128"/>
          </a:xfrm>
          <a:prstGeom prst="rect">
            <a:avLst/>
          </a:prstGeom>
          <a:solidFill>
            <a:schemeClr val="accent2"/>
          </a:solidFill>
        </p:spPr>
        <p:txBody>
          <a:bodyPr rIns="0" anchor="ctr">
            <a:noAutofit/>
          </a:bodyPr>
          <a:lstStyle>
            <a:lvl1pPr algn="ctr">
              <a:lnSpc>
                <a:spcPts val="1800"/>
              </a:lnSpc>
              <a:spcBef>
                <a:spcPts val="0"/>
              </a:spcBef>
              <a:spcAft>
                <a:spcPts val="0"/>
              </a:spcAft>
              <a:defRPr sz="16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Insert Group Name</a:t>
            </a:r>
          </a:p>
        </p:txBody>
      </p:sp>
      <p:sp>
        <p:nvSpPr>
          <p:cNvPr id="9" name="Text Placeholder 7">
            <a:extLst>
              <a:ext uri="{FF2B5EF4-FFF2-40B4-BE49-F238E27FC236}">
                <a16:creationId xmlns:a16="http://schemas.microsoft.com/office/drawing/2014/main" id="{61E2B833-06BB-4D09-A227-FACCE09281E5}"/>
              </a:ext>
            </a:extLst>
          </p:cNvPr>
          <p:cNvSpPr>
            <a:spLocks noGrp="1"/>
          </p:cNvSpPr>
          <p:nvPr>
            <p:ph type="body" sz="quarter" idx="35" hasCustomPrompt="1"/>
          </p:nvPr>
        </p:nvSpPr>
        <p:spPr>
          <a:xfrm>
            <a:off x="6530709" y="3284983"/>
            <a:ext cx="1440160" cy="1152128"/>
          </a:xfrm>
          <a:prstGeom prst="rect">
            <a:avLst/>
          </a:prstGeom>
          <a:solidFill>
            <a:schemeClr val="accent1"/>
          </a:solidFill>
        </p:spPr>
        <p:txBody>
          <a:bodyPr rIns="0" anchor="ctr">
            <a:noAutofit/>
          </a:bodyPr>
          <a:lstStyle>
            <a:lvl1pPr algn="ctr">
              <a:lnSpc>
                <a:spcPts val="1800"/>
              </a:lnSpc>
              <a:spcBef>
                <a:spcPts val="0"/>
              </a:spcBef>
              <a:spcAft>
                <a:spcPts val="0"/>
              </a:spcAft>
              <a:defRPr sz="16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Insert Group Name</a:t>
            </a:r>
          </a:p>
        </p:txBody>
      </p:sp>
      <p:sp>
        <p:nvSpPr>
          <p:cNvPr id="10" name="Rectangle 9">
            <a:extLst>
              <a:ext uri="{FF2B5EF4-FFF2-40B4-BE49-F238E27FC236}">
                <a16:creationId xmlns:a16="http://schemas.microsoft.com/office/drawing/2014/main" id="{1AAD4E89-6EDF-4A70-BBEF-BB42FE5BED46}"/>
              </a:ext>
            </a:extLst>
          </p:cNvPr>
          <p:cNvSpPr/>
          <p:nvPr userDrawn="1"/>
        </p:nvSpPr>
        <p:spPr>
          <a:xfrm>
            <a:off x="3736624" y="1772816"/>
            <a:ext cx="5012107" cy="123010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sym typeface="Arial"/>
            </a:endParaRPr>
          </a:p>
        </p:txBody>
      </p:sp>
      <p:sp>
        <p:nvSpPr>
          <p:cNvPr id="11" name="Rectangle 10">
            <a:extLst>
              <a:ext uri="{FF2B5EF4-FFF2-40B4-BE49-F238E27FC236}">
                <a16:creationId xmlns:a16="http://schemas.microsoft.com/office/drawing/2014/main" id="{DE4DDCFC-0FAD-48A9-A73F-EDC6A14D2002}"/>
              </a:ext>
            </a:extLst>
          </p:cNvPr>
          <p:cNvSpPr/>
          <p:nvPr userDrawn="1"/>
        </p:nvSpPr>
        <p:spPr>
          <a:xfrm>
            <a:off x="6484493" y="3245300"/>
            <a:ext cx="5012107" cy="123010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sym typeface="Arial"/>
            </a:endParaRPr>
          </a:p>
        </p:txBody>
      </p:sp>
      <p:sp>
        <p:nvSpPr>
          <p:cNvPr id="12" name="Rectangle 11">
            <a:extLst>
              <a:ext uri="{FF2B5EF4-FFF2-40B4-BE49-F238E27FC236}">
                <a16:creationId xmlns:a16="http://schemas.microsoft.com/office/drawing/2014/main" id="{D18781D0-052D-40B3-BC35-26A8603210C0}"/>
              </a:ext>
            </a:extLst>
          </p:cNvPr>
          <p:cNvSpPr/>
          <p:nvPr userDrawn="1"/>
        </p:nvSpPr>
        <p:spPr>
          <a:xfrm>
            <a:off x="986465" y="3245300"/>
            <a:ext cx="5012107" cy="123010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sym typeface="Arial"/>
            </a:endParaRPr>
          </a:p>
        </p:txBody>
      </p:sp>
      <p:sp>
        <p:nvSpPr>
          <p:cNvPr id="13" name="TextBox 16">
            <a:extLst>
              <a:ext uri="{FF2B5EF4-FFF2-40B4-BE49-F238E27FC236}">
                <a16:creationId xmlns:a16="http://schemas.microsoft.com/office/drawing/2014/main" id="{A22DE654-2EAB-481D-AC62-C125C8223E4E}"/>
              </a:ext>
            </a:extLst>
          </p:cNvPr>
          <p:cNvSpPr txBox="1"/>
          <p:nvPr userDrawn="1"/>
        </p:nvSpPr>
        <p:spPr>
          <a:xfrm>
            <a:off x="1030020" y="3567965"/>
            <a:ext cx="1239750" cy="510909"/>
          </a:xfrm>
          <a:prstGeom prst="rect">
            <a:avLst/>
          </a:prstGeom>
          <a:noFill/>
        </p:spPr>
        <p:txBody>
          <a:bodyPr wrap="square" rtlCol="0">
            <a:spAutoFit/>
          </a:bodyPr>
          <a:lstStyle/>
          <a:p>
            <a:pPr algn="r">
              <a:lnSpc>
                <a:spcPct val="85000"/>
              </a:lnSpc>
            </a:pPr>
            <a:r>
              <a:rPr lang="en-US" sz="1600" b="1" kern="0" dirty="0">
                <a:solidFill>
                  <a:schemeClr val="bg1"/>
                </a:solidFill>
                <a:latin typeface="+mj-lt"/>
                <a:ea typeface="Georgia" charset="0"/>
                <a:cs typeface="Georgia" charset="0"/>
                <a:sym typeface="Arial"/>
              </a:rPr>
              <a:t>Group Name</a:t>
            </a:r>
          </a:p>
        </p:txBody>
      </p:sp>
      <p:cxnSp>
        <p:nvCxnSpPr>
          <p:cNvPr id="14" name="Straight Connector 18">
            <a:extLst>
              <a:ext uri="{FF2B5EF4-FFF2-40B4-BE49-F238E27FC236}">
                <a16:creationId xmlns:a16="http://schemas.microsoft.com/office/drawing/2014/main" id="{03F96919-C38F-4D19-9534-87F8E2553C0D}"/>
              </a:ext>
            </a:extLst>
          </p:cNvPr>
          <p:cNvCxnSpPr>
            <a:cxnSpLocks/>
          </p:cNvCxnSpPr>
          <p:nvPr userDrawn="1"/>
        </p:nvCxnSpPr>
        <p:spPr>
          <a:xfrm>
            <a:off x="4514485" y="3016001"/>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C913D4B3-E1C4-4923-B061-1747A7034EC8}"/>
              </a:ext>
            </a:extLst>
          </p:cNvPr>
          <p:cNvCxnSpPr>
            <a:cxnSpLocks/>
          </p:cNvCxnSpPr>
          <p:nvPr userDrawn="1"/>
        </p:nvCxnSpPr>
        <p:spPr>
          <a:xfrm>
            <a:off x="7250789" y="3016001"/>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20">
            <a:extLst>
              <a:ext uri="{FF2B5EF4-FFF2-40B4-BE49-F238E27FC236}">
                <a16:creationId xmlns:a16="http://schemas.microsoft.com/office/drawing/2014/main" id="{6A86BAFE-E7F7-43EC-A56E-2E16522B7B1D}"/>
              </a:ext>
            </a:extLst>
          </p:cNvPr>
          <p:cNvCxnSpPr>
            <a:cxnSpLocks/>
          </p:cNvCxnSpPr>
          <p:nvPr userDrawn="1"/>
        </p:nvCxnSpPr>
        <p:spPr>
          <a:xfrm>
            <a:off x="6026653" y="3860353"/>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21">
            <a:extLst>
              <a:ext uri="{FF2B5EF4-FFF2-40B4-BE49-F238E27FC236}">
                <a16:creationId xmlns:a16="http://schemas.microsoft.com/office/drawing/2014/main" id="{01037AFB-4A9C-44BC-A8D6-388F08B08F95}"/>
              </a:ext>
            </a:extLst>
          </p:cNvPr>
          <p:cNvCxnSpPr>
            <a:cxnSpLocks/>
          </p:cNvCxnSpPr>
          <p:nvPr userDrawn="1"/>
        </p:nvCxnSpPr>
        <p:spPr>
          <a:xfrm>
            <a:off x="2858301" y="4509119"/>
            <a:ext cx="0" cy="504056"/>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18" name="Straight Connector 27">
            <a:extLst>
              <a:ext uri="{FF2B5EF4-FFF2-40B4-BE49-F238E27FC236}">
                <a16:creationId xmlns:a16="http://schemas.microsoft.com/office/drawing/2014/main" id="{417B504E-09A8-4617-83C4-405FEEE279A2}"/>
              </a:ext>
            </a:extLst>
          </p:cNvPr>
          <p:cNvCxnSpPr>
            <a:cxnSpLocks/>
          </p:cNvCxnSpPr>
          <p:nvPr userDrawn="1"/>
        </p:nvCxnSpPr>
        <p:spPr>
          <a:xfrm>
            <a:off x="1759131" y="5082801"/>
            <a:ext cx="8588002" cy="0"/>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0D79BD2B-E655-4613-ABE1-A5309841EE4C}"/>
              </a:ext>
            </a:extLst>
          </p:cNvPr>
          <p:cNvCxnSpPr>
            <a:cxnSpLocks/>
          </p:cNvCxnSpPr>
          <p:nvPr userDrawn="1"/>
        </p:nvCxnSpPr>
        <p:spPr>
          <a:xfrm>
            <a:off x="1778367" y="5085084"/>
            <a:ext cx="0" cy="432147"/>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20" name="Straight Connector 29">
            <a:extLst>
              <a:ext uri="{FF2B5EF4-FFF2-40B4-BE49-F238E27FC236}">
                <a16:creationId xmlns:a16="http://schemas.microsoft.com/office/drawing/2014/main" id="{819C2236-70D5-4D77-A0B5-DC54E24F4214}"/>
              </a:ext>
            </a:extLst>
          </p:cNvPr>
          <p:cNvCxnSpPr>
            <a:cxnSpLocks/>
          </p:cNvCxnSpPr>
          <p:nvPr userDrawn="1"/>
        </p:nvCxnSpPr>
        <p:spPr>
          <a:xfrm>
            <a:off x="3911094" y="5085183"/>
            <a:ext cx="0" cy="432147"/>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21" name="Straight Connector 30">
            <a:extLst>
              <a:ext uri="{FF2B5EF4-FFF2-40B4-BE49-F238E27FC236}">
                <a16:creationId xmlns:a16="http://schemas.microsoft.com/office/drawing/2014/main" id="{6FCC22BF-B0B7-4584-AC77-5BD1C2F56495}"/>
              </a:ext>
            </a:extLst>
          </p:cNvPr>
          <p:cNvCxnSpPr>
            <a:cxnSpLocks/>
          </p:cNvCxnSpPr>
          <p:nvPr userDrawn="1"/>
        </p:nvCxnSpPr>
        <p:spPr>
          <a:xfrm>
            <a:off x="6043821" y="5085183"/>
            <a:ext cx="0" cy="432147"/>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22" name="Straight Connector 31">
            <a:extLst>
              <a:ext uri="{FF2B5EF4-FFF2-40B4-BE49-F238E27FC236}">
                <a16:creationId xmlns:a16="http://schemas.microsoft.com/office/drawing/2014/main" id="{A5B92A7E-D290-43BE-B101-30F03CF2FDFA}"/>
              </a:ext>
            </a:extLst>
          </p:cNvPr>
          <p:cNvCxnSpPr>
            <a:cxnSpLocks/>
          </p:cNvCxnSpPr>
          <p:nvPr userDrawn="1"/>
        </p:nvCxnSpPr>
        <p:spPr>
          <a:xfrm>
            <a:off x="8176548" y="5085183"/>
            <a:ext cx="0" cy="432147"/>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23" name="Straight Connector 32">
            <a:extLst>
              <a:ext uri="{FF2B5EF4-FFF2-40B4-BE49-F238E27FC236}">
                <a16:creationId xmlns:a16="http://schemas.microsoft.com/office/drawing/2014/main" id="{ED430A27-E68E-4449-B824-1E940DA626B3}"/>
              </a:ext>
            </a:extLst>
          </p:cNvPr>
          <p:cNvCxnSpPr>
            <a:cxnSpLocks/>
          </p:cNvCxnSpPr>
          <p:nvPr userDrawn="1"/>
        </p:nvCxnSpPr>
        <p:spPr>
          <a:xfrm>
            <a:off x="10325943" y="5075658"/>
            <a:ext cx="0" cy="432147"/>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sp>
        <p:nvSpPr>
          <p:cNvPr id="24" name="Text Placeholder 7">
            <a:extLst>
              <a:ext uri="{FF2B5EF4-FFF2-40B4-BE49-F238E27FC236}">
                <a16:creationId xmlns:a16="http://schemas.microsoft.com/office/drawing/2014/main" id="{B38E983C-FDA7-4D08-B09F-02AAEB6D7E5E}"/>
              </a:ext>
            </a:extLst>
          </p:cNvPr>
          <p:cNvSpPr>
            <a:spLocks noGrp="1"/>
          </p:cNvSpPr>
          <p:nvPr>
            <p:ph type="body" sz="quarter" idx="32" hasCustomPrompt="1"/>
          </p:nvPr>
        </p:nvSpPr>
        <p:spPr>
          <a:xfrm>
            <a:off x="5304183" y="1947757"/>
            <a:ext cx="3314758" cy="880224"/>
          </a:xfrm>
          <a:prstGeom prst="rect">
            <a:avLst/>
          </a:prstGeom>
        </p:spPr>
        <p:txBody>
          <a:bodyPr>
            <a:noAutofit/>
          </a:bodyPr>
          <a:lstStyle>
            <a:lvl1pPr>
              <a:lnSpc>
                <a:spcPts val="1400"/>
              </a:lnSpc>
              <a:spcBef>
                <a:spcPts val="0"/>
              </a:spcBef>
              <a:spcAft>
                <a:spcPts val="0"/>
              </a:spcAft>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5" name="Text Placeholder 7">
            <a:extLst>
              <a:ext uri="{FF2B5EF4-FFF2-40B4-BE49-F238E27FC236}">
                <a16:creationId xmlns:a16="http://schemas.microsoft.com/office/drawing/2014/main" id="{C71E674F-BDEA-4196-90AD-426564B04521}"/>
              </a:ext>
            </a:extLst>
          </p:cNvPr>
          <p:cNvSpPr>
            <a:spLocks noGrp="1"/>
          </p:cNvSpPr>
          <p:nvPr>
            <p:ph type="body" sz="quarter" idx="33" hasCustomPrompt="1"/>
          </p:nvPr>
        </p:nvSpPr>
        <p:spPr>
          <a:xfrm>
            <a:off x="2538519" y="3420241"/>
            <a:ext cx="3314758" cy="880224"/>
          </a:xfrm>
          <a:prstGeom prst="rect">
            <a:avLst/>
          </a:prstGeom>
        </p:spPr>
        <p:txBody>
          <a:bodyPr>
            <a:noAutofit/>
          </a:bodyPr>
          <a:lstStyle>
            <a:lvl1pPr>
              <a:lnSpc>
                <a:spcPts val="1400"/>
              </a:lnSpc>
              <a:spcBef>
                <a:spcPts val="0"/>
              </a:spcBef>
              <a:spcAft>
                <a:spcPts val="0"/>
              </a:spcAft>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6" name="Text Placeholder 7">
            <a:extLst>
              <a:ext uri="{FF2B5EF4-FFF2-40B4-BE49-F238E27FC236}">
                <a16:creationId xmlns:a16="http://schemas.microsoft.com/office/drawing/2014/main" id="{C2EE0D59-678E-44D0-8754-5A7E6662D503}"/>
              </a:ext>
            </a:extLst>
          </p:cNvPr>
          <p:cNvSpPr>
            <a:spLocks noGrp="1"/>
          </p:cNvSpPr>
          <p:nvPr>
            <p:ph type="body" sz="quarter" idx="34" hasCustomPrompt="1"/>
          </p:nvPr>
        </p:nvSpPr>
        <p:spPr>
          <a:xfrm>
            <a:off x="8043299" y="3420241"/>
            <a:ext cx="3314758" cy="880224"/>
          </a:xfrm>
          <a:prstGeom prst="rect">
            <a:avLst/>
          </a:prstGeom>
        </p:spPr>
        <p:txBody>
          <a:bodyPr>
            <a:noAutofit/>
          </a:bodyPr>
          <a:lstStyle>
            <a:lvl1pPr>
              <a:lnSpc>
                <a:spcPts val="1400"/>
              </a:lnSpc>
              <a:spcBef>
                <a:spcPts val="0"/>
              </a:spcBef>
              <a:spcAft>
                <a:spcPts val="0"/>
              </a:spcAft>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7" name="Text Placeholder 7">
            <a:extLst>
              <a:ext uri="{FF2B5EF4-FFF2-40B4-BE49-F238E27FC236}">
                <a16:creationId xmlns:a16="http://schemas.microsoft.com/office/drawing/2014/main" id="{0BA6AC28-95EF-47B5-9BC8-E814708DAAFA}"/>
              </a:ext>
            </a:extLst>
          </p:cNvPr>
          <p:cNvSpPr>
            <a:spLocks noGrp="1"/>
          </p:cNvSpPr>
          <p:nvPr>
            <p:ph type="body" sz="quarter" idx="36" hasCustomPrompt="1"/>
          </p:nvPr>
        </p:nvSpPr>
        <p:spPr>
          <a:xfrm>
            <a:off x="1027740" y="3284090"/>
            <a:ext cx="1440160" cy="1152128"/>
          </a:xfrm>
          <a:prstGeom prst="rect">
            <a:avLst/>
          </a:prstGeom>
          <a:solidFill>
            <a:schemeClr val="accent1"/>
          </a:solidFill>
        </p:spPr>
        <p:txBody>
          <a:bodyPr rIns="0" anchor="ctr">
            <a:noAutofit/>
          </a:bodyPr>
          <a:lstStyle>
            <a:lvl1pPr algn="ctr">
              <a:lnSpc>
                <a:spcPts val="1800"/>
              </a:lnSpc>
              <a:spcBef>
                <a:spcPts val="0"/>
              </a:spcBef>
              <a:spcAft>
                <a:spcPts val="0"/>
              </a:spcAft>
              <a:defRPr sz="16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Insert Group Name</a:t>
            </a:r>
          </a:p>
        </p:txBody>
      </p:sp>
    </p:spTree>
    <p:extLst>
      <p:ext uri="{BB962C8B-B14F-4D97-AF65-F5344CB8AC3E}">
        <p14:creationId xmlns:p14="http://schemas.microsoft.com/office/powerpoint/2010/main" val="125118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10B8AA-3007-4109-B528-DD30E7E165B4}"/>
              </a:ext>
            </a:extLst>
          </p:cNvPr>
          <p:cNvSpPr>
            <a:spLocks noGrp="1"/>
          </p:cNvSpPr>
          <p:nvPr>
            <p:ph type="title" hasCustomPrompt="1"/>
          </p:nvPr>
        </p:nvSpPr>
        <p:spPr/>
        <p:txBody>
          <a:bodyPr/>
          <a:lstStyle>
            <a:lvl1pPr>
              <a:defRPr/>
            </a:lvl1pPr>
          </a:lstStyle>
          <a:p>
            <a:r>
              <a:rPr lang="en-US" noProof="0"/>
              <a:t>Modifiez le style du titre</a:t>
            </a:r>
          </a:p>
        </p:txBody>
      </p:sp>
      <p:sp>
        <p:nvSpPr>
          <p:cNvPr id="6" name="Espace réservé du texte 5">
            <a:extLst>
              <a:ext uri="{FF2B5EF4-FFF2-40B4-BE49-F238E27FC236}">
                <a16:creationId xmlns:a16="http://schemas.microsoft.com/office/drawing/2014/main" id="{BC9DC688-D10B-4806-A762-99A72BBC8487}"/>
              </a:ext>
            </a:extLst>
          </p:cNvPr>
          <p:cNvSpPr>
            <a:spLocks noGrp="1"/>
          </p:cNvSpPr>
          <p:nvPr>
            <p:ph type="body" sz="quarter" idx="11" hasCustomPrompt="1"/>
          </p:nvPr>
        </p:nvSpPr>
        <p:spPr>
          <a:xfrm>
            <a:off x="395288" y="2276872"/>
            <a:ext cx="11520000" cy="409512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u texte 2">
            <a:extLst>
              <a:ext uri="{FF2B5EF4-FFF2-40B4-BE49-F238E27FC236}">
                <a16:creationId xmlns:a16="http://schemas.microsoft.com/office/drawing/2014/main" id="{90BF571A-F98D-4B04-B0C7-2AD4346DCCCC}"/>
              </a:ext>
            </a:extLst>
          </p:cNvPr>
          <p:cNvSpPr>
            <a:spLocks noGrp="1"/>
          </p:cNvSpPr>
          <p:nvPr>
            <p:ph type="body" idx="1" hasCustomPrompt="1"/>
          </p:nvPr>
        </p:nvSpPr>
        <p:spPr>
          <a:xfrm>
            <a:off x="395998" y="1440000"/>
            <a:ext cx="11519289" cy="692856"/>
          </a:xfrm>
        </p:spPr>
        <p:txBody>
          <a:bodyPr anchor="t"/>
          <a:lstStyle>
            <a:lvl1pPr marL="0" indent="0" algn="l">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Tree>
    <p:extLst>
      <p:ext uri="{BB962C8B-B14F-4D97-AF65-F5344CB8AC3E}">
        <p14:creationId xmlns:p14="http://schemas.microsoft.com/office/powerpoint/2010/main" val="2802572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shape 6">
    <p:spTree>
      <p:nvGrpSpPr>
        <p:cNvPr id="1" name=""/>
        <p:cNvGrpSpPr/>
        <p:nvPr/>
      </p:nvGrpSpPr>
      <p:grpSpPr>
        <a:xfrm>
          <a:off x="0" y="0"/>
          <a:ext cx="0" cy="0"/>
          <a:chOff x="0" y="0"/>
          <a:chExt cx="0" cy="0"/>
        </a:xfrm>
      </p:grpSpPr>
      <p:sp>
        <p:nvSpPr>
          <p:cNvPr id="9" name="Freeform 10">
            <a:extLst>
              <a:ext uri="{FF2B5EF4-FFF2-40B4-BE49-F238E27FC236}">
                <a16:creationId xmlns:a16="http://schemas.microsoft.com/office/drawing/2014/main" id="{864CE6E5-A4BC-441C-AA47-9924021C2BBA}"/>
              </a:ext>
            </a:extLst>
          </p:cNvPr>
          <p:cNvSpPr>
            <a:spLocks/>
          </p:cNvSpPr>
          <p:nvPr userDrawn="1"/>
        </p:nvSpPr>
        <p:spPr bwMode="auto">
          <a:xfrm>
            <a:off x="0" y="0"/>
            <a:ext cx="4191000" cy="6799548"/>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3"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49">
            <a:extLst>
              <a:ext uri="{FF2B5EF4-FFF2-40B4-BE49-F238E27FC236}">
                <a16:creationId xmlns:a16="http://schemas.microsoft.com/office/drawing/2014/main" id="{A9693E6A-90D9-4C93-BF94-8E82C4BE65F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590800" y="1441812"/>
            <a:ext cx="2971800" cy="5011222"/>
          </a:xfrm>
          <a:prstGeom prst="rect">
            <a:avLst/>
          </a:prstGeom>
        </p:spPr>
      </p:pic>
      <p:sp>
        <p:nvSpPr>
          <p:cNvPr id="7" name="Text Placeholder 7">
            <a:extLst>
              <a:ext uri="{FF2B5EF4-FFF2-40B4-BE49-F238E27FC236}">
                <a16:creationId xmlns:a16="http://schemas.microsoft.com/office/drawing/2014/main" id="{66EFA0DE-0814-4F2F-957C-1DADE549A27B}"/>
              </a:ext>
            </a:extLst>
          </p:cNvPr>
          <p:cNvSpPr>
            <a:spLocks noGrp="1"/>
          </p:cNvSpPr>
          <p:nvPr>
            <p:ph type="body" sz="quarter" idx="32" hasCustomPrompt="1"/>
          </p:nvPr>
        </p:nvSpPr>
        <p:spPr>
          <a:xfrm>
            <a:off x="408836" y="1382131"/>
            <a:ext cx="3373328" cy="246221"/>
          </a:xfrm>
          <a:prstGeom prst="rect">
            <a:avLst/>
          </a:prstGeom>
        </p:spPr>
        <p:txBody>
          <a:bodyPr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8" name="Text Placeholder 7">
            <a:extLst>
              <a:ext uri="{FF2B5EF4-FFF2-40B4-BE49-F238E27FC236}">
                <a16:creationId xmlns:a16="http://schemas.microsoft.com/office/drawing/2014/main" id="{3B51C64A-1536-4556-9BD8-D4EDFB6DA4AB}"/>
              </a:ext>
            </a:extLst>
          </p:cNvPr>
          <p:cNvSpPr>
            <a:spLocks noGrp="1"/>
          </p:cNvSpPr>
          <p:nvPr>
            <p:ph type="body" sz="quarter" idx="33" hasCustomPrompt="1"/>
          </p:nvPr>
        </p:nvSpPr>
        <p:spPr>
          <a:xfrm>
            <a:off x="408836" y="1890131"/>
            <a:ext cx="2079721" cy="215444"/>
          </a:xfrm>
          <a:prstGeom prst="rect">
            <a:avLst/>
          </a:prstGeom>
        </p:spPr>
        <p:txBody>
          <a:bodyPr wrap="square"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2" name="Title 1"/>
          <p:cNvSpPr>
            <a:spLocks noGrp="1"/>
          </p:cNvSpPr>
          <p:nvPr>
            <p:ph type="title" hasCustomPrompt="1"/>
          </p:nvPr>
        </p:nvSpPr>
        <p:spPr/>
        <p:txBody>
          <a:bodyPr/>
          <a:lstStyle>
            <a:lvl1pPr>
              <a:defRPr>
                <a:solidFill>
                  <a:schemeClr val="bg1"/>
                </a:solidFill>
              </a:defRPr>
            </a:lvl1pPr>
          </a:lstStyle>
          <a:p>
            <a:r>
              <a:rPr lang="en-US" noProof="0"/>
              <a:t>Modifiez le style du titre</a:t>
            </a:r>
          </a:p>
        </p:txBody>
      </p:sp>
      <p:sp>
        <p:nvSpPr>
          <p:cNvPr id="10" name="Espace réservé du texte 9">
            <a:extLst>
              <a:ext uri="{FF2B5EF4-FFF2-40B4-BE49-F238E27FC236}">
                <a16:creationId xmlns:a16="http://schemas.microsoft.com/office/drawing/2014/main" id="{37EDD487-2CB6-4B80-BCA4-0B2C451F52F6}"/>
              </a:ext>
            </a:extLst>
          </p:cNvPr>
          <p:cNvSpPr>
            <a:spLocks noGrp="1"/>
          </p:cNvSpPr>
          <p:nvPr>
            <p:ph type="body" sz="quarter" idx="34" hasCustomPrompt="1"/>
          </p:nvPr>
        </p:nvSpPr>
        <p:spPr>
          <a:xfrm>
            <a:off x="6096000" y="1425556"/>
            <a:ext cx="5819775" cy="4940152"/>
          </a:xfrm>
        </p:spPr>
        <p:txBody>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Tree>
    <p:extLst>
      <p:ext uri="{BB962C8B-B14F-4D97-AF65-F5344CB8AC3E}">
        <p14:creationId xmlns:p14="http://schemas.microsoft.com/office/powerpoint/2010/main" val="3128744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65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Blank-White">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F2EB016D-CF9A-4584-982E-40465F70132F}"/>
              </a:ext>
            </a:extLst>
          </p:cNvPr>
          <p:cNvSpPr>
            <a:spLocks noGrp="1"/>
          </p:cNvSpPr>
          <p:nvPr>
            <p:ph type="title"/>
          </p:nvPr>
        </p:nvSpPr>
        <p:spPr>
          <a:xfrm>
            <a:off x="379254" y="404814"/>
            <a:ext cx="11433492" cy="457200"/>
          </a:xfrm>
          <a:prstGeom prst="rect">
            <a:avLst/>
          </a:prstGeom>
        </p:spPr>
        <p:txBody>
          <a:bodyPr vert="horz" lIns="0" tIns="0" rIns="0" bIns="0" rtlCol="0" anchor="t">
            <a:noAutofit/>
          </a:bodyPr>
          <a:lstStyle/>
          <a:p>
            <a:pPr lvl="0">
              <a:lnSpc>
                <a:spcPts val="3000"/>
              </a:lnSpc>
            </a:pPr>
            <a:r>
              <a:rPr lang="en-US" dirty="0"/>
              <a:t>Click to edit Master title style</a:t>
            </a:r>
            <a:endParaRPr lang="pt-PT" dirty="0"/>
          </a:p>
        </p:txBody>
      </p:sp>
    </p:spTree>
    <p:extLst>
      <p:ext uri="{BB962C8B-B14F-4D97-AF65-F5344CB8AC3E}">
        <p14:creationId xmlns:p14="http://schemas.microsoft.com/office/powerpoint/2010/main" val="3979733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1">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
        <p:nvSpPr>
          <p:cNvPr id="1415" name="Freeform 15"/>
          <p:cNvSpPr>
            <a:spLocks/>
          </p:cNvSpPr>
          <p:nvPr userDrawn="1"/>
        </p:nvSpPr>
        <p:spPr bwMode="auto">
          <a:xfrm>
            <a:off x="6637408" y="0"/>
            <a:ext cx="5554592" cy="6471083"/>
          </a:xfrm>
          <a:custGeom>
            <a:avLst/>
            <a:gdLst>
              <a:gd name="T0" fmla="*/ 0 w 885"/>
              <a:gd name="T1" fmla="*/ 0 h 1032"/>
              <a:gd name="T2" fmla="*/ 0 w 885"/>
              <a:gd name="T3" fmla="*/ 844 h 1032"/>
              <a:gd name="T4" fmla="*/ 850 w 885"/>
              <a:gd name="T5" fmla="*/ 1026 h 1032"/>
              <a:gd name="T6" fmla="*/ 885 w 885"/>
              <a:gd name="T7" fmla="*/ 1032 h 1032"/>
              <a:gd name="T8" fmla="*/ 885 w 885"/>
              <a:gd name="T9" fmla="*/ 0 h 1032"/>
              <a:gd name="T10" fmla="*/ 0 w 885"/>
              <a:gd name="T11" fmla="*/ 0 h 1032"/>
            </a:gdLst>
            <a:ahLst/>
            <a:cxnLst>
              <a:cxn ang="0">
                <a:pos x="T0" y="T1"/>
              </a:cxn>
              <a:cxn ang="0">
                <a:pos x="T2" y="T3"/>
              </a:cxn>
              <a:cxn ang="0">
                <a:pos x="T4" y="T5"/>
              </a:cxn>
              <a:cxn ang="0">
                <a:pos x="T6" y="T7"/>
              </a:cxn>
              <a:cxn ang="0">
                <a:pos x="T8" y="T9"/>
              </a:cxn>
              <a:cxn ang="0">
                <a:pos x="T10" y="T11"/>
              </a:cxn>
            </a:cxnLst>
            <a:rect l="0" t="0" r="r" b="b"/>
            <a:pathLst>
              <a:path w="885" h="1032">
                <a:moveTo>
                  <a:pt x="0" y="0"/>
                </a:moveTo>
                <a:cubicBezTo>
                  <a:pt x="0" y="844"/>
                  <a:pt x="0" y="844"/>
                  <a:pt x="0" y="844"/>
                </a:cubicBezTo>
                <a:cubicBezTo>
                  <a:pt x="233" y="908"/>
                  <a:pt x="516" y="969"/>
                  <a:pt x="850" y="1026"/>
                </a:cubicBezTo>
                <a:cubicBezTo>
                  <a:pt x="861" y="1028"/>
                  <a:pt x="873" y="1030"/>
                  <a:pt x="885" y="1032"/>
                </a:cubicBezTo>
                <a:cubicBezTo>
                  <a:pt x="885" y="0"/>
                  <a:pt x="885" y="0"/>
                  <a:pt x="885" y="0"/>
                </a:cubicBezTo>
                <a:cubicBezTo>
                  <a:pt x="0" y="0"/>
                  <a:pt x="0" y="0"/>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590" name="Picture 158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6547" y="244132"/>
            <a:ext cx="5712493" cy="7067728"/>
          </a:xfrm>
          <a:prstGeom prst="rect">
            <a:avLst/>
          </a:prstGeom>
        </p:spPr>
      </p:pic>
      <p:sp>
        <p:nvSpPr>
          <p:cNvPr id="11" name="Title 1"/>
          <p:cNvSpPr>
            <a:spLocks noGrp="1"/>
          </p:cNvSpPr>
          <p:nvPr>
            <p:ph type="ctrTitle" hasCustomPrompt="1"/>
          </p:nvPr>
        </p:nvSpPr>
        <p:spPr>
          <a:xfrm>
            <a:off x="407988" y="24085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3"/>
                </a:solidFill>
              </a:defRPr>
            </a:lvl1pPr>
          </a:lstStyle>
          <a:p>
            <a:pPr marL="0" lvl="0"/>
            <a:r>
              <a:rPr lang="en-US" dirty="0"/>
              <a:t>Title of Presentation</a:t>
            </a:r>
          </a:p>
        </p:txBody>
      </p:sp>
      <p:sp>
        <p:nvSpPr>
          <p:cNvPr id="12" name="Subtitle 2"/>
          <p:cNvSpPr>
            <a:spLocks noGrp="1"/>
          </p:cNvSpPr>
          <p:nvPr>
            <p:ph type="subTitle" idx="1" hasCustomPrompt="1"/>
          </p:nvPr>
        </p:nvSpPr>
        <p:spPr>
          <a:xfrm>
            <a:off x="407988" y="33229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dirty="0"/>
              <a:t>Subtitle</a:t>
            </a:r>
          </a:p>
        </p:txBody>
      </p:sp>
      <p:pic>
        <p:nvPicPr>
          <p:cNvPr id="8" name="Picture 124">
            <a:extLst>
              <a:ext uri="{FF2B5EF4-FFF2-40B4-BE49-F238E27FC236}">
                <a16:creationId xmlns:a16="http://schemas.microsoft.com/office/drawing/2014/main" id="{A13E95A7-E12D-48AD-B7D5-40CB0F6BCAF4}"/>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3862" y="3647402"/>
            <a:ext cx="1521291" cy="648990"/>
          </a:xfrm>
          <a:prstGeom prst="rect">
            <a:avLst/>
          </a:prstGeom>
        </p:spPr>
      </p:pic>
      <p:pic>
        <p:nvPicPr>
          <p:cNvPr id="2" name="Picture 1">
            <a:extLst>
              <a:ext uri="{FF2B5EF4-FFF2-40B4-BE49-F238E27FC236}">
                <a16:creationId xmlns:a16="http://schemas.microsoft.com/office/drawing/2014/main" id="{33F9DE2E-9EF7-48AE-AE22-D1E41A270EFA}"/>
              </a:ext>
            </a:extLst>
          </p:cNvPr>
          <p:cNvPicPr>
            <a:picLocks noChangeAspect="1"/>
          </p:cNvPicPr>
          <p:nvPr userDrawn="1"/>
        </p:nvPicPr>
        <p:blipFill>
          <a:blip r:embed="rId5"/>
          <a:stretch>
            <a:fillRect/>
          </a:stretch>
        </p:blipFill>
        <p:spPr>
          <a:xfrm>
            <a:off x="2057400" y="3688024"/>
            <a:ext cx="1905000" cy="567746"/>
          </a:xfrm>
          <a:prstGeom prst="rect">
            <a:avLst/>
          </a:prstGeom>
        </p:spPr>
      </p:pic>
    </p:spTree>
    <p:extLst>
      <p:ext uri="{BB962C8B-B14F-4D97-AF65-F5344CB8AC3E}">
        <p14:creationId xmlns:p14="http://schemas.microsoft.com/office/powerpoint/2010/main" val="196113337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2">
    <p:bg>
      <p:bgPr>
        <a:solidFill>
          <a:schemeClr val="bg1"/>
        </a:solidFill>
        <a:effectLst/>
      </p:bgPr>
    </p:bg>
    <p:spTree>
      <p:nvGrpSpPr>
        <p:cNvPr id="1" name=""/>
        <p:cNvGrpSpPr/>
        <p:nvPr/>
      </p:nvGrpSpPr>
      <p:grpSpPr>
        <a:xfrm>
          <a:off x="0" y="0"/>
          <a:ext cx="0" cy="0"/>
          <a:chOff x="0" y="0"/>
          <a:chExt cx="0" cy="0"/>
        </a:xfrm>
      </p:grpSpPr>
      <p:sp>
        <p:nvSpPr>
          <p:cNvPr id="13" name="Freeform 12"/>
          <p:cNvSpPr/>
          <p:nvPr userDrawn="1"/>
        </p:nvSpPr>
        <p:spPr>
          <a:xfrm>
            <a:off x="0" y="0"/>
            <a:ext cx="6759210" cy="4518977"/>
          </a:xfrm>
          <a:custGeom>
            <a:avLst/>
            <a:gdLst>
              <a:gd name="connsiteX0" fmla="*/ 0 w 6759210"/>
              <a:gd name="connsiteY0" fmla="*/ 0 h 4518977"/>
              <a:gd name="connsiteX1" fmla="*/ 6759210 w 6759210"/>
              <a:gd name="connsiteY1" fmla="*/ 0 h 4518977"/>
              <a:gd name="connsiteX2" fmla="*/ 6756415 w 6759210"/>
              <a:gd name="connsiteY2" fmla="*/ 16666 h 4518977"/>
              <a:gd name="connsiteX3" fmla="*/ 6372387 w 6759210"/>
              <a:gd name="connsiteY3" fmla="*/ 2306550 h 4518977"/>
              <a:gd name="connsiteX4" fmla="*/ 3762973 w 6759210"/>
              <a:gd name="connsiteY4" fmla="*/ 4518977 h 4518977"/>
              <a:gd name="connsiteX5" fmla="*/ 339369 w 6759210"/>
              <a:gd name="connsiteY5" fmla="*/ 4518977 h 4518977"/>
              <a:gd name="connsiteX6" fmla="*/ 0 w 6759210"/>
              <a:gd name="connsiteY6" fmla="*/ 4518977 h 4518977"/>
              <a:gd name="connsiteX7" fmla="*/ 0 w 6759210"/>
              <a:gd name="connsiteY7" fmla="*/ 0 h 45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9210" h="4518977">
                <a:moveTo>
                  <a:pt x="0" y="0"/>
                </a:moveTo>
                <a:lnTo>
                  <a:pt x="6759210" y="0"/>
                </a:lnTo>
                <a:lnTo>
                  <a:pt x="6756415" y="16666"/>
                </a:lnTo>
                <a:cubicBezTo>
                  <a:pt x="6686854" y="431442"/>
                  <a:pt x="6569700" y="1130011"/>
                  <a:pt x="6372387" y="2306550"/>
                </a:cubicBezTo>
                <a:cubicBezTo>
                  <a:pt x="6162872" y="3588428"/>
                  <a:pt x="5058156" y="4518977"/>
                  <a:pt x="3762973" y="4518977"/>
                </a:cubicBezTo>
                <a:cubicBezTo>
                  <a:pt x="3762973" y="4518977"/>
                  <a:pt x="3762973" y="4518977"/>
                  <a:pt x="339369" y="4518977"/>
                </a:cubicBezTo>
                <a:lnTo>
                  <a:pt x="0" y="451897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p:cNvSpPr>
            <a:spLocks noGrp="1"/>
          </p:cNvSpPr>
          <p:nvPr>
            <p:ph type="ctrTitle" hasCustomPrompt="1"/>
          </p:nvPr>
        </p:nvSpPr>
        <p:spPr>
          <a:xfrm>
            <a:off x="407988" y="144374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bg1"/>
                </a:solidFill>
              </a:defRPr>
            </a:lvl1pPr>
          </a:lstStyle>
          <a:p>
            <a:pPr marL="0" lvl="0"/>
            <a:r>
              <a:rPr lang="en-US" dirty="0"/>
              <a:t>Title of Presentation</a:t>
            </a:r>
          </a:p>
        </p:txBody>
      </p:sp>
      <p:sp>
        <p:nvSpPr>
          <p:cNvPr id="17" name="Subtitle 2"/>
          <p:cNvSpPr>
            <a:spLocks noGrp="1"/>
          </p:cNvSpPr>
          <p:nvPr>
            <p:ph type="subTitle" idx="1" hasCustomPrompt="1"/>
          </p:nvPr>
        </p:nvSpPr>
        <p:spPr>
          <a:xfrm>
            <a:off x="407988" y="235814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31838" y="777924"/>
            <a:ext cx="5321672" cy="5770487"/>
          </a:xfrm>
          <a:prstGeom prst="rect">
            <a:avLst/>
          </a:prstGeom>
        </p:spPr>
      </p:pic>
    </p:spTree>
    <p:extLst>
      <p:ext uri="{BB962C8B-B14F-4D97-AF65-F5344CB8AC3E}">
        <p14:creationId xmlns:p14="http://schemas.microsoft.com/office/powerpoint/2010/main" val="408526629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sp>
        <p:nvSpPr>
          <p:cNvPr id="8" name="Freeform 7"/>
          <p:cNvSpPr/>
          <p:nvPr userDrawn="1"/>
        </p:nvSpPr>
        <p:spPr>
          <a:xfrm>
            <a:off x="6553200" y="1"/>
            <a:ext cx="5638800" cy="5355237"/>
          </a:xfrm>
          <a:custGeom>
            <a:avLst/>
            <a:gdLst>
              <a:gd name="connsiteX0" fmla="*/ 0 w 5638800"/>
              <a:gd name="connsiteY0" fmla="*/ 0 h 5355237"/>
              <a:gd name="connsiteX1" fmla="*/ 5638800 w 5638800"/>
              <a:gd name="connsiteY1" fmla="*/ 0 h 5355237"/>
              <a:gd name="connsiteX2" fmla="*/ 5638800 w 5638800"/>
              <a:gd name="connsiteY2" fmla="*/ 262266 h 5355237"/>
              <a:gd name="connsiteX3" fmla="*/ 5638800 w 5638800"/>
              <a:gd name="connsiteY3" fmla="*/ 4904579 h 5355237"/>
              <a:gd name="connsiteX4" fmla="*/ 0 w 5638800"/>
              <a:gd name="connsiteY4" fmla="*/ 3724580 h 5355237"/>
              <a:gd name="connsiteX5" fmla="*/ 0 w 5638800"/>
              <a:gd name="connsiteY5" fmla="*/ 298668 h 5355237"/>
              <a:gd name="connsiteX6" fmla="*/ 0 w 5638800"/>
              <a:gd name="connsiteY6" fmla="*/ 0 h 53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8800" h="5355237">
                <a:moveTo>
                  <a:pt x="0" y="0"/>
                </a:moveTo>
                <a:lnTo>
                  <a:pt x="5638800" y="0"/>
                </a:lnTo>
                <a:lnTo>
                  <a:pt x="5638800" y="262266"/>
                </a:lnTo>
                <a:cubicBezTo>
                  <a:pt x="5638800" y="4904579"/>
                  <a:pt x="5638800" y="4904579"/>
                  <a:pt x="5638800" y="4904579"/>
                </a:cubicBezTo>
                <a:cubicBezTo>
                  <a:pt x="4971047" y="5074669"/>
                  <a:pt x="0" y="6329082"/>
                  <a:pt x="0" y="3724580"/>
                </a:cubicBezTo>
                <a:cubicBezTo>
                  <a:pt x="0" y="2292104"/>
                  <a:pt x="0" y="1172982"/>
                  <a:pt x="0" y="298668"/>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hasCustomPrompt="1"/>
          </p:nvPr>
        </p:nvSpPr>
        <p:spPr>
          <a:xfrm>
            <a:off x="6792932" y="83820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r">
              <a:lnSpc>
                <a:spcPts val="3000"/>
              </a:lnSpc>
              <a:defRPr lang="en-US" sz="2600" b="0" dirty="0">
                <a:solidFill>
                  <a:schemeClr val="bg1"/>
                </a:solidFill>
              </a:defRPr>
            </a:lvl1pPr>
          </a:lstStyle>
          <a:p>
            <a:pPr marL="0" lvl="0"/>
            <a:r>
              <a:rPr lang="en-US" dirty="0"/>
              <a:t>Title of Presentation</a:t>
            </a:r>
          </a:p>
        </p:txBody>
      </p:sp>
      <p:sp>
        <p:nvSpPr>
          <p:cNvPr id="17" name="Subtitle 2"/>
          <p:cNvSpPr>
            <a:spLocks noGrp="1"/>
          </p:cNvSpPr>
          <p:nvPr>
            <p:ph type="subTitle" idx="1" hasCustomPrompt="1"/>
          </p:nvPr>
        </p:nvSpPr>
        <p:spPr>
          <a:xfrm>
            <a:off x="6792932" y="175260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2751" y="1337969"/>
            <a:ext cx="5777031" cy="5187667"/>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Tree>
    <p:extLst>
      <p:ext uri="{BB962C8B-B14F-4D97-AF65-F5344CB8AC3E}">
        <p14:creationId xmlns:p14="http://schemas.microsoft.com/office/powerpoint/2010/main" val="117520545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4">
    <p:spTree>
      <p:nvGrpSpPr>
        <p:cNvPr id="1" name=""/>
        <p:cNvGrpSpPr/>
        <p:nvPr/>
      </p:nvGrpSpPr>
      <p:grpSpPr>
        <a:xfrm>
          <a:off x="0" y="0"/>
          <a:ext cx="0" cy="0"/>
          <a:chOff x="0" y="0"/>
          <a:chExt cx="0" cy="0"/>
        </a:xfrm>
      </p:grpSpPr>
      <p:sp>
        <p:nvSpPr>
          <p:cNvPr id="9" name="Freeform 8"/>
          <p:cNvSpPr/>
          <p:nvPr userDrawn="1"/>
        </p:nvSpPr>
        <p:spPr>
          <a:xfrm>
            <a:off x="2" y="0"/>
            <a:ext cx="9973295" cy="4193362"/>
          </a:xfrm>
          <a:custGeom>
            <a:avLst/>
            <a:gdLst>
              <a:gd name="connsiteX0" fmla="*/ 0 w 9973295"/>
              <a:gd name="connsiteY0" fmla="*/ 0 h 4193362"/>
              <a:gd name="connsiteX1" fmla="*/ 9912010 w 9973295"/>
              <a:gd name="connsiteY1" fmla="*/ 0 h 4193362"/>
              <a:gd name="connsiteX2" fmla="*/ 9927053 w 9973295"/>
              <a:gd name="connsiteY2" fmla="*/ 149768 h 4193362"/>
              <a:gd name="connsiteX3" fmla="*/ 7984937 w 9973295"/>
              <a:gd name="connsiteY3" fmla="*/ 4193362 h 4193362"/>
              <a:gd name="connsiteX4" fmla="*/ 0 w 9973295"/>
              <a:gd name="connsiteY4" fmla="*/ 4193362 h 4193362"/>
              <a:gd name="connsiteX5" fmla="*/ 0 w 9973295"/>
              <a:gd name="connsiteY5" fmla="*/ 0 h 419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3295" h="4193362">
                <a:moveTo>
                  <a:pt x="0" y="0"/>
                </a:moveTo>
                <a:lnTo>
                  <a:pt x="9912010" y="0"/>
                </a:lnTo>
                <a:lnTo>
                  <a:pt x="9927053" y="149768"/>
                </a:lnTo>
                <a:cubicBezTo>
                  <a:pt x="10097391" y="2056447"/>
                  <a:pt x="9870584" y="4193362"/>
                  <a:pt x="7984937" y="4193362"/>
                </a:cubicBezTo>
                <a:cubicBezTo>
                  <a:pt x="0" y="4193362"/>
                  <a:pt x="0" y="4193362"/>
                  <a:pt x="0" y="4193362"/>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ctrTitle" hasCustomPrompt="1"/>
          </p:nvPr>
        </p:nvSpPr>
        <p:spPr>
          <a:xfrm>
            <a:off x="407988" y="131683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223123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720915"/>
            <a:ext cx="4707110" cy="727688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3041802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
        <p:nvSpPr>
          <p:cNvPr id="1415" name="Freeform 15"/>
          <p:cNvSpPr>
            <a:spLocks/>
          </p:cNvSpPr>
          <p:nvPr userDrawn="1"/>
        </p:nvSpPr>
        <p:spPr bwMode="auto">
          <a:xfrm>
            <a:off x="6637408" y="0"/>
            <a:ext cx="5554592" cy="6471083"/>
          </a:xfrm>
          <a:custGeom>
            <a:avLst/>
            <a:gdLst>
              <a:gd name="T0" fmla="*/ 0 w 885"/>
              <a:gd name="T1" fmla="*/ 0 h 1032"/>
              <a:gd name="T2" fmla="*/ 0 w 885"/>
              <a:gd name="T3" fmla="*/ 844 h 1032"/>
              <a:gd name="T4" fmla="*/ 850 w 885"/>
              <a:gd name="T5" fmla="*/ 1026 h 1032"/>
              <a:gd name="T6" fmla="*/ 885 w 885"/>
              <a:gd name="T7" fmla="*/ 1032 h 1032"/>
              <a:gd name="T8" fmla="*/ 885 w 885"/>
              <a:gd name="T9" fmla="*/ 0 h 1032"/>
              <a:gd name="T10" fmla="*/ 0 w 885"/>
              <a:gd name="T11" fmla="*/ 0 h 1032"/>
            </a:gdLst>
            <a:ahLst/>
            <a:cxnLst>
              <a:cxn ang="0">
                <a:pos x="T0" y="T1"/>
              </a:cxn>
              <a:cxn ang="0">
                <a:pos x="T2" y="T3"/>
              </a:cxn>
              <a:cxn ang="0">
                <a:pos x="T4" y="T5"/>
              </a:cxn>
              <a:cxn ang="0">
                <a:pos x="T6" y="T7"/>
              </a:cxn>
              <a:cxn ang="0">
                <a:pos x="T8" y="T9"/>
              </a:cxn>
              <a:cxn ang="0">
                <a:pos x="T10" y="T11"/>
              </a:cxn>
            </a:cxnLst>
            <a:rect l="0" t="0" r="r" b="b"/>
            <a:pathLst>
              <a:path w="885" h="1032">
                <a:moveTo>
                  <a:pt x="0" y="0"/>
                </a:moveTo>
                <a:cubicBezTo>
                  <a:pt x="0" y="844"/>
                  <a:pt x="0" y="844"/>
                  <a:pt x="0" y="844"/>
                </a:cubicBezTo>
                <a:cubicBezTo>
                  <a:pt x="233" y="908"/>
                  <a:pt x="516" y="969"/>
                  <a:pt x="850" y="1026"/>
                </a:cubicBezTo>
                <a:cubicBezTo>
                  <a:pt x="861" y="1028"/>
                  <a:pt x="873" y="1030"/>
                  <a:pt x="885" y="1032"/>
                </a:cubicBezTo>
                <a:cubicBezTo>
                  <a:pt x="885" y="0"/>
                  <a:pt x="885" y="0"/>
                  <a:pt x="885" y="0"/>
                </a:cubicBezTo>
                <a:cubicBezTo>
                  <a:pt x="0" y="0"/>
                  <a:pt x="0" y="0"/>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590" name="Picture 158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6547" y="244132"/>
            <a:ext cx="5712493" cy="7067728"/>
          </a:xfrm>
          <a:prstGeom prst="rect">
            <a:avLst/>
          </a:prstGeom>
        </p:spPr>
      </p:pic>
      <p:sp>
        <p:nvSpPr>
          <p:cNvPr id="11" name="Title 1"/>
          <p:cNvSpPr>
            <a:spLocks noGrp="1"/>
          </p:cNvSpPr>
          <p:nvPr>
            <p:ph type="ctrTitle" hasCustomPrompt="1"/>
          </p:nvPr>
        </p:nvSpPr>
        <p:spPr>
          <a:xfrm>
            <a:off x="407988" y="24085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3"/>
                </a:solidFill>
              </a:defRPr>
            </a:lvl1pPr>
          </a:lstStyle>
          <a:p>
            <a:pPr marL="0" lvl="0"/>
            <a:r>
              <a:rPr lang="en-US" dirty="0"/>
              <a:t>Title of Presentation</a:t>
            </a:r>
          </a:p>
        </p:txBody>
      </p:sp>
      <p:sp>
        <p:nvSpPr>
          <p:cNvPr id="12" name="Subtitle 2"/>
          <p:cNvSpPr>
            <a:spLocks noGrp="1"/>
          </p:cNvSpPr>
          <p:nvPr>
            <p:ph type="subTitle" idx="1" hasCustomPrompt="1"/>
          </p:nvPr>
        </p:nvSpPr>
        <p:spPr>
          <a:xfrm>
            <a:off x="407988" y="33229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dirty="0"/>
              <a:t>Subtitle</a:t>
            </a:r>
          </a:p>
        </p:txBody>
      </p:sp>
    </p:spTree>
    <p:extLst>
      <p:ext uri="{BB962C8B-B14F-4D97-AF65-F5344CB8AC3E}">
        <p14:creationId xmlns:p14="http://schemas.microsoft.com/office/powerpoint/2010/main" val="1702963993"/>
      </p:ext>
    </p:extLst>
  </p:cSld>
  <p:clrMapOvr>
    <a:masterClrMapping/>
  </p:clrMapOvr>
  <p:extLst>
    <p:ext uri="{DCECCB84-F9BA-43D5-87BE-67443E8EF086}">
      <p15:sldGuideLst xmlns:p15="http://schemas.microsoft.com/office/powerpoint/2012/main">
        <p15:guide id="1" pos="721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6">
    <p:spTree>
      <p:nvGrpSpPr>
        <p:cNvPr id="1" name=""/>
        <p:cNvGrpSpPr/>
        <p:nvPr/>
      </p:nvGrpSpPr>
      <p:grpSpPr>
        <a:xfrm>
          <a:off x="0" y="0"/>
          <a:ext cx="0" cy="0"/>
          <a:chOff x="0" y="0"/>
          <a:chExt cx="0" cy="0"/>
        </a:xfrm>
      </p:grpSpPr>
      <p:sp>
        <p:nvSpPr>
          <p:cNvPr id="17" name="Freeform 16"/>
          <p:cNvSpPr/>
          <p:nvPr userDrawn="1"/>
        </p:nvSpPr>
        <p:spPr>
          <a:xfrm>
            <a:off x="-22987" y="0"/>
            <a:ext cx="6223905" cy="6858000"/>
          </a:xfrm>
          <a:custGeom>
            <a:avLst/>
            <a:gdLst>
              <a:gd name="connsiteX0" fmla="*/ 0 w 6223905"/>
              <a:gd name="connsiteY0" fmla="*/ 0 h 6858000"/>
              <a:gd name="connsiteX1" fmla="*/ 4186882 w 6223905"/>
              <a:gd name="connsiteY1" fmla="*/ 0 h 6858000"/>
              <a:gd name="connsiteX2" fmla="*/ 4197034 w 6223905"/>
              <a:gd name="connsiteY2" fmla="*/ 22340 h 6858000"/>
              <a:gd name="connsiteX3" fmla="*/ 5904357 w 6223905"/>
              <a:gd name="connsiteY3" fmla="*/ 3779388 h 6858000"/>
              <a:gd name="connsiteX4" fmla="*/ 5873730 w 6223905"/>
              <a:gd name="connsiteY4" fmla="*/ 6784163 h 6858000"/>
              <a:gd name="connsiteX5" fmla="*/ 5834113 w 6223905"/>
              <a:gd name="connsiteY5" fmla="*/ 6858000 h 6858000"/>
              <a:gd name="connsiteX6" fmla="*/ 0 w 6223905"/>
              <a:gd name="connsiteY6" fmla="*/ 6858000 h 6858000"/>
              <a:gd name="connsiteX7" fmla="*/ 0 w 622390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3905" h="6858000">
                <a:moveTo>
                  <a:pt x="0" y="0"/>
                </a:moveTo>
                <a:lnTo>
                  <a:pt x="4186882" y="0"/>
                </a:lnTo>
                <a:lnTo>
                  <a:pt x="4197034" y="22340"/>
                </a:lnTo>
                <a:cubicBezTo>
                  <a:pt x="5904357" y="3779388"/>
                  <a:pt x="5904357" y="3779388"/>
                  <a:pt x="5904357" y="3779388"/>
                </a:cubicBezTo>
                <a:cubicBezTo>
                  <a:pt x="6352858" y="4766336"/>
                  <a:pt x="6316954" y="5863968"/>
                  <a:pt x="5873730" y="6784163"/>
                </a:cubicBezTo>
                <a:lnTo>
                  <a:pt x="583411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1080" y="1290009"/>
            <a:ext cx="6513490" cy="4835513"/>
          </a:xfrm>
          <a:prstGeom prst="rect">
            <a:avLst/>
          </a:prstGeom>
        </p:spPr>
      </p:pic>
      <p:sp>
        <p:nvSpPr>
          <p:cNvPr id="20" name="Title 1"/>
          <p:cNvSpPr>
            <a:spLocks noGrp="1"/>
          </p:cNvSpPr>
          <p:nvPr>
            <p:ph type="ctrTitle" hasCustomPrompt="1"/>
          </p:nvPr>
        </p:nvSpPr>
        <p:spPr>
          <a:xfrm>
            <a:off x="407988" y="251460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342900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spTree>
    <p:extLst>
      <p:ext uri="{BB962C8B-B14F-4D97-AF65-F5344CB8AC3E}">
        <p14:creationId xmlns:p14="http://schemas.microsoft.com/office/powerpoint/2010/main" val="4005425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7">
    <p:spTree>
      <p:nvGrpSpPr>
        <p:cNvPr id="1" name=""/>
        <p:cNvGrpSpPr/>
        <p:nvPr/>
      </p:nvGrpSpPr>
      <p:grpSpPr>
        <a:xfrm>
          <a:off x="0" y="0"/>
          <a:ext cx="0" cy="0"/>
          <a:chOff x="0" y="0"/>
          <a:chExt cx="0" cy="0"/>
        </a:xfrm>
      </p:grpSpPr>
      <p:sp>
        <p:nvSpPr>
          <p:cNvPr id="11" name="Freeform 10"/>
          <p:cNvSpPr/>
          <p:nvPr userDrawn="1"/>
        </p:nvSpPr>
        <p:spPr>
          <a:xfrm>
            <a:off x="0" y="533400"/>
            <a:ext cx="8534400" cy="6324600"/>
          </a:xfrm>
          <a:custGeom>
            <a:avLst/>
            <a:gdLst>
              <a:gd name="connsiteX0" fmla="*/ 0 w 8534400"/>
              <a:gd name="connsiteY0" fmla="*/ 0 h 6324600"/>
              <a:gd name="connsiteX1" fmla="*/ 348343 w 8534400"/>
              <a:gd name="connsiteY1" fmla="*/ 58194 h 6324600"/>
              <a:gd name="connsiteX2" fmla="*/ 8534400 w 8534400"/>
              <a:gd name="connsiteY2" fmla="*/ 1818574 h 6324600"/>
              <a:gd name="connsiteX3" fmla="*/ 8534400 w 8534400"/>
              <a:gd name="connsiteY3" fmla="*/ 6186046 h 6324600"/>
              <a:gd name="connsiteX4" fmla="*/ 8534400 w 8534400"/>
              <a:gd name="connsiteY4" fmla="*/ 6324600 h 6324600"/>
              <a:gd name="connsiteX5" fmla="*/ 0 w 8534400"/>
              <a:gd name="connsiteY5" fmla="*/ 6324600 h 6324600"/>
              <a:gd name="connsiteX6" fmla="*/ 0 w 8534400"/>
              <a:gd name="connsiteY6" fmla="*/ 6241218 h 6324600"/>
              <a:gd name="connsiteX7" fmla="*/ 0 w 8534400"/>
              <a:gd name="connsiteY7"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324600">
                <a:moveTo>
                  <a:pt x="0" y="0"/>
                </a:moveTo>
                <a:cubicBezTo>
                  <a:pt x="116114" y="14549"/>
                  <a:pt x="232229" y="29097"/>
                  <a:pt x="348343" y="58194"/>
                </a:cubicBezTo>
                <a:cubicBezTo>
                  <a:pt x="3556000" y="611041"/>
                  <a:pt x="6284686" y="1207533"/>
                  <a:pt x="8534400" y="1818574"/>
                </a:cubicBezTo>
                <a:cubicBezTo>
                  <a:pt x="8534400" y="1818574"/>
                  <a:pt x="8534400" y="1818574"/>
                  <a:pt x="8534400" y="6186046"/>
                </a:cubicBezTo>
                <a:lnTo>
                  <a:pt x="8534400" y="6324600"/>
                </a:lnTo>
                <a:lnTo>
                  <a:pt x="0" y="6324600"/>
                </a:lnTo>
                <a:lnTo>
                  <a:pt x="0" y="6241218"/>
                </a:lnTo>
                <a:cubicBezTo>
                  <a:pt x="0" y="4953254"/>
                  <a:pt x="0" y="2990644"/>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07988" y="281940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bg1"/>
                </a:solidFill>
              </a:defRPr>
            </a:lvl1pPr>
          </a:lstStyle>
          <a:p>
            <a:pPr marL="0" lvl="0"/>
            <a:r>
              <a:rPr lang="en-US" dirty="0"/>
              <a:t>Title of Presentation</a:t>
            </a:r>
          </a:p>
        </p:txBody>
      </p:sp>
      <p:sp>
        <p:nvSpPr>
          <p:cNvPr id="9" name="Subtitle 2"/>
          <p:cNvSpPr>
            <a:spLocks noGrp="1"/>
          </p:cNvSpPr>
          <p:nvPr>
            <p:ph type="subTitle" idx="1" hasCustomPrompt="1"/>
          </p:nvPr>
        </p:nvSpPr>
        <p:spPr>
          <a:xfrm>
            <a:off x="407988" y="373379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Tree>
    <p:extLst>
      <p:ext uri="{BB962C8B-B14F-4D97-AF65-F5344CB8AC3E}">
        <p14:creationId xmlns:p14="http://schemas.microsoft.com/office/powerpoint/2010/main" val="231677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10B8AA-3007-4109-B528-DD30E7E165B4}"/>
              </a:ext>
            </a:extLst>
          </p:cNvPr>
          <p:cNvSpPr>
            <a:spLocks noGrp="1"/>
          </p:cNvSpPr>
          <p:nvPr>
            <p:ph type="title" hasCustomPrompt="1"/>
          </p:nvPr>
        </p:nvSpPr>
        <p:spPr/>
        <p:txBody>
          <a:bodyPr/>
          <a:lstStyle/>
          <a:p>
            <a:r>
              <a:rPr lang="en-US" noProof="0"/>
              <a:t>Modifiez le style du titre</a:t>
            </a:r>
          </a:p>
        </p:txBody>
      </p:sp>
      <p:sp>
        <p:nvSpPr>
          <p:cNvPr id="6" name="Espace réservé du texte 5">
            <a:extLst>
              <a:ext uri="{FF2B5EF4-FFF2-40B4-BE49-F238E27FC236}">
                <a16:creationId xmlns:a16="http://schemas.microsoft.com/office/drawing/2014/main" id="{BC9DC688-D10B-4806-A762-99A72BBC8487}"/>
              </a:ext>
            </a:extLst>
          </p:cNvPr>
          <p:cNvSpPr>
            <a:spLocks noGrp="1"/>
          </p:cNvSpPr>
          <p:nvPr>
            <p:ph type="body" sz="quarter" idx="11" hasCustomPrompt="1"/>
          </p:nvPr>
        </p:nvSpPr>
        <p:spPr>
          <a:xfrm>
            <a:off x="395288" y="1440000"/>
            <a:ext cx="5400000" cy="4932000"/>
          </a:xfrm>
        </p:spPr>
        <p:txBody>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5" name="Espace réservé du texte 5">
            <a:extLst>
              <a:ext uri="{FF2B5EF4-FFF2-40B4-BE49-F238E27FC236}">
                <a16:creationId xmlns:a16="http://schemas.microsoft.com/office/drawing/2014/main" id="{50795513-6C8B-471F-8A2C-96B5EF9EAC8D}"/>
              </a:ext>
            </a:extLst>
          </p:cNvPr>
          <p:cNvSpPr>
            <a:spLocks noGrp="1"/>
          </p:cNvSpPr>
          <p:nvPr>
            <p:ph type="body" sz="quarter" idx="12" hasCustomPrompt="1"/>
          </p:nvPr>
        </p:nvSpPr>
        <p:spPr>
          <a:xfrm>
            <a:off x="6528475" y="1449750"/>
            <a:ext cx="5400000" cy="4932000"/>
          </a:xfrm>
        </p:spPr>
        <p:txBody>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Tree>
    <p:extLst>
      <p:ext uri="{BB962C8B-B14F-4D97-AF65-F5344CB8AC3E}">
        <p14:creationId xmlns:p14="http://schemas.microsoft.com/office/powerpoint/2010/main" val="2713555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8">
    <p:spTree>
      <p:nvGrpSpPr>
        <p:cNvPr id="1" name=""/>
        <p:cNvGrpSpPr/>
        <p:nvPr/>
      </p:nvGrpSpPr>
      <p:grpSpPr>
        <a:xfrm>
          <a:off x="0" y="0"/>
          <a:ext cx="0" cy="0"/>
          <a:chOff x="0" y="0"/>
          <a:chExt cx="0" cy="0"/>
        </a:xfrm>
      </p:grpSpPr>
      <p:sp>
        <p:nvSpPr>
          <p:cNvPr id="10" name="Freeform 9"/>
          <p:cNvSpPr/>
          <p:nvPr userDrawn="1"/>
        </p:nvSpPr>
        <p:spPr>
          <a:xfrm>
            <a:off x="1295400" y="1"/>
            <a:ext cx="10896600" cy="5568105"/>
          </a:xfrm>
          <a:custGeom>
            <a:avLst/>
            <a:gdLst>
              <a:gd name="connsiteX0" fmla="*/ 0 w 10896600"/>
              <a:gd name="connsiteY0" fmla="*/ 0 h 5568105"/>
              <a:gd name="connsiteX1" fmla="*/ 10896600 w 10896600"/>
              <a:gd name="connsiteY1" fmla="*/ 0 h 5568105"/>
              <a:gd name="connsiteX2" fmla="*/ 10896600 w 10896600"/>
              <a:gd name="connsiteY2" fmla="*/ 80960 h 5568105"/>
              <a:gd name="connsiteX3" fmla="*/ 10896600 w 10896600"/>
              <a:gd name="connsiteY3" fmla="*/ 5568105 h 5568105"/>
              <a:gd name="connsiteX4" fmla="*/ 10451841 w 10896600"/>
              <a:gd name="connsiteY4" fmla="*/ 5493803 h 5568105"/>
              <a:gd name="connsiteX5" fmla="*/ 0 w 10896600"/>
              <a:gd name="connsiteY5" fmla="*/ 3246176 h 5568105"/>
              <a:gd name="connsiteX6" fmla="*/ 0 w 10896600"/>
              <a:gd name="connsiteY6" fmla="*/ 191975 h 5568105"/>
              <a:gd name="connsiteX7" fmla="*/ 0 w 10896600"/>
              <a:gd name="connsiteY7" fmla="*/ 0 h 556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6600" h="5568105">
                <a:moveTo>
                  <a:pt x="0" y="0"/>
                </a:moveTo>
                <a:lnTo>
                  <a:pt x="10896600" y="0"/>
                </a:lnTo>
                <a:lnTo>
                  <a:pt x="10896600" y="80960"/>
                </a:lnTo>
                <a:cubicBezTo>
                  <a:pt x="10896600" y="1513754"/>
                  <a:pt x="10896600" y="3311770"/>
                  <a:pt x="10896600" y="5568105"/>
                </a:cubicBezTo>
                <a:cubicBezTo>
                  <a:pt x="10748347" y="5549530"/>
                  <a:pt x="10600094" y="5530954"/>
                  <a:pt x="10451841" y="5493803"/>
                </a:cubicBezTo>
                <a:cubicBezTo>
                  <a:pt x="6356350" y="4787937"/>
                  <a:pt x="2872403" y="4026344"/>
                  <a:pt x="0" y="3246176"/>
                </a:cubicBezTo>
                <a:cubicBezTo>
                  <a:pt x="0" y="3246176"/>
                  <a:pt x="0" y="3246176"/>
                  <a:pt x="0" y="19197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ctrTitle" hasCustomPrompt="1"/>
          </p:nvPr>
        </p:nvSpPr>
        <p:spPr>
          <a:xfrm>
            <a:off x="6816081" y="1442183"/>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r">
              <a:lnSpc>
                <a:spcPts val="3000"/>
              </a:lnSpc>
              <a:defRPr lang="en-US" sz="2600" b="0" dirty="0">
                <a:solidFill>
                  <a:schemeClr val="bg1"/>
                </a:solidFill>
              </a:defRPr>
            </a:lvl1pPr>
          </a:lstStyle>
          <a:p>
            <a:pPr marL="0" lvl="0"/>
            <a:r>
              <a:rPr lang="en-US" dirty="0"/>
              <a:t>Title of Presentation</a:t>
            </a:r>
          </a:p>
        </p:txBody>
      </p:sp>
      <p:sp>
        <p:nvSpPr>
          <p:cNvPr id="9" name="Subtitle 2"/>
          <p:cNvSpPr>
            <a:spLocks noGrp="1"/>
          </p:cNvSpPr>
          <p:nvPr>
            <p:ph type="subTitle" idx="1" hasCustomPrompt="1"/>
          </p:nvPr>
        </p:nvSpPr>
        <p:spPr>
          <a:xfrm>
            <a:off x="6816081" y="2356582"/>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1556539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9">
    <p:spTree>
      <p:nvGrpSpPr>
        <p:cNvPr id="1" name=""/>
        <p:cNvGrpSpPr/>
        <p:nvPr/>
      </p:nvGrpSpPr>
      <p:grpSpPr>
        <a:xfrm>
          <a:off x="0" y="0"/>
          <a:ext cx="0" cy="0"/>
          <a:chOff x="0" y="0"/>
          <a:chExt cx="0" cy="0"/>
        </a:xfrm>
      </p:grpSpPr>
      <p:sp>
        <p:nvSpPr>
          <p:cNvPr id="13" name="Freeform 12"/>
          <p:cNvSpPr/>
          <p:nvPr userDrawn="1"/>
        </p:nvSpPr>
        <p:spPr>
          <a:xfrm>
            <a:off x="0" y="2"/>
            <a:ext cx="8664800" cy="5891173"/>
          </a:xfrm>
          <a:custGeom>
            <a:avLst/>
            <a:gdLst>
              <a:gd name="connsiteX0" fmla="*/ 0 w 8664800"/>
              <a:gd name="connsiteY0" fmla="*/ 0 h 5891173"/>
              <a:gd name="connsiteX1" fmla="*/ 8664800 w 8664800"/>
              <a:gd name="connsiteY1" fmla="*/ 0 h 5891173"/>
              <a:gd name="connsiteX2" fmla="*/ 8664384 w 8664800"/>
              <a:gd name="connsiteY2" fmla="*/ 3446 h 5891173"/>
              <a:gd name="connsiteX3" fmla="*/ 4910849 w 8664800"/>
              <a:gd name="connsiteY3" fmla="*/ 5752723 h 5891173"/>
              <a:gd name="connsiteX4" fmla="*/ 136189 w 8664800"/>
              <a:gd name="connsiteY4" fmla="*/ 3904223 h 5891173"/>
              <a:gd name="connsiteX5" fmla="*/ 0 w 8664800"/>
              <a:gd name="connsiteY5" fmla="*/ 3851498 h 5891173"/>
              <a:gd name="connsiteX6" fmla="*/ 0 w 8664800"/>
              <a:gd name="connsiteY6" fmla="*/ 0 h 5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800" h="5891173">
                <a:moveTo>
                  <a:pt x="0" y="0"/>
                </a:moveTo>
                <a:lnTo>
                  <a:pt x="8664800" y="0"/>
                </a:lnTo>
                <a:lnTo>
                  <a:pt x="8664384" y="3446"/>
                </a:lnTo>
                <a:cubicBezTo>
                  <a:pt x="8546736" y="969909"/>
                  <a:pt x="7776240" y="6862054"/>
                  <a:pt x="4910849" y="5752723"/>
                </a:cubicBezTo>
                <a:cubicBezTo>
                  <a:pt x="2738090" y="4911543"/>
                  <a:pt x="1210368" y="4320089"/>
                  <a:pt x="136189" y="3904223"/>
                </a:cubicBezTo>
                <a:lnTo>
                  <a:pt x="0" y="385149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07988" y="1442183"/>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9" name="Subtitle 2"/>
          <p:cNvSpPr>
            <a:spLocks noGrp="1"/>
          </p:cNvSpPr>
          <p:nvPr>
            <p:ph type="subTitle" idx="1" hasCustomPrompt="1"/>
          </p:nvPr>
        </p:nvSpPr>
        <p:spPr>
          <a:xfrm>
            <a:off x="407988" y="2356582"/>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Tree>
    <p:extLst>
      <p:ext uri="{BB962C8B-B14F-4D97-AF65-F5344CB8AC3E}">
        <p14:creationId xmlns:p14="http://schemas.microsoft.com/office/powerpoint/2010/main" val="130676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10">
    <p:spTree>
      <p:nvGrpSpPr>
        <p:cNvPr id="1" name=""/>
        <p:cNvGrpSpPr/>
        <p:nvPr/>
      </p:nvGrpSpPr>
      <p:grpSpPr>
        <a:xfrm>
          <a:off x="0" y="0"/>
          <a:ext cx="0" cy="0"/>
          <a:chOff x="0" y="0"/>
          <a:chExt cx="0" cy="0"/>
        </a:xfrm>
      </p:grpSpPr>
      <p:sp>
        <p:nvSpPr>
          <p:cNvPr id="15" name="Freeform 14"/>
          <p:cNvSpPr/>
          <p:nvPr userDrawn="1"/>
        </p:nvSpPr>
        <p:spPr>
          <a:xfrm>
            <a:off x="2703358" y="1531422"/>
            <a:ext cx="9488642" cy="5326579"/>
          </a:xfrm>
          <a:custGeom>
            <a:avLst/>
            <a:gdLst>
              <a:gd name="connsiteX0" fmla="*/ 8600219 w 9488642"/>
              <a:gd name="connsiteY0" fmla="*/ 517 h 5326579"/>
              <a:gd name="connsiteX1" fmla="*/ 9337654 w 9488642"/>
              <a:gd name="connsiteY1" fmla="*/ 75918 h 5326579"/>
              <a:gd name="connsiteX2" fmla="*/ 9488642 w 9488642"/>
              <a:gd name="connsiteY2" fmla="*/ 108110 h 5326579"/>
              <a:gd name="connsiteX3" fmla="*/ 9488642 w 9488642"/>
              <a:gd name="connsiteY3" fmla="*/ 5326579 h 5326579"/>
              <a:gd name="connsiteX4" fmla="*/ 0 w 9488642"/>
              <a:gd name="connsiteY4" fmla="*/ 5326579 h 5326579"/>
              <a:gd name="connsiteX5" fmla="*/ 239796 w 9488642"/>
              <a:gd name="connsiteY5" fmla="*/ 5146683 h 5326579"/>
              <a:gd name="connsiteX6" fmla="*/ 5947966 w 9488642"/>
              <a:gd name="connsiteY6" fmla="*/ 864382 h 5326579"/>
              <a:gd name="connsiteX7" fmla="*/ 8600219 w 9488642"/>
              <a:gd name="connsiteY7" fmla="*/ 517 h 53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8642" h="5326579">
                <a:moveTo>
                  <a:pt x="8600219" y="517"/>
                </a:moveTo>
                <a:cubicBezTo>
                  <a:pt x="8847532" y="4354"/>
                  <a:pt x="9094309" y="29531"/>
                  <a:pt x="9337654" y="75918"/>
                </a:cubicBezTo>
                <a:lnTo>
                  <a:pt x="9488642" y="108110"/>
                </a:lnTo>
                <a:lnTo>
                  <a:pt x="9488642" y="5326579"/>
                </a:lnTo>
                <a:lnTo>
                  <a:pt x="0" y="5326579"/>
                </a:lnTo>
                <a:lnTo>
                  <a:pt x="239796" y="5146683"/>
                </a:lnTo>
                <a:cubicBezTo>
                  <a:pt x="5947966" y="864382"/>
                  <a:pt x="5947966" y="864382"/>
                  <a:pt x="5947966" y="864382"/>
                </a:cubicBezTo>
                <a:cubicBezTo>
                  <a:pt x="6737823" y="271827"/>
                  <a:pt x="7672794" y="-13871"/>
                  <a:pt x="8600219" y="51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ctrTitle" hasCustomPrompt="1"/>
          </p:nvPr>
        </p:nvSpPr>
        <p:spPr>
          <a:xfrm>
            <a:off x="407988" y="289560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accent3"/>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380999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Tree>
    <p:extLst>
      <p:ext uri="{BB962C8B-B14F-4D97-AF65-F5344CB8AC3E}">
        <p14:creationId xmlns:p14="http://schemas.microsoft.com/office/powerpoint/2010/main" val="3135928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11">
    <p:spTree>
      <p:nvGrpSpPr>
        <p:cNvPr id="1" name=""/>
        <p:cNvGrpSpPr/>
        <p:nvPr/>
      </p:nvGrpSpPr>
      <p:grpSpPr>
        <a:xfrm>
          <a:off x="0" y="0"/>
          <a:ext cx="0" cy="0"/>
          <a:chOff x="0" y="0"/>
          <a:chExt cx="0" cy="0"/>
        </a:xfrm>
      </p:grpSpPr>
      <p:sp>
        <p:nvSpPr>
          <p:cNvPr id="9" name="Freeform 8"/>
          <p:cNvSpPr/>
          <p:nvPr userDrawn="1"/>
        </p:nvSpPr>
        <p:spPr>
          <a:xfrm>
            <a:off x="0" y="0"/>
            <a:ext cx="12192000" cy="5873580"/>
          </a:xfrm>
          <a:custGeom>
            <a:avLst/>
            <a:gdLst>
              <a:gd name="connsiteX0" fmla="*/ 0 w 12192000"/>
              <a:gd name="connsiteY0" fmla="*/ 0 h 5873580"/>
              <a:gd name="connsiteX1" fmla="*/ 12192000 w 12192000"/>
              <a:gd name="connsiteY1" fmla="*/ 0 h 5873580"/>
              <a:gd name="connsiteX2" fmla="*/ 12192000 w 12192000"/>
              <a:gd name="connsiteY2" fmla="*/ 448624 h 5873580"/>
              <a:gd name="connsiteX3" fmla="*/ 12192000 w 12192000"/>
              <a:gd name="connsiteY3" fmla="*/ 2347836 h 5873580"/>
              <a:gd name="connsiteX4" fmla="*/ 0 w 12192000"/>
              <a:gd name="connsiteY4" fmla="*/ 4899184 h 5873580"/>
              <a:gd name="connsiteX5" fmla="*/ 0 w 12192000"/>
              <a:gd name="connsiteY5" fmla="*/ 176498 h 5873580"/>
              <a:gd name="connsiteX6" fmla="*/ 0 w 12192000"/>
              <a:gd name="connsiteY6" fmla="*/ 0 h 58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73580">
                <a:moveTo>
                  <a:pt x="0" y="0"/>
                </a:moveTo>
                <a:lnTo>
                  <a:pt x="12192000" y="0"/>
                </a:lnTo>
                <a:lnTo>
                  <a:pt x="12192000" y="448624"/>
                </a:lnTo>
                <a:cubicBezTo>
                  <a:pt x="12192000" y="1051556"/>
                  <a:pt x="12192000" y="1684140"/>
                  <a:pt x="12192000" y="2347836"/>
                </a:cubicBezTo>
                <a:cubicBezTo>
                  <a:pt x="12192000" y="7979192"/>
                  <a:pt x="1443790" y="5266946"/>
                  <a:pt x="0" y="4899184"/>
                </a:cubicBezTo>
                <a:cubicBezTo>
                  <a:pt x="0" y="4899184"/>
                  <a:pt x="0" y="4899184"/>
                  <a:pt x="0" y="176498"/>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itle 1"/>
          <p:cNvSpPr>
            <a:spLocks noGrp="1"/>
          </p:cNvSpPr>
          <p:nvPr>
            <p:ph type="ctrTitle" hasCustomPrompt="1"/>
          </p:nvPr>
        </p:nvSpPr>
        <p:spPr>
          <a:xfrm>
            <a:off x="407988" y="1902619"/>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2817018"/>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2776081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Opener1">
    <p:spTree>
      <p:nvGrpSpPr>
        <p:cNvPr id="1" name=""/>
        <p:cNvGrpSpPr/>
        <p:nvPr/>
      </p:nvGrpSpPr>
      <p:grpSpPr>
        <a:xfrm>
          <a:off x="0" y="0"/>
          <a:ext cx="0" cy="0"/>
          <a:chOff x="0" y="0"/>
          <a:chExt cx="0" cy="0"/>
        </a:xfrm>
      </p:grpSpPr>
      <p:sp>
        <p:nvSpPr>
          <p:cNvPr id="11" name="Freeform 10"/>
          <p:cNvSpPr/>
          <p:nvPr userDrawn="1"/>
        </p:nvSpPr>
        <p:spPr>
          <a:xfrm>
            <a:off x="0" y="0"/>
            <a:ext cx="6309360" cy="4765196"/>
          </a:xfrm>
          <a:custGeom>
            <a:avLst/>
            <a:gdLst>
              <a:gd name="connsiteX0" fmla="*/ 0 w 6309360"/>
              <a:gd name="connsiteY0" fmla="*/ 0 h 4765196"/>
              <a:gd name="connsiteX1" fmla="*/ 6309360 w 6309360"/>
              <a:gd name="connsiteY1" fmla="*/ 0 h 4765196"/>
              <a:gd name="connsiteX2" fmla="*/ 6309360 w 6309360"/>
              <a:gd name="connsiteY2" fmla="*/ 56339 h 4765196"/>
              <a:gd name="connsiteX3" fmla="*/ 6309360 w 6309360"/>
              <a:gd name="connsiteY3" fmla="*/ 4765196 h 4765196"/>
              <a:gd name="connsiteX4" fmla="*/ 6030064 w 6309360"/>
              <a:gd name="connsiteY4" fmla="*/ 4718537 h 4765196"/>
              <a:gd name="connsiteX5" fmla="*/ 161022 w 6309360"/>
              <a:gd name="connsiteY5" fmla="*/ 3490219 h 4765196"/>
              <a:gd name="connsiteX6" fmla="*/ 0 w 6309360"/>
              <a:gd name="connsiteY6" fmla="*/ 3448369 h 4765196"/>
              <a:gd name="connsiteX7" fmla="*/ 0 w 6309360"/>
              <a:gd name="connsiteY7" fmla="*/ 0 h 476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9360" h="4765196">
                <a:moveTo>
                  <a:pt x="0" y="0"/>
                </a:moveTo>
                <a:lnTo>
                  <a:pt x="6309360" y="0"/>
                </a:lnTo>
                <a:lnTo>
                  <a:pt x="6309360" y="56339"/>
                </a:lnTo>
                <a:cubicBezTo>
                  <a:pt x="6309360" y="1086668"/>
                  <a:pt x="6309360" y="2585327"/>
                  <a:pt x="6309360" y="4765196"/>
                </a:cubicBezTo>
                <a:cubicBezTo>
                  <a:pt x="6216261" y="4753531"/>
                  <a:pt x="6123163" y="4741867"/>
                  <a:pt x="6030064" y="4718537"/>
                </a:cubicBezTo>
                <a:cubicBezTo>
                  <a:pt x="3779692" y="4330681"/>
                  <a:pt x="1823345" y="3916032"/>
                  <a:pt x="161022" y="3490219"/>
                </a:cubicBezTo>
                <a:lnTo>
                  <a:pt x="0" y="34483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0520" y="228600"/>
            <a:ext cx="4176384" cy="6979920"/>
          </a:xfrm>
          <a:prstGeom prst="rect">
            <a:avLst/>
          </a:prstGeom>
        </p:spPr>
      </p:pic>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6522826" y="3570847"/>
            <a:ext cx="5261187" cy="1182207"/>
          </a:xfrm>
          <a:prstGeom prst="rect">
            <a:avLst/>
          </a:prstGeom>
        </p:spPr>
        <p:txBody>
          <a:bodyPr anchor="b">
            <a:normAutofit/>
          </a:bodyPr>
          <a:lstStyle>
            <a:lvl1pPr marL="0" indent="0" algn="r">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insert section title</a:t>
            </a:r>
            <a:endParaRPr lang="pt-PT" dirty="0"/>
          </a:p>
        </p:txBody>
      </p:sp>
    </p:spTree>
    <p:extLst>
      <p:ext uri="{BB962C8B-B14F-4D97-AF65-F5344CB8AC3E}">
        <p14:creationId xmlns:p14="http://schemas.microsoft.com/office/powerpoint/2010/main" val="4156302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Opener2">
    <p:spTree>
      <p:nvGrpSpPr>
        <p:cNvPr id="1" name=""/>
        <p:cNvGrpSpPr/>
        <p:nvPr/>
      </p:nvGrpSpPr>
      <p:grpSpPr>
        <a:xfrm>
          <a:off x="0" y="0"/>
          <a:ext cx="0" cy="0"/>
          <a:chOff x="0" y="0"/>
          <a:chExt cx="0" cy="0"/>
        </a:xfrm>
      </p:grpSpPr>
      <p:sp>
        <p:nvSpPr>
          <p:cNvPr id="12" name="Freeform 11"/>
          <p:cNvSpPr/>
          <p:nvPr userDrawn="1"/>
        </p:nvSpPr>
        <p:spPr>
          <a:xfrm>
            <a:off x="5837769" y="2731746"/>
            <a:ext cx="6354233" cy="4126254"/>
          </a:xfrm>
          <a:custGeom>
            <a:avLst/>
            <a:gdLst>
              <a:gd name="connsiteX0" fmla="*/ 3218906 w 6354233"/>
              <a:gd name="connsiteY0" fmla="*/ 0 h 4126254"/>
              <a:gd name="connsiteX1" fmla="*/ 6338061 w 6354233"/>
              <a:gd name="connsiteY1" fmla="*/ 0 h 4126254"/>
              <a:gd name="connsiteX2" fmla="*/ 6354233 w 6354233"/>
              <a:gd name="connsiteY2" fmla="*/ 0 h 4126254"/>
              <a:gd name="connsiteX3" fmla="*/ 6354233 w 6354233"/>
              <a:gd name="connsiteY3" fmla="*/ 4126254 h 4126254"/>
              <a:gd name="connsiteX4" fmla="*/ 0 w 6354233"/>
              <a:gd name="connsiteY4" fmla="*/ 4126254 h 4126254"/>
              <a:gd name="connsiteX5" fmla="*/ 18929 w 6354233"/>
              <a:gd name="connsiteY5" fmla="*/ 4013385 h 4126254"/>
              <a:gd name="connsiteX6" fmla="*/ 273134 w 6354233"/>
              <a:gd name="connsiteY6" fmla="*/ 2497612 h 4126254"/>
              <a:gd name="connsiteX7" fmla="*/ 3218906 w 6354233"/>
              <a:gd name="connsiteY7" fmla="*/ 0 h 412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233" h="4126254">
                <a:moveTo>
                  <a:pt x="3218906" y="0"/>
                </a:moveTo>
                <a:cubicBezTo>
                  <a:pt x="3218906" y="0"/>
                  <a:pt x="3218906" y="0"/>
                  <a:pt x="6338061" y="0"/>
                </a:cubicBezTo>
                <a:lnTo>
                  <a:pt x="6354233" y="0"/>
                </a:lnTo>
                <a:lnTo>
                  <a:pt x="6354233" y="4126254"/>
                </a:lnTo>
                <a:lnTo>
                  <a:pt x="0" y="4126254"/>
                </a:lnTo>
                <a:lnTo>
                  <a:pt x="18929" y="4013385"/>
                </a:lnTo>
                <a:cubicBezTo>
                  <a:pt x="86798" y="3608700"/>
                  <a:pt x="170328" y="3110626"/>
                  <a:pt x="273134" y="2497612"/>
                </a:cubicBezTo>
                <a:cubicBezTo>
                  <a:pt x="509656" y="1050498"/>
                  <a:pt x="1756771" y="0"/>
                  <a:pt x="321890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407988" y="1443355"/>
            <a:ext cx="4751909" cy="1418714"/>
          </a:xfrm>
          <a:prstGeom prst="rect">
            <a:avLst/>
          </a:prstGeom>
        </p:spPr>
        <p:txBody>
          <a:bodyPr anchor="b">
            <a:normAutofit/>
          </a:bodyPr>
          <a:lstStyle>
            <a:lvl1pPr marL="0" indent="0" algn="l">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add section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8400" y="838200"/>
            <a:ext cx="4147523" cy="5410200"/>
          </a:xfrm>
          <a:prstGeom prst="rect">
            <a:avLst/>
          </a:prstGeom>
        </p:spPr>
      </p:pic>
    </p:spTree>
    <p:extLst>
      <p:ext uri="{BB962C8B-B14F-4D97-AF65-F5344CB8AC3E}">
        <p14:creationId xmlns:p14="http://schemas.microsoft.com/office/powerpoint/2010/main" val="3514084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Opener3">
    <p:spTree>
      <p:nvGrpSpPr>
        <p:cNvPr id="1" name=""/>
        <p:cNvGrpSpPr/>
        <p:nvPr/>
      </p:nvGrpSpPr>
      <p:grpSpPr>
        <a:xfrm>
          <a:off x="0" y="0"/>
          <a:ext cx="0" cy="0"/>
          <a:chOff x="0" y="0"/>
          <a:chExt cx="0" cy="0"/>
        </a:xfrm>
      </p:grpSpPr>
      <p:sp>
        <p:nvSpPr>
          <p:cNvPr id="12" name="Freeform 11"/>
          <p:cNvSpPr/>
          <p:nvPr userDrawn="1"/>
        </p:nvSpPr>
        <p:spPr>
          <a:xfrm>
            <a:off x="2" y="1924738"/>
            <a:ext cx="7237505" cy="4933262"/>
          </a:xfrm>
          <a:custGeom>
            <a:avLst/>
            <a:gdLst>
              <a:gd name="connsiteX0" fmla="*/ 4395998 w 7237505"/>
              <a:gd name="connsiteY0" fmla="*/ 58 h 4933262"/>
              <a:gd name="connsiteX1" fmla="*/ 7233138 w 7237505"/>
              <a:gd name="connsiteY1" fmla="*/ 4903565 h 4933262"/>
              <a:gd name="connsiteX2" fmla="*/ 7237505 w 7237505"/>
              <a:gd name="connsiteY2" fmla="*/ 4933262 h 4933262"/>
              <a:gd name="connsiteX3" fmla="*/ 0 w 7237505"/>
              <a:gd name="connsiteY3" fmla="*/ 4933262 h 4933262"/>
              <a:gd name="connsiteX4" fmla="*/ 0 w 7237505"/>
              <a:gd name="connsiteY4" fmla="*/ 1491292 h 4933262"/>
              <a:gd name="connsiteX5" fmla="*/ 148016 w 7237505"/>
              <a:gd name="connsiteY5" fmla="*/ 1437398 h 4933262"/>
              <a:gd name="connsiteX6" fmla="*/ 3756131 w 7237505"/>
              <a:gd name="connsiteY6" fmla="*/ 123640 h 4933262"/>
              <a:gd name="connsiteX7" fmla="*/ 4395998 w 7237505"/>
              <a:gd name="connsiteY7" fmla="*/ 58 h 493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7505" h="4933262">
                <a:moveTo>
                  <a:pt x="4395998" y="58"/>
                </a:moveTo>
                <a:cubicBezTo>
                  <a:pt x="6238787" y="-15730"/>
                  <a:pt x="6966936" y="3156975"/>
                  <a:pt x="7233138" y="4903565"/>
                </a:cubicBezTo>
                <a:lnTo>
                  <a:pt x="7237505" y="4933262"/>
                </a:lnTo>
                <a:lnTo>
                  <a:pt x="0" y="4933262"/>
                </a:lnTo>
                <a:lnTo>
                  <a:pt x="0" y="1491292"/>
                </a:lnTo>
                <a:lnTo>
                  <a:pt x="148016" y="1437398"/>
                </a:lnTo>
                <a:cubicBezTo>
                  <a:pt x="1090161" y="1094352"/>
                  <a:pt x="2272461" y="663862"/>
                  <a:pt x="3756131" y="123640"/>
                </a:cubicBezTo>
                <a:cubicBezTo>
                  <a:pt x="3983091" y="41001"/>
                  <a:pt x="4196102" y="1771"/>
                  <a:pt x="4395998" y="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7138784" y="1696711"/>
            <a:ext cx="4645229" cy="1418714"/>
          </a:xfrm>
          <a:prstGeom prst="rect">
            <a:avLst/>
          </a:prstGeom>
        </p:spPr>
        <p:txBody>
          <a:bodyPr anchor="b">
            <a:normAutofit/>
          </a:bodyPr>
          <a:lstStyle>
            <a:lvl1pPr marL="0" indent="0" algn="r">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add section title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84457" y="609600"/>
            <a:ext cx="4905075" cy="5597907"/>
          </a:xfrm>
          <a:prstGeom prst="rect">
            <a:avLst/>
          </a:prstGeom>
        </p:spPr>
      </p:pic>
    </p:spTree>
    <p:extLst>
      <p:ext uri="{BB962C8B-B14F-4D97-AF65-F5344CB8AC3E}">
        <p14:creationId xmlns:p14="http://schemas.microsoft.com/office/powerpoint/2010/main" val="3830332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Opener4">
    <p:spTree>
      <p:nvGrpSpPr>
        <p:cNvPr id="1" name=""/>
        <p:cNvGrpSpPr/>
        <p:nvPr/>
      </p:nvGrpSpPr>
      <p:grpSpPr>
        <a:xfrm>
          <a:off x="0" y="0"/>
          <a:ext cx="0" cy="0"/>
          <a:chOff x="0" y="0"/>
          <a:chExt cx="0" cy="0"/>
        </a:xfrm>
      </p:grpSpPr>
      <p:sp>
        <p:nvSpPr>
          <p:cNvPr id="6" name="Freeform 5"/>
          <p:cNvSpPr/>
          <p:nvPr userDrawn="1"/>
        </p:nvSpPr>
        <p:spPr>
          <a:xfrm>
            <a:off x="0" y="0"/>
            <a:ext cx="12193224" cy="3895500"/>
          </a:xfrm>
          <a:custGeom>
            <a:avLst/>
            <a:gdLst>
              <a:gd name="connsiteX0" fmla="*/ 0 w 12193224"/>
              <a:gd name="connsiteY0" fmla="*/ 0 h 3895500"/>
              <a:gd name="connsiteX1" fmla="*/ 12193224 w 12193224"/>
              <a:gd name="connsiteY1" fmla="*/ 0 h 3895500"/>
              <a:gd name="connsiteX2" fmla="*/ 12193224 w 12193224"/>
              <a:gd name="connsiteY2" fmla="*/ 246767 h 3895500"/>
              <a:gd name="connsiteX3" fmla="*/ 12193224 w 12193224"/>
              <a:gd name="connsiteY3" fmla="*/ 3895500 h 3895500"/>
              <a:gd name="connsiteX4" fmla="*/ 11695542 w 12193224"/>
              <a:gd name="connsiteY4" fmla="*/ 3812356 h 3895500"/>
              <a:gd name="connsiteX5" fmla="*/ 0 w 12193224"/>
              <a:gd name="connsiteY5" fmla="*/ 1297276 h 3895500"/>
              <a:gd name="connsiteX6" fmla="*/ 0 w 12193224"/>
              <a:gd name="connsiteY6" fmla="*/ 68316 h 3895500"/>
              <a:gd name="connsiteX7" fmla="*/ 0 w 12193224"/>
              <a:gd name="connsiteY7" fmla="*/ 0 h 38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24" h="3895500">
                <a:moveTo>
                  <a:pt x="0" y="0"/>
                </a:moveTo>
                <a:lnTo>
                  <a:pt x="12193224" y="0"/>
                </a:lnTo>
                <a:lnTo>
                  <a:pt x="12193224" y="246767"/>
                </a:lnTo>
                <a:cubicBezTo>
                  <a:pt x="12193224" y="1325156"/>
                  <a:pt x="12193224" y="2535979"/>
                  <a:pt x="12193224" y="3895500"/>
                </a:cubicBezTo>
                <a:cubicBezTo>
                  <a:pt x="12027332" y="3874712"/>
                  <a:pt x="11861436" y="3853928"/>
                  <a:pt x="11695542" y="3812356"/>
                </a:cubicBezTo>
                <a:cubicBezTo>
                  <a:pt x="7112716" y="3022496"/>
                  <a:pt x="3214200" y="2170279"/>
                  <a:pt x="0" y="1297276"/>
                </a:cubicBezTo>
                <a:cubicBezTo>
                  <a:pt x="0" y="1297276"/>
                  <a:pt x="0" y="1297276"/>
                  <a:pt x="0" y="68316"/>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1360" y="1559681"/>
            <a:ext cx="4343400" cy="4920475"/>
          </a:xfrm>
          <a:prstGeom prst="rect">
            <a:avLst/>
          </a:prstGeom>
        </p:spPr>
      </p:pic>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396000" y="2579828"/>
            <a:ext cx="5471988" cy="1698343"/>
          </a:xfrm>
          <a:prstGeom prst="rect">
            <a:avLst/>
          </a:prstGeom>
        </p:spPr>
        <p:txBody>
          <a:bodyPr anchor="b">
            <a:noAutofit/>
          </a:bodyPr>
          <a:lstStyle>
            <a:lvl1pPr marL="0" indent="0">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insert section title</a:t>
            </a:r>
            <a:endParaRPr lang="pt-PT" dirty="0"/>
          </a:p>
        </p:txBody>
      </p:sp>
    </p:spTree>
    <p:extLst>
      <p:ext uri="{BB962C8B-B14F-4D97-AF65-F5344CB8AC3E}">
        <p14:creationId xmlns:p14="http://schemas.microsoft.com/office/powerpoint/2010/main" val="647188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Opener5">
    <p:spTree>
      <p:nvGrpSpPr>
        <p:cNvPr id="1" name=""/>
        <p:cNvGrpSpPr/>
        <p:nvPr/>
      </p:nvGrpSpPr>
      <p:grpSpPr>
        <a:xfrm>
          <a:off x="0" y="0"/>
          <a:ext cx="0" cy="0"/>
          <a:chOff x="0" y="0"/>
          <a:chExt cx="0" cy="0"/>
        </a:xfrm>
      </p:grpSpPr>
      <p:sp>
        <p:nvSpPr>
          <p:cNvPr id="12" name="Freeform 11"/>
          <p:cNvSpPr/>
          <p:nvPr userDrawn="1"/>
        </p:nvSpPr>
        <p:spPr>
          <a:xfrm>
            <a:off x="1" y="1773244"/>
            <a:ext cx="12682081" cy="5084756"/>
          </a:xfrm>
          <a:custGeom>
            <a:avLst/>
            <a:gdLst>
              <a:gd name="connsiteX0" fmla="*/ 9471990 w 12682081"/>
              <a:gd name="connsiteY0" fmla="*/ 542 h 5084756"/>
              <a:gd name="connsiteX1" fmla="*/ 12634063 w 12682081"/>
              <a:gd name="connsiteY1" fmla="*/ 4816991 h 5084756"/>
              <a:gd name="connsiteX2" fmla="*/ 12682081 w 12682081"/>
              <a:gd name="connsiteY2" fmla="*/ 5084756 h 5084756"/>
              <a:gd name="connsiteX3" fmla="*/ 0 w 12682081"/>
              <a:gd name="connsiteY3" fmla="*/ 5084756 h 5084756"/>
              <a:gd name="connsiteX4" fmla="*/ 0 w 12682081"/>
              <a:gd name="connsiteY4" fmla="*/ 2957111 h 5084756"/>
              <a:gd name="connsiteX5" fmla="*/ 26348 w 12682081"/>
              <a:gd name="connsiteY5" fmla="*/ 2948506 h 5084756"/>
              <a:gd name="connsiteX6" fmla="*/ 8652212 w 12682081"/>
              <a:gd name="connsiteY6" fmla="*/ 131371 h 5084756"/>
              <a:gd name="connsiteX7" fmla="*/ 9471990 w 12682081"/>
              <a:gd name="connsiteY7" fmla="*/ 542 h 508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2081" h="5084756">
                <a:moveTo>
                  <a:pt x="9471990" y="542"/>
                </a:moveTo>
                <a:cubicBezTo>
                  <a:pt x="11348469" y="43621"/>
                  <a:pt x="12225265" y="2641773"/>
                  <a:pt x="12634063" y="4816991"/>
                </a:cubicBezTo>
                <a:lnTo>
                  <a:pt x="12682081" y="5084756"/>
                </a:lnTo>
                <a:lnTo>
                  <a:pt x="0" y="5084756"/>
                </a:lnTo>
                <a:lnTo>
                  <a:pt x="0" y="2957111"/>
                </a:lnTo>
                <a:lnTo>
                  <a:pt x="26348" y="2948506"/>
                </a:lnTo>
                <a:cubicBezTo>
                  <a:pt x="1039939" y="2617476"/>
                  <a:pt x="3356718" y="1860835"/>
                  <a:pt x="8652212" y="131371"/>
                </a:cubicBezTo>
                <a:cubicBezTo>
                  <a:pt x="8944735" y="35836"/>
                  <a:pt x="9217552" y="-5299"/>
                  <a:pt x="9471990" y="54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6322635" y="3810000"/>
            <a:ext cx="5471988" cy="1698343"/>
          </a:xfrm>
          <a:prstGeom prst="rect">
            <a:avLst/>
          </a:prstGeom>
        </p:spPr>
        <p:txBody>
          <a:bodyPr anchor="b">
            <a:noAutofit/>
          </a:bodyPr>
          <a:lstStyle>
            <a:lvl1pPr marL="0" indent="0" algn="r">
              <a:lnSpc>
                <a:spcPts val="3000"/>
              </a:lnSpc>
              <a:buNone/>
              <a:defRPr sz="2600">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415755" y="751840"/>
            <a:ext cx="5810544" cy="5313680"/>
          </a:xfrm>
          <a:prstGeom prst="rect">
            <a:avLst/>
          </a:prstGeom>
        </p:spPr>
      </p:pic>
    </p:spTree>
    <p:extLst>
      <p:ext uri="{BB962C8B-B14F-4D97-AF65-F5344CB8AC3E}">
        <p14:creationId xmlns:p14="http://schemas.microsoft.com/office/powerpoint/2010/main" val="1851770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1">
    <p:spTree>
      <p:nvGrpSpPr>
        <p:cNvPr id="1" name=""/>
        <p:cNvGrpSpPr/>
        <p:nvPr/>
      </p:nvGrpSpPr>
      <p:grpSpPr>
        <a:xfrm>
          <a:off x="0" y="0"/>
          <a:ext cx="0" cy="0"/>
          <a:chOff x="0" y="0"/>
          <a:chExt cx="0" cy="0"/>
        </a:xfrm>
      </p:grpSpPr>
      <p:sp>
        <p:nvSpPr>
          <p:cNvPr id="24" name="Freeform 23"/>
          <p:cNvSpPr/>
          <p:nvPr userDrawn="1"/>
        </p:nvSpPr>
        <p:spPr>
          <a:xfrm>
            <a:off x="1" y="0"/>
            <a:ext cx="7037465" cy="6858000"/>
          </a:xfrm>
          <a:custGeom>
            <a:avLst/>
            <a:gdLst>
              <a:gd name="connsiteX0" fmla="*/ 0 w 7037465"/>
              <a:gd name="connsiteY0" fmla="*/ 0 h 6858000"/>
              <a:gd name="connsiteX1" fmla="*/ 7037465 w 7037465"/>
              <a:gd name="connsiteY1" fmla="*/ 0 h 6858000"/>
              <a:gd name="connsiteX2" fmla="*/ 7037465 w 7037465"/>
              <a:gd name="connsiteY2" fmla="*/ 114293 h 6858000"/>
              <a:gd name="connsiteX3" fmla="*/ 7037465 w 7037465"/>
              <a:gd name="connsiteY3" fmla="*/ 2657010 h 6858000"/>
              <a:gd name="connsiteX4" fmla="*/ 3733176 w 7037465"/>
              <a:gd name="connsiteY4" fmla="*/ 6564069 h 6858000"/>
              <a:gd name="connsiteX5" fmla="*/ 2097225 w 7037465"/>
              <a:gd name="connsiteY5" fmla="*/ 6832749 h 6858000"/>
              <a:gd name="connsiteX6" fmla="*/ 1943476 w 7037465"/>
              <a:gd name="connsiteY6" fmla="*/ 6858000 h 6858000"/>
              <a:gd name="connsiteX7" fmla="*/ 0 w 7037465"/>
              <a:gd name="connsiteY7" fmla="*/ 6858000 h 6858000"/>
              <a:gd name="connsiteX8" fmla="*/ 0 w 703746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7465" h="6858000">
                <a:moveTo>
                  <a:pt x="0" y="0"/>
                </a:moveTo>
                <a:lnTo>
                  <a:pt x="7037465" y="0"/>
                </a:lnTo>
                <a:lnTo>
                  <a:pt x="7037465" y="114293"/>
                </a:lnTo>
                <a:cubicBezTo>
                  <a:pt x="7037465" y="2657010"/>
                  <a:pt x="7037465" y="2657010"/>
                  <a:pt x="7037465" y="2657010"/>
                </a:cubicBezTo>
                <a:cubicBezTo>
                  <a:pt x="7037465" y="4603435"/>
                  <a:pt x="5647678" y="6251504"/>
                  <a:pt x="3733176" y="6564069"/>
                </a:cubicBezTo>
                <a:cubicBezTo>
                  <a:pt x="3099579" y="6668128"/>
                  <a:pt x="2558794" y="6756943"/>
                  <a:pt x="2097225" y="6832749"/>
                </a:cubicBezTo>
                <a:lnTo>
                  <a:pt x="1943476"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
        <p:nvSpPr>
          <p:cNvPr id="23" name="Rectangle 22"/>
          <p:cNvSpPr/>
          <p:nvPr userDrawn="1"/>
        </p:nvSpPr>
        <p:spPr>
          <a:xfrm>
            <a:off x="8305799" y="5764024"/>
            <a:ext cx="3512821" cy="446276"/>
          </a:xfrm>
          <a:prstGeom prst="rect">
            <a:avLst/>
          </a:prstGeom>
        </p:spPr>
        <p:txBody>
          <a:bodyPr wrap="square" lIns="0" tIns="0" rIns="0" bIns="0" anchor="b" anchorCtr="0">
            <a:spAutoFit/>
          </a:bodyPr>
          <a:lstStyle/>
          <a:p>
            <a:pPr algn="r">
              <a:spcAft>
                <a:spcPts val="600"/>
              </a:spcAft>
            </a:pPr>
            <a:r>
              <a:rPr lang="en-US" sz="800" noProof="0" dirty="0">
                <a:solidFill>
                  <a:schemeClr val="tx1"/>
                </a:solidFill>
                <a:latin typeface="+mn-lt"/>
                <a:cs typeface="Arial"/>
              </a:rPr>
              <a:t>This message contains information that may be privileged or confidential and is the property of the Capgemini Group.</a:t>
            </a:r>
          </a:p>
          <a:p>
            <a:pPr algn="r">
              <a:spcAft>
                <a:spcPts val="600"/>
              </a:spcAft>
            </a:pPr>
            <a:r>
              <a:rPr lang="en-US" sz="800" noProof="0" dirty="0">
                <a:solidFill>
                  <a:schemeClr val="tx1"/>
                </a:solidFill>
                <a:latin typeface="+mn-lt"/>
                <a:cs typeface="Arial"/>
              </a:rPr>
              <a:t>Copyright</a:t>
            </a:r>
            <a:r>
              <a:rPr lang="en-US" sz="800" baseline="0" noProof="0" dirty="0">
                <a:solidFill>
                  <a:schemeClr val="tx1"/>
                </a:solidFill>
                <a:latin typeface="+mn-lt"/>
                <a:cs typeface="Arial"/>
              </a:rPr>
              <a:t>©</a:t>
            </a:r>
            <a:r>
              <a:rPr lang="en-US" sz="800" noProof="0" dirty="0">
                <a:solidFill>
                  <a:schemeClr val="tx1"/>
                </a:solidFill>
                <a:latin typeface="+mn-lt"/>
                <a:cs typeface="Arial"/>
              </a:rPr>
              <a:t> 2020 Sogeti. All rights reserved.</a:t>
            </a:r>
          </a:p>
        </p:txBody>
      </p:sp>
      <p:sp>
        <p:nvSpPr>
          <p:cNvPr id="26" name="Rectangle 25">
            <a:hlinkClick r:id="rId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hlinkClick r:id="rId4"/>
          </p:cNvPr>
          <p:cNvSpPr/>
          <p:nvPr userDrawn="1"/>
        </p:nvSpPr>
        <p:spPr>
          <a:xfrm>
            <a:off x="6532245" y="4445639"/>
            <a:ext cx="1851660" cy="183449"/>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hlinkClick r:id="rId5"/>
          </p:cNvPr>
          <p:cNvSpPr/>
          <p:nvPr userDrawn="1"/>
        </p:nvSpPr>
        <p:spPr>
          <a:xfrm>
            <a:off x="407989" y="4235890"/>
            <a:ext cx="1105076" cy="18415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21" name="Picture 2" descr="D:\My Work\Template\Icons\Social Media\LinkedIN.png">
            <a:hlinkClick r:id="rId6"/>
            <a:extLst>
              <a:ext uri="{FF2B5EF4-FFF2-40B4-BE49-F238E27FC236}">
                <a16:creationId xmlns:a16="http://schemas.microsoft.com/office/drawing/2014/main" id="{08F614DE-51DA-4BFF-8E53-D2741450B87F}"/>
              </a:ext>
            </a:extLst>
          </p:cNvPr>
          <p:cNvPicPr>
            <a:picLocks noChangeAspect="1" noChangeArrowheads="1"/>
          </p:cNvPicPr>
          <p:nvPr userDrawn="1"/>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Lst>
          </a:blip>
          <a:srcRect/>
          <a:stretch>
            <a:fillRect/>
          </a:stretch>
        </p:blipFill>
        <p:spPr bwMode="auto">
          <a:xfrm>
            <a:off x="10684065" y="5181600"/>
            <a:ext cx="333195" cy="333195"/>
          </a:xfrm>
          <a:prstGeom prst="rect">
            <a:avLst/>
          </a:prstGeom>
          <a:noFill/>
        </p:spPr>
      </p:pic>
      <p:pic>
        <p:nvPicPr>
          <p:cNvPr id="22" name="Picture 5" descr="D:\My Work\Template\Icons\Social Media\Twitter.png">
            <a:hlinkClick r:id="rId9"/>
            <a:extLst>
              <a:ext uri="{FF2B5EF4-FFF2-40B4-BE49-F238E27FC236}">
                <a16:creationId xmlns:a16="http://schemas.microsoft.com/office/drawing/2014/main" id="{407A4AAB-4D4A-41A6-8AB1-41DD0D45E3A3}"/>
              </a:ext>
            </a:extLst>
          </p:cNvPr>
          <p:cNvPicPr>
            <a:picLocks noChangeAspect="1" noChangeArrowheads="1"/>
          </p:cNvPicPr>
          <p:nvPr userDrawn="1"/>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Lst>
          </a:blip>
          <a:srcRect/>
          <a:stretch>
            <a:fillRect/>
          </a:stretch>
        </p:blipFill>
        <p:spPr bwMode="auto">
          <a:xfrm>
            <a:off x="11067442" y="5181600"/>
            <a:ext cx="333195" cy="333195"/>
          </a:xfrm>
          <a:prstGeom prst="rect">
            <a:avLst/>
          </a:prstGeom>
          <a:noFill/>
        </p:spPr>
      </p:pic>
      <p:pic>
        <p:nvPicPr>
          <p:cNvPr id="25" name="Picture 6" descr="D:\My Work\Template\Icons\Social Media\YouTube.png">
            <a:hlinkClick r:id="rId12"/>
            <a:extLst>
              <a:ext uri="{FF2B5EF4-FFF2-40B4-BE49-F238E27FC236}">
                <a16:creationId xmlns:a16="http://schemas.microsoft.com/office/drawing/2014/main" id="{B8D13D2F-BC30-4A06-B353-FAA883C674F8}"/>
              </a:ext>
            </a:extLst>
          </p:cNvPr>
          <p:cNvPicPr>
            <a:picLocks noChangeAspect="1" noChangeArrowheads="1"/>
          </p:cNvPicPr>
          <p:nvPr userDrawn="1"/>
        </p:nvPicPr>
        <p:blipFill>
          <a:blip r:embed="rId13" cstate="print">
            <a:duotone>
              <a:schemeClr val="accent2">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brightnessContrast bright="-100000"/>
                    </a14:imgEffect>
                  </a14:imgLayer>
                </a14:imgProps>
              </a:ext>
            </a:extLst>
          </a:blip>
          <a:srcRect/>
          <a:stretch>
            <a:fillRect/>
          </a:stretch>
        </p:blipFill>
        <p:spPr bwMode="auto">
          <a:xfrm>
            <a:off x="11450818" y="5181600"/>
            <a:ext cx="333195" cy="333195"/>
          </a:xfrm>
          <a:prstGeom prst="rect">
            <a:avLst/>
          </a:prstGeom>
          <a:noFill/>
        </p:spPr>
      </p:pic>
      <p:sp>
        <p:nvSpPr>
          <p:cNvPr id="13" name="Rectangle 12">
            <a:extLst>
              <a:ext uri="{FF2B5EF4-FFF2-40B4-BE49-F238E27FC236}">
                <a16:creationId xmlns:a16="http://schemas.microsoft.com/office/drawing/2014/main" id="{75C6B9E2-5523-4B6F-9927-4C839D1DB289}"/>
              </a:ext>
            </a:extLst>
          </p:cNvPr>
          <p:cNvSpPr/>
          <p:nvPr userDrawn="1"/>
        </p:nvSpPr>
        <p:spPr>
          <a:xfrm>
            <a:off x="407988" y="1723408"/>
            <a:ext cx="4679900" cy="419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lnSpc>
                <a:spcPct val="300000"/>
              </a:lnSpc>
            </a:pPr>
            <a:r>
              <a:rPr lang="en-US" sz="1600" dirty="0">
                <a:solidFill>
                  <a:schemeClr val="bg1"/>
                </a:solidFill>
                <a:latin typeface="+mj-lt"/>
              </a:rPr>
              <a:t>About Sogeti</a:t>
            </a:r>
          </a:p>
          <a:p>
            <a:pPr algn="l"/>
            <a:r>
              <a:rPr lang="en-GB" sz="900" kern="1200" dirty="0">
                <a:solidFill>
                  <a:schemeClr val="bg1"/>
                </a:solidFill>
                <a:effectLst/>
                <a:latin typeface="+mj-lt"/>
                <a:ea typeface="+mn-ea"/>
                <a:cs typeface="+mn-cs"/>
              </a:rPr>
              <a:t>Part of the Capgemini Group, Sogeti operates in more than 100 locations globally. Working closely with clients and partners to take full advantage of the opportunities of technology, Sogeti combines agility and speed of implementation to tailor innovative future-focused solutions in Digital Assurance and Testing, Cloud and Cybersecurity, all </a:t>
            </a:r>
            <a:r>
              <a:rPr lang="en-GB" sz="900" kern="1200" dirty="0" err="1">
                <a:solidFill>
                  <a:schemeClr val="bg1"/>
                </a:solidFill>
                <a:effectLst/>
                <a:latin typeface="+mj-lt"/>
                <a:ea typeface="+mn-ea"/>
                <a:cs typeface="+mn-cs"/>
              </a:rPr>
              <a:t>fueled</a:t>
            </a:r>
            <a:r>
              <a:rPr lang="en-GB" sz="900" kern="1200" dirty="0">
                <a:solidFill>
                  <a:schemeClr val="bg1"/>
                </a:solidFill>
                <a:effectLst/>
                <a:latin typeface="+mj-lt"/>
                <a:ea typeface="+mn-ea"/>
                <a:cs typeface="+mn-cs"/>
              </a:rPr>
              <a:t> by AI and automation. With its hands-on ‘value in the making’ approach and passion for technology, Sogeti helps organizations implement their digital journeys at speed. </a:t>
            </a:r>
          </a:p>
          <a:p>
            <a:pPr algn="l"/>
            <a:r>
              <a:rPr lang="en-GB" sz="900" kern="1200" dirty="0">
                <a:solidFill>
                  <a:schemeClr val="bg1"/>
                </a:solidFill>
                <a:effectLst/>
                <a:latin typeface="+mj-lt"/>
                <a:ea typeface="+mn-ea"/>
                <a:cs typeface="+mn-cs"/>
              </a:rPr>
              <a:t> </a:t>
            </a:r>
          </a:p>
          <a:p>
            <a:pPr algn="l"/>
            <a:r>
              <a:rPr lang="en-GB" sz="900" kern="1200" dirty="0">
                <a:solidFill>
                  <a:schemeClr val="bg1"/>
                </a:solidFill>
                <a:effectLst/>
                <a:latin typeface="+mj-lt"/>
                <a:ea typeface="+mn-ea"/>
                <a:cs typeface="+mn-cs"/>
              </a:rPr>
              <a:t>A global leader in consulting, digital transformation, technology and engineering services, Capgemini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Today, it is a multicultural company of 270,000 team members in almost 50 countries. With Altran, the Group reported 2019 combined revenues of €17billion.</a:t>
            </a:r>
          </a:p>
          <a:p>
            <a:pPr algn="l"/>
            <a:endParaRPr lang="fr-FR" sz="900" kern="1200" dirty="0">
              <a:solidFill>
                <a:schemeClr val="bg1"/>
              </a:solidFill>
              <a:effectLst/>
              <a:latin typeface="+mj-lt"/>
              <a:ea typeface="+mn-ea"/>
              <a:cs typeface="+mn-cs"/>
            </a:endParaRPr>
          </a:p>
          <a:p>
            <a:pPr algn="l">
              <a:lnSpc>
                <a:spcPct val="100000"/>
              </a:lnSpc>
              <a:spcAft>
                <a:spcPts val="400"/>
              </a:spcAft>
            </a:pPr>
            <a:r>
              <a:rPr lang="en-US" sz="900" dirty="0">
                <a:solidFill>
                  <a:schemeClr val="bg1"/>
                </a:solidFill>
                <a:latin typeface="+mj-lt"/>
              </a:rPr>
              <a:t>Visit us at</a:t>
            </a:r>
            <a:br>
              <a:rPr lang="en-US" sz="900" dirty="0">
                <a:solidFill>
                  <a:schemeClr val="bg1"/>
                </a:solidFill>
                <a:latin typeface="+mj-lt"/>
              </a:rPr>
            </a:br>
            <a:r>
              <a:rPr lang="en-US" sz="1050" dirty="0">
                <a:solidFill>
                  <a:schemeClr val="bg1"/>
                </a:solidFill>
                <a:latin typeface="+mj-lt"/>
              </a:rPr>
              <a:t>www.sogeti.com</a:t>
            </a:r>
          </a:p>
          <a:p>
            <a:pPr algn="l">
              <a:lnSpc>
                <a:spcPts val="2000"/>
              </a:lnSpc>
            </a:pPr>
            <a:endParaRPr lang="en-US" sz="900" dirty="0">
              <a:solidFill>
                <a:schemeClr val="bg1"/>
              </a:solidFill>
              <a:latin typeface="+mj-lt"/>
            </a:endParaRPr>
          </a:p>
          <a:p>
            <a:pPr algn="l">
              <a:lnSpc>
                <a:spcPts val="2000"/>
              </a:lnSpc>
            </a:pPr>
            <a:endParaRPr lang="en-US" sz="900" dirty="0">
              <a:solidFill>
                <a:schemeClr val="bg1"/>
              </a:solidFill>
              <a:latin typeface="+mj-lt"/>
            </a:endParaRPr>
          </a:p>
        </p:txBody>
      </p:sp>
    </p:spTree>
    <p:extLst>
      <p:ext uri="{BB962C8B-B14F-4D97-AF65-F5344CB8AC3E}">
        <p14:creationId xmlns:p14="http://schemas.microsoft.com/office/powerpoint/2010/main" val="28631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ith header">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10B8AA-3007-4109-B528-DD30E7E165B4}"/>
              </a:ext>
            </a:extLst>
          </p:cNvPr>
          <p:cNvSpPr>
            <a:spLocks noGrp="1"/>
          </p:cNvSpPr>
          <p:nvPr>
            <p:ph type="title" hasCustomPrompt="1"/>
          </p:nvPr>
        </p:nvSpPr>
        <p:spPr/>
        <p:txBody>
          <a:bodyPr/>
          <a:lstStyle/>
          <a:p>
            <a:r>
              <a:rPr lang="en-US" noProof="0"/>
              <a:t>Modifiez le style du titre</a:t>
            </a:r>
          </a:p>
        </p:txBody>
      </p:sp>
      <p:sp>
        <p:nvSpPr>
          <p:cNvPr id="6" name="Espace réservé du texte 5">
            <a:extLst>
              <a:ext uri="{FF2B5EF4-FFF2-40B4-BE49-F238E27FC236}">
                <a16:creationId xmlns:a16="http://schemas.microsoft.com/office/drawing/2014/main" id="{BC9DC688-D10B-4806-A762-99A72BBC8487}"/>
              </a:ext>
            </a:extLst>
          </p:cNvPr>
          <p:cNvSpPr>
            <a:spLocks noGrp="1"/>
          </p:cNvSpPr>
          <p:nvPr>
            <p:ph type="body" sz="quarter" idx="11" hasCustomPrompt="1"/>
          </p:nvPr>
        </p:nvSpPr>
        <p:spPr>
          <a:xfrm>
            <a:off x="395288" y="2186250"/>
            <a:ext cx="5400000" cy="4185750"/>
          </a:xfrm>
        </p:spPr>
        <p:txBody>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5" name="Espace réservé du texte 5">
            <a:extLst>
              <a:ext uri="{FF2B5EF4-FFF2-40B4-BE49-F238E27FC236}">
                <a16:creationId xmlns:a16="http://schemas.microsoft.com/office/drawing/2014/main" id="{50795513-6C8B-471F-8A2C-96B5EF9EAC8D}"/>
              </a:ext>
            </a:extLst>
          </p:cNvPr>
          <p:cNvSpPr>
            <a:spLocks noGrp="1"/>
          </p:cNvSpPr>
          <p:nvPr>
            <p:ph type="body" sz="quarter" idx="12" hasCustomPrompt="1"/>
          </p:nvPr>
        </p:nvSpPr>
        <p:spPr>
          <a:xfrm>
            <a:off x="6528475" y="2196000"/>
            <a:ext cx="5400000" cy="4185750"/>
          </a:xfrm>
        </p:spPr>
        <p:txBody>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7" name="Espace réservé du texte 2">
            <a:extLst>
              <a:ext uri="{FF2B5EF4-FFF2-40B4-BE49-F238E27FC236}">
                <a16:creationId xmlns:a16="http://schemas.microsoft.com/office/drawing/2014/main" id="{ADD39656-6120-4639-8078-610F4ABE8F5D}"/>
              </a:ext>
            </a:extLst>
          </p:cNvPr>
          <p:cNvSpPr>
            <a:spLocks noGrp="1"/>
          </p:cNvSpPr>
          <p:nvPr>
            <p:ph type="body" idx="1" hasCustomPrompt="1"/>
          </p:nvPr>
        </p:nvSpPr>
        <p:spPr>
          <a:xfrm>
            <a:off x="395999" y="1440000"/>
            <a:ext cx="5400000" cy="576000"/>
          </a:xfrm>
        </p:spPr>
        <p:txBody>
          <a:bodyPr anchor="ctr"/>
          <a:lstStyle>
            <a:lvl1pPr marL="0" indent="0">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Modifier les styles du texte du masque</a:t>
            </a:r>
          </a:p>
        </p:txBody>
      </p:sp>
      <p:sp>
        <p:nvSpPr>
          <p:cNvPr id="8" name="Espace réservé du texte 4">
            <a:extLst>
              <a:ext uri="{FF2B5EF4-FFF2-40B4-BE49-F238E27FC236}">
                <a16:creationId xmlns:a16="http://schemas.microsoft.com/office/drawing/2014/main" id="{CBE5EEAC-C5CA-4145-BC80-A32F86DFD974}"/>
              </a:ext>
            </a:extLst>
          </p:cNvPr>
          <p:cNvSpPr>
            <a:spLocks noGrp="1"/>
          </p:cNvSpPr>
          <p:nvPr>
            <p:ph type="body" sz="quarter" idx="3" hasCustomPrompt="1"/>
          </p:nvPr>
        </p:nvSpPr>
        <p:spPr>
          <a:xfrm>
            <a:off x="6528475" y="1440000"/>
            <a:ext cx="5400000" cy="576000"/>
          </a:xfrm>
        </p:spPr>
        <p:txBody>
          <a:bodyPr anchor="ctr"/>
          <a:lstStyle>
            <a:lvl1pPr marL="0" indent="0">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Modifier les styles du texte du masque</a:t>
            </a:r>
          </a:p>
        </p:txBody>
      </p:sp>
    </p:spTree>
    <p:extLst>
      <p:ext uri="{BB962C8B-B14F-4D97-AF65-F5344CB8AC3E}">
        <p14:creationId xmlns:p14="http://schemas.microsoft.com/office/powerpoint/2010/main" val="788623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2">
    <p:spTree>
      <p:nvGrpSpPr>
        <p:cNvPr id="1" name=""/>
        <p:cNvGrpSpPr/>
        <p:nvPr/>
      </p:nvGrpSpPr>
      <p:grpSpPr>
        <a:xfrm>
          <a:off x="0" y="0"/>
          <a:ext cx="0" cy="0"/>
          <a:chOff x="0" y="0"/>
          <a:chExt cx="0" cy="0"/>
        </a:xfrm>
      </p:grpSpPr>
      <p:sp>
        <p:nvSpPr>
          <p:cNvPr id="12" name="Freeform 11"/>
          <p:cNvSpPr/>
          <p:nvPr userDrawn="1"/>
        </p:nvSpPr>
        <p:spPr>
          <a:xfrm>
            <a:off x="7162801" y="2667000"/>
            <a:ext cx="5029201" cy="4191000"/>
          </a:xfrm>
          <a:custGeom>
            <a:avLst/>
            <a:gdLst>
              <a:gd name="connsiteX0" fmla="*/ 5029201 w 5029201"/>
              <a:gd name="connsiteY0" fmla="*/ 0 h 4191000"/>
              <a:gd name="connsiteX1" fmla="*/ 5029201 w 5029201"/>
              <a:gd name="connsiteY1" fmla="*/ 4050815 h 4191000"/>
              <a:gd name="connsiteX2" fmla="*/ 5029201 w 5029201"/>
              <a:gd name="connsiteY2" fmla="*/ 4191000 h 4191000"/>
              <a:gd name="connsiteX3" fmla="*/ 0 w 5029201"/>
              <a:gd name="connsiteY3" fmla="*/ 4191000 h 4191000"/>
              <a:gd name="connsiteX4" fmla="*/ 0 w 5029201"/>
              <a:gd name="connsiteY4" fmla="*/ 4087004 h 4191000"/>
              <a:gd name="connsiteX5" fmla="*/ 0 w 5029201"/>
              <a:gd name="connsiteY5" fmla="*/ 1070904 h 4191000"/>
              <a:gd name="connsiteX6" fmla="*/ 2360645 w 5029201"/>
              <a:gd name="connsiteY6" fmla="*/ 505467 h 4191000"/>
              <a:gd name="connsiteX7" fmla="*/ 5029201 w 5029201"/>
              <a:gd name="connsiteY7" fmla="*/ 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1" h="4191000">
                <a:moveTo>
                  <a:pt x="5029201" y="0"/>
                </a:moveTo>
                <a:cubicBezTo>
                  <a:pt x="5029201" y="2081302"/>
                  <a:pt x="5029201" y="3317075"/>
                  <a:pt x="5029201" y="4050815"/>
                </a:cubicBezTo>
                <a:lnTo>
                  <a:pt x="5029201" y="4191000"/>
                </a:lnTo>
                <a:lnTo>
                  <a:pt x="0" y="4191000"/>
                </a:lnTo>
                <a:lnTo>
                  <a:pt x="0" y="4087004"/>
                </a:lnTo>
                <a:cubicBezTo>
                  <a:pt x="0" y="1070904"/>
                  <a:pt x="0" y="1070904"/>
                  <a:pt x="0" y="1070904"/>
                </a:cubicBezTo>
                <a:cubicBezTo>
                  <a:pt x="709904" y="873858"/>
                  <a:pt x="1496786" y="685379"/>
                  <a:pt x="2360645" y="505467"/>
                </a:cubicBezTo>
                <a:cubicBezTo>
                  <a:pt x="3121868" y="342690"/>
                  <a:pt x="4960776" y="8567"/>
                  <a:pt x="502920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Rectangle 22"/>
          <p:cNvSpPr/>
          <p:nvPr userDrawn="1"/>
        </p:nvSpPr>
        <p:spPr>
          <a:xfrm>
            <a:off x="7696201" y="5841671"/>
            <a:ext cx="4087812" cy="446276"/>
          </a:xfrm>
          <a:prstGeom prst="rect">
            <a:avLst/>
          </a:prstGeom>
        </p:spPr>
        <p:txBody>
          <a:bodyPr wrap="square" lIns="0" tIns="0" rIns="0" bIns="0" anchor="b" anchorCtr="0">
            <a:spAutoFit/>
          </a:bodyPr>
          <a:lstStyle/>
          <a:p>
            <a:pPr algn="r">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p>
          <a:p>
            <a:pPr algn="r">
              <a:spcAft>
                <a:spcPts val="600"/>
              </a:spcAft>
            </a:pPr>
            <a:r>
              <a:rPr lang="en-US" sz="800" noProof="0" dirty="0">
                <a:solidFill>
                  <a:schemeClr val="bg1"/>
                </a:solidFill>
                <a:latin typeface="+mn-lt"/>
                <a:cs typeface="Arial"/>
              </a:rPr>
              <a:t>Copyright</a:t>
            </a:r>
            <a:r>
              <a:rPr lang="en-US" sz="800" baseline="0" noProof="0" dirty="0">
                <a:solidFill>
                  <a:schemeClr val="bg1"/>
                </a:solidFill>
                <a:latin typeface="+mn-lt"/>
                <a:cs typeface="Arial"/>
              </a:rPr>
              <a:t>©</a:t>
            </a:r>
            <a:r>
              <a:rPr lang="en-US" sz="800" noProof="0" dirty="0">
                <a:solidFill>
                  <a:schemeClr val="bg1"/>
                </a:solidFill>
                <a:latin typeface="+mn-lt"/>
                <a:cs typeface="Arial"/>
              </a:rPr>
              <a:t> 2020 Sogeti. All rights reserved.</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pic>
        <p:nvPicPr>
          <p:cNvPr id="10" name="Picture 2" descr="D:\My Work\Template\Icons\Social Media\LinkedIN.png">
            <a:hlinkClick r:id="rId3"/>
            <a:extLst>
              <a:ext uri="{FF2B5EF4-FFF2-40B4-BE49-F238E27FC236}">
                <a16:creationId xmlns:a16="http://schemas.microsoft.com/office/drawing/2014/main" id="{69B0AD73-FA6F-418A-94C3-EED4E25A5325}"/>
              </a:ext>
            </a:extLst>
          </p:cNvPr>
          <p:cNvPicPr>
            <a:picLocks noChangeAspect="1" noChangeArrowheads="1"/>
          </p:cNvPicPr>
          <p:nvPr userDrawn="1"/>
        </p:nvPicPr>
        <p:blipFill>
          <a:blip r:embed="rId4" cstate="print"/>
          <a:srcRect/>
          <a:stretch>
            <a:fillRect/>
          </a:stretch>
        </p:blipFill>
        <p:spPr bwMode="auto">
          <a:xfrm>
            <a:off x="10684066" y="5181600"/>
            <a:ext cx="333195" cy="333195"/>
          </a:xfrm>
          <a:prstGeom prst="rect">
            <a:avLst/>
          </a:prstGeom>
          <a:noFill/>
        </p:spPr>
      </p:pic>
      <p:pic>
        <p:nvPicPr>
          <p:cNvPr id="11" name="Picture 5" descr="D:\My Work\Template\Icons\Social Media\Twitter.png">
            <a:hlinkClick r:id="rId5"/>
            <a:extLst>
              <a:ext uri="{FF2B5EF4-FFF2-40B4-BE49-F238E27FC236}">
                <a16:creationId xmlns:a16="http://schemas.microsoft.com/office/drawing/2014/main" id="{CD01C794-85B7-4ED7-A647-3BFD39BDA81E}"/>
              </a:ext>
            </a:extLst>
          </p:cNvPr>
          <p:cNvPicPr>
            <a:picLocks noChangeAspect="1" noChangeArrowheads="1"/>
          </p:cNvPicPr>
          <p:nvPr userDrawn="1"/>
        </p:nvPicPr>
        <p:blipFill>
          <a:blip r:embed="rId6" cstate="print"/>
          <a:srcRect/>
          <a:stretch>
            <a:fillRect/>
          </a:stretch>
        </p:blipFill>
        <p:spPr bwMode="auto">
          <a:xfrm>
            <a:off x="11067442" y="5181600"/>
            <a:ext cx="333195" cy="333195"/>
          </a:xfrm>
          <a:prstGeom prst="rect">
            <a:avLst/>
          </a:prstGeom>
          <a:noFill/>
        </p:spPr>
      </p:pic>
      <p:pic>
        <p:nvPicPr>
          <p:cNvPr id="13" name="Picture 6" descr="D:\My Work\Template\Icons\Social Media\YouTube.png">
            <a:hlinkClick r:id="rId7"/>
            <a:extLst>
              <a:ext uri="{FF2B5EF4-FFF2-40B4-BE49-F238E27FC236}">
                <a16:creationId xmlns:a16="http://schemas.microsoft.com/office/drawing/2014/main" id="{721FA104-A027-4E51-8E5C-6108C26E223D}"/>
              </a:ext>
            </a:extLst>
          </p:cNvPr>
          <p:cNvPicPr>
            <a:picLocks noChangeAspect="1" noChangeArrowheads="1"/>
          </p:cNvPicPr>
          <p:nvPr userDrawn="1"/>
        </p:nvPicPr>
        <p:blipFill>
          <a:blip r:embed="rId8" cstate="print"/>
          <a:srcRect/>
          <a:stretch>
            <a:fillRect/>
          </a:stretch>
        </p:blipFill>
        <p:spPr bwMode="auto">
          <a:xfrm>
            <a:off x="11450818" y="5181600"/>
            <a:ext cx="333195" cy="333195"/>
          </a:xfrm>
          <a:prstGeom prst="rect">
            <a:avLst/>
          </a:prstGeom>
          <a:noFill/>
        </p:spPr>
      </p:pic>
      <p:sp>
        <p:nvSpPr>
          <p:cNvPr id="18" name="Rectangle 17">
            <a:extLst>
              <a:ext uri="{FF2B5EF4-FFF2-40B4-BE49-F238E27FC236}">
                <a16:creationId xmlns:a16="http://schemas.microsoft.com/office/drawing/2014/main" id="{C8B0B0EC-FD75-415C-B572-3C011A213FE8}"/>
              </a:ext>
            </a:extLst>
          </p:cNvPr>
          <p:cNvSpPr/>
          <p:nvPr userDrawn="1"/>
        </p:nvSpPr>
        <p:spPr>
          <a:xfrm>
            <a:off x="407987" y="2138204"/>
            <a:ext cx="5616005" cy="3917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lnSpc>
                <a:spcPct val="300000"/>
              </a:lnSpc>
            </a:pPr>
            <a:r>
              <a:rPr lang="en-US" sz="1600" dirty="0">
                <a:solidFill>
                  <a:srgbClr val="95E616"/>
                </a:solidFill>
                <a:latin typeface="+mj-lt"/>
              </a:rPr>
              <a:t>About Sogeti</a:t>
            </a:r>
          </a:p>
          <a:p>
            <a:pPr algn="l"/>
            <a:r>
              <a:rPr lang="en-GB" sz="900" kern="1200" dirty="0">
                <a:solidFill>
                  <a:schemeClr val="bg2">
                    <a:lumMod val="25000"/>
                  </a:schemeClr>
                </a:solidFill>
                <a:effectLst/>
                <a:latin typeface="+mj-lt"/>
                <a:ea typeface="+mn-ea"/>
                <a:cs typeface="+mn-cs"/>
              </a:rPr>
              <a:t>Part of the Capgemini Group, Sogeti operates in more than 100 locations globally. Working closely with clients and partners to take full advantage of the opportunities of technology, Sogeti combines agility and speed of implementation to tailor innovative future-focused solutions in Digital Assurance and Testing, Cloud and Cybersecurity, all </a:t>
            </a:r>
            <a:r>
              <a:rPr lang="en-GB" sz="900" kern="1200" dirty="0" err="1">
                <a:solidFill>
                  <a:schemeClr val="bg2">
                    <a:lumMod val="25000"/>
                  </a:schemeClr>
                </a:solidFill>
                <a:effectLst/>
                <a:latin typeface="+mj-lt"/>
                <a:ea typeface="+mn-ea"/>
                <a:cs typeface="+mn-cs"/>
              </a:rPr>
              <a:t>fueled</a:t>
            </a:r>
            <a:r>
              <a:rPr lang="en-GB" sz="900" kern="1200" dirty="0">
                <a:solidFill>
                  <a:schemeClr val="bg2">
                    <a:lumMod val="25000"/>
                  </a:schemeClr>
                </a:solidFill>
                <a:effectLst/>
                <a:latin typeface="+mj-lt"/>
                <a:ea typeface="+mn-ea"/>
                <a:cs typeface="+mn-cs"/>
              </a:rPr>
              <a:t> by AI and automation. With its hands-on ‘value in the making’ approach and passion for technology, Sogeti helps organizations implement their digital journeys at speed. </a:t>
            </a:r>
          </a:p>
          <a:p>
            <a:pPr algn="l"/>
            <a:r>
              <a:rPr lang="en-GB" sz="900" kern="1200" dirty="0">
                <a:solidFill>
                  <a:schemeClr val="bg2">
                    <a:lumMod val="25000"/>
                  </a:schemeClr>
                </a:solidFill>
                <a:effectLst/>
                <a:latin typeface="+mj-lt"/>
                <a:ea typeface="+mn-ea"/>
                <a:cs typeface="+mn-cs"/>
              </a:rPr>
              <a:t> </a:t>
            </a:r>
          </a:p>
          <a:p>
            <a:pPr algn="l"/>
            <a:r>
              <a:rPr lang="en-GB" sz="900" kern="1200" dirty="0">
                <a:solidFill>
                  <a:schemeClr val="bg2">
                    <a:lumMod val="25000"/>
                  </a:schemeClr>
                </a:solidFill>
                <a:effectLst/>
                <a:latin typeface="+mj-lt"/>
                <a:ea typeface="+mn-ea"/>
                <a:cs typeface="+mn-cs"/>
              </a:rPr>
              <a:t>A global leader in consulting, digital transformation, technology and engineering services, Capgemini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Today, it is a multicultural company of 270,000 team members in almost 50 countries. With Altran, the Group reported 2019 combined revenues of €17billion.</a:t>
            </a:r>
          </a:p>
          <a:p>
            <a:pPr algn="l"/>
            <a:endParaRPr lang="fr-FR" sz="900" kern="1200" dirty="0">
              <a:solidFill>
                <a:schemeClr val="bg2">
                  <a:lumMod val="25000"/>
                </a:schemeClr>
              </a:solidFill>
              <a:effectLst/>
              <a:latin typeface="+mj-lt"/>
              <a:ea typeface="+mn-ea"/>
              <a:cs typeface="+mn-cs"/>
            </a:endParaRPr>
          </a:p>
          <a:p>
            <a:pPr algn="l">
              <a:lnSpc>
                <a:spcPct val="100000"/>
              </a:lnSpc>
              <a:spcAft>
                <a:spcPts val="400"/>
              </a:spcAft>
            </a:pPr>
            <a:r>
              <a:rPr lang="en-US" sz="900" dirty="0">
                <a:solidFill>
                  <a:schemeClr val="bg2">
                    <a:lumMod val="25000"/>
                  </a:schemeClr>
                </a:solidFill>
                <a:latin typeface="+mj-lt"/>
              </a:rPr>
              <a:t>Visit us at</a:t>
            </a:r>
            <a:br>
              <a:rPr lang="en-US" sz="900" dirty="0">
                <a:solidFill>
                  <a:schemeClr val="bg2">
                    <a:lumMod val="25000"/>
                  </a:schemeClr>
                </a:solidFill>
                <a:latin typeface="+mj-lt"/>
              </a:rPr>
            </a:br>
            <a:r>
              <a:rPr lang="en-US" sz="1050" dirty="0">
                <a:solidFill>
                  <a:schemeClr val="bg2">
                    <a:lumMod val="25000"/>
                  </a:schemeClr>
                </a:solidFill>
                <a:latin typeface="+mj-lt"/>
              </a:rPr>
              <a:t>www.sogeti.com</a:t>
            </a:r>
          </a:p>
          <a:p>
            <a:pPr algn="l">
              <a:lnSpc>
                <a:spcPts val="2000"/>
              </a:lnSpc>
            </a:pPr>
            <a:endParaRPr lang="en-US" sz="900" dirty="0">
              <a:solidFill>
                <a:schemeClr val="bg2">
                  <a:lumMod val="25000"/>
                </a:schemeClr>
              </a:solidFill>
              <a:latin typeface="+mj-lt"/>
            </a:endParaRPr>
          </a:p>
          <a:p>
            <a:pPr algn="l">
              <a:lnSpc>
                <a:spcPts val="2000"/>
              </a:lnSpc>
            </a:pPr>
            <a:endParaRPr lang="en-US" sz="900" dirty="0">
              <a:solidFill>
                <a:schemeClr val="bg2">
                  <a:lumMod val="25000"/>
                </a:schemeClr>
              </a:solidFill>
              <a:latin typeface="+mj-lt"/>
            </a:endParaRPr>
          </a:p>
        </p:txBody>
      </p:sp>
    </p:spTree>
    <p:extLst>
      <p:ext uri="{BB962C8B-B14F-4D97-AF65-F5344CB8AC3E}">
        <p14:creationId xmlns:p14="http://schemas.microsoft.com/office/powerpoint/2010/main" val="2614981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3">
    <p:spTree>
      <p:nvGrpSpPr>
        <p:cNvPr id="1" name=""/>
        <p:cNvGrpSpPr/>
        <p:nvPr/>
      </p:nvGrpSpPr>
      <p:grpSpPr>
        <a:xfrm>
          <a:off x="0" y="0"/>
          <a:ext cx="0" cy="0"/>
          <a:chOff x="0" y="0"/>
          <a:chExt cx="0" cy="0"/>
        </a:xfrm>
      </p:grpSpPr>
      <p:sp>
        <p:nvSpPr>
          <p:cNvPr id="10" name="Freeform 9"/>
          <p:cNvSpPr/>
          <p:nvPr userDrawn="1"/>
        </p:nvSpPr>
        <p:spPr>
          <a:xfrm>
            <a:off x="0" y="0"/>
            <a:ext cx="6096000" cy="5796064"/>
          </a:xfrm>
          <a:custGeom>
            <a:avLst/>
            <a:gdLst>
              <a:gd name="connsiteX0" fmla="*/ 0 w 6096000"/>
              <a:gd name="connsiteY0" fmla="*/ 0 h 5796064"/>
              <a:gd name="connsiteX1" fmla="*/ 6096000 w 6096000"/>
              <a:gd name="connsiteY1" fmla="*/ 0 h 5796064"/>
              <a:gd name="connsiteX2" fmla="*/ 6096000 w 6096000"/>
              <a:gd name="connsiteY2" fmla="*/ 133757 h 5796064"/>
              <a:gd name="connsiteX3" fmla="*/ 6096000 w 6096000"/>
              <a:gd name="connsiteY3" fmla="*/ 4034055 h 5796064"/>
              <a:gd name="connsiteX4" fmla="*/ 0 w 6096000"/>
              <a:gd name="connsiteY4" fmla="*/ 5309105 h 5796064"/>
              <a:gd name="connsiteX5" fmla="*/ 0 w 6096000"/>
              <a:gd name="connsiteY5" fmla="*/ 8972 h 5796064"/>
              <a:gd name="connsiteX6" fmla="*/ 0 w 6096000"/>
              <a:gd name="connsiteY6" fmla="*/ 0 h 57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796064">
                <a:moveTo>
                  <a:pt x="0" y="0"/>
                </a:moveTo>
                <a:lnTo>
                  <a:pt x="6096000" y="0"/>
                </a:lnTo>
                <a:lnTo>
                  <a:pt x="6096000" y="133757"/>
                </a:lnTo>
                <a:cubicBezTo>
                  <a:pt x="6096000" y="1105896"/>
                  <a:pt x="6096000" y="2375629"/>
                  <a:pt x="6096000" y="4034055"/>
                </a:cubicBezTo>
                <a:cubicBezTo>
                  <a:pt x="6096000" y="6848354"/>
                  <a:pt x="721895" y="5492896"/>
                  <a:pt x="0" y="5309105"/>
                </a:cubicBezTo>
                <a:cubicBezTo>
                  <a:pt x="0" y="5309105"/>
                  <a:pt x="0" y="5309105"/>
                  <a:pt x="0" y="8972"/>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Rectangle 22"/>
          <p:cNvSpPr/>
          <p:nvPr userDrawn="1"/>
        </p:nvSpPr>
        <p:spPr>
          <a:xfrm>
            <a:off x="420526" y="4596379"/>
            <a:ext cx="3999073" cy="446276"/>
          </a:xfrm>
          <a:prstGeom prst="rect">
            <a:avLst/>
          </a:prstGeom>
        </p:spPr>
        <p:txBody>
          <a:bodyPr wrap="square" lIns="0" tIns="0" rIns="0" bIns="0" anchor="b" anchorCtr="0">
            <a:spAutoFit/>
          </a:bodyPr>
          <a:lstStyle/>
          <a:p>
            <a:pPr algn="l">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p>
          <a:p>
            <a:pPr algn="l">
              <a:spcAft>
                <a:spcPts val="600"/>
              </a:spcAft>
            </a:pPr>
            <a:r>
              <a:rPr lang="en-US" sz="800" noProof="0" dirty="0">
                <a:solidFill>
                  <a:schemeClr val="bg1"/>
                </a:solidFill>
                <a:latin typeface="+mn-lt"/>
                <a:cs typeface="Arial"/>
              </a:rPr>
              <a:t>Copyright</a:t>
            </a:r>
            <a:r>
              <a:rPr lang="en-US" sz="800" baseline="0" noProof="0" dirty="0">
                <a:solidFill>
                  <a:schemeClr val="bg1"/>
                </a:solidFill>
                <a:latin typeface="+mn-lt"/>
                <a:cs typeface="Arial"/>
              </a:rPr>
              <a:t>©</a:t>
            </a:r>
            <a:r>
              <a:rPr lang="en-US" sz="800" noProof="0" dirty="0">
                <a:solidFill>
                  <a:schemeClr val="bg1"/>
                </a:solidFill>
                <a:latin typeface="+mn-lt"/>
                <a:cs typeface="Arial"/>
              </a:rPr>
              <a:t> 2020 Sogeti. All rights reserved.</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pic>
        <p:nvPicPr>
          <p:cNvPr id="9" name="Picture 2" descr="D:\My Work\Template\Icons\Social Media\LinkedIN.png">
            <a:hlinkClick r:id="rId3"/>
            <a:extLst>
              <a:ext uri="{FF2B5EF4-FFF2-40B4-BE49-F238E27FC236}">
                <a16:creationId xmlns:a16="http://schemas.microsoft.com/office/drawing/2014/main" id="{69B0AD73-FA6F-418A-94C3-EED4E25A5325}"/>
              </a:ext>
            </a:extLst>
          </p:cNvPr>
          <p:cNvPicPr>
            <a:picLocks noChangeAspect="1" noChangeArrowheads="1"/>
          </p:cNvPicPr>
          <p:nvPr userDrawn="1"/>
        </p:nvPicPr>
        <p:blipFill>
          <a:blip r:embed="rId4" cstate="print"/>
          <a:srcRect/>
          <a:stretch>
            <a:fillRect/>
          </a:stretch>
        </p:blipFill>
        <p:spPr bwMode="auto">
          <a:xfrm>
            <a:off x="420526" y="3962400"/>
            <a:ext cx="333195" cy="333195"/>
          </a:xfrm>
          <a:prstGeom prst="rect">
            <a:avLst/>
          </a:prstGeom>
          <a:noFill/>
        </p:spPr>
      </p:pic>
      <p:pic>
        <p:nvPicPr>
          <p:cNvPr id="12" name="Picture 5" descr="D:\My Work\Template\Icons\Social Media\Twitter.png">
            <a:hlinkClick r:id="rId5"/>
            <a:extLst>
              <a:ext uri="{FF2B5EF4-FFF2-40B4-BE49-F238E27FC236}">
                <a16:creationId xmlns:a16="http://schemas.microsoft.com/office/drawing/2014/main" id="{CD01C794-85B7-4ED7-A647-3BFD39BDA81E}"/>
              </a:ext>
            </a:extLst>
          </p:cNvPr>
          <p:cNvPicPr>
            <a:picLocks noChangeAspect="1" noChangeArrowheads="1"/>
          </p:cNvPicPr>
          <p:nvPr userDrawn="1"/>
        </p:nvPicPr>
        <p:blipFill>
          <a:blip r:embed="rId6" cstate="print"/>
          <a:srcRect/>
          <a:stretch>
            <a:fillRect/>
          </a:stretch>
        </p:blipFill>
        <p:spPr bwMode="auto">
          <a:xfrm>
            <a:off x="803902" y="3962400"/>
            <a:ext cx="333195" cy="333195"/>
          </a:xfrm>
          <a:prstGeom prst="rect">
            <a:avLst/>
          </a:prstGeom>
          <a:noFill/>
        </p:spPr>
      </p:pic>
      <p:pic>
        <p:nvPicPr>
          <p:cNvPr id="13" name="Picture 6" descr="D:\My Work\Template\Icons\Social Media\YouTube.png">
            <a:hlinkClick r:id="rId7"/>
            <a:extLst>
              <a:ext uri="{FF2B5EF4-FFF2-40B4-BE49-F238E27FC236}">
                <a16:creationId xmlns:a16="http://schemas.microsoft.com/office/drawing/2014/main" id="{721FA104-A027-4E51-8E5C-6108C26E223D}"/>
              </a:ext>
            </a:extLst>
          </p:cNvPr>
          <p:cNvPicPr>
            <a:picLocks noChangeAspect="1" noChangeArrowheads="1"/>
          </p:cNvPicPr>
          <p:nvPr userDrawn="1"/>
        </p:nvPicPr>
        <p:blipFill>
          <a:blip r:embed="rId8" cstate="print"/>
          <a:srcRect/>
          <a:stretch>
            <a:fillRect/>
          </a:stretch>
        </p:blipFill>
        <p:spPr bwMode="auto">
          <a:xfrm>
            <a:off x="1187278" y="3962400"/>
            <a:ext cx="333195" cy="333195"/>
          </a:xfrm>
          <a:prstGeom prst="rect">
            <a:avLst/>
          </a:prstGeom>
          <a:noFill/>
        </p:spPr>
      </p:pic>
      <p:sp>
        <p:nvSpPr>
          <p:cNvPr id="18" name="Rectangle 17">
            <a:extLst>
              <a:ext uri="{FF2B5EF4-FFF2-40B4-BE49-F238E27FC236}">
                <a16:creationId xmlns:a16="http://schemas.microsoft.com/office/drawing/2014/main" id="{F8B8BCFC-6DE2-4AD3-B587-0EC6D9C261E5}"/>
              </a:ext>
            </a:extLst>
          </p:cNvPr>
          <p:cNvSpPr/>
          <p:nvPr userDrawn="1"/>
        </p:nvSpPr>
        <p:spPr>
          <a:xfrm>
            <a:off x="6888088" y="1556792"/>
            <a:ext cx="4674125" cy="419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lnSpc>
                <a:spcPct val="300000"/>
              </a:lnSpc>
            </a:pPr>
            <a:r>
              <a:rPr lang="en-US" sz="1600" dirty="0">
                <a:solidFill>
                  <a:srgbClr val="2B0A3D"/>
                </a:solidFill>
                <a:latin typeface="+mj-lt"/>
              </a:rPr>
              <a:t>About Sogeti</a:t>
            </a:r>
          </a:p>
          <a:p>
            <a:pPr algn="l"/>
            <a:r>
              <a:rPr lang="en-GB" sz="900" kern="1200" dirty="0">
                <a:solidFill>
                  <a:schemeClr val="bg2">
                    <a:lumMod val="25000"/>
                  </a:schemeClr>
                </a:solidFill>
                <a:effectLst/>
                <a:latin typeface="+mj-lt"/>
                <a:ea typeface="+mn-ea"/>
                <a:cs typeface="+mn-cs"/>
              </a:rPr>
              <a:t>Part of the Capgemini Group, Sogeti operates in more than 100 locations globally. Working closely with clients and partners to take full advantage of the opportunities of technology, Sogeti combines agility and speed of implementation to tailor innovative future-focused solutions in Digital Assurance and Testing, Cloud and Cybersecurity, all </a:t>
            </a:r>
            <a:r>
              <a:rPr lang="en-GB" sz="900" kern="1200" dirty="0" err="1">
                <a:solidFill>
                  <a:schemeClr val="bg2">
                    <a:lumMod val="25000"/>
                  </a:schemeClr>
                </a:solidFill>
                <a:effectLst/>
                <a:latin typeface="+mj-lt"/>
                <a:ea typeface="+mn-ea"/>
                <a:cs typeface="+mn-cs"/>
              </a:rPr>
              <a:t>fueled</a:t>
            </a:r>
            <a:r>
              <a:rPr lang="en-GB" sz="900" kern="1200" dirty="0">
                <a:solidFill>
                  <a:schemeClr val="bg2">
                    <a:lumMod val="25000"/>
                  </a:schemeClr>
                </a:solidFill>
                <a:effectLst/>
                <a:latin typeface="+mj-lt"/>
                <a:ea typeface="+mn-ea"/>
                <a:cs typeface="+mn-cs"/>
              </a:rPr>
              <a:t> by AI and automation. With its hands-on ‘value in the making’ approach and passion for technology, Sogeti helps organizations implement their digital journeys at speed. </a:t>
            </a:r>
          </a:p>
          <a:p>
            <a:pPr algn="l"/>
            <a:r>
              <a:rPr lang="en-GB" sz="900" kern="1200" dirty="0">
                <a:solidFill>
                  <a:schemeClr val="bg2">
                    <a:lumMod val="25000"/>
                  </a:schemeClr>
                </a:solidFill>
                <a:effectLst/>
                <a:latin typeface="+mj-lt"/>
                <a:ea typeface="+mn-ea"/>
                <a:cs typeface="+mn-cs"/>
              </a:rPr>
              <a:t> </a:t>
            </a:r>
          </a:p>
          <a:p>
            <a:pPr algn="l"/>
            <a:r>
              <a:rPr lang="en-GB" sz="900" kern="1200" dirty="0">
                <a:solidFill>
                  <a:schemeClr val="bg2">
                    <a:lumMod val="25000"/>
                  </a:schemeClr>
                </a:solidFill>
                <a:effectLst/>
                <a:latin typeface="+mj-lt"/>
                <a:ea typeface="+mn-ea"/>
                <a:cs typeface="+mn-cs"/>
              </a:rPr>
              <a:t>A global leader in consulting, digital transformation, technology and engineering services, Capgemini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Today, it is a multicultural company of 270,000 team members in almost 50 countries. With Altran, the Group reported 2019 combined revenues of €17billion.</a:t>
            </a:r>
          </a:p>
          <a:p>
            <a:pPr algn="l"/>
            <a:endParaRPr lang="fr-FR" sz="900" kern="1200" dirty="0">
              <a:solidFill>
                <a:schemeClr val="bg2">
                  <a:lumMod val="25000"/>
                </a:schemeClr>
              </a:solidFill>
              <a:effectLst/>
              <a:latin typeface="+mj-lt"/>
              <a:ea typeface="+mn-ea"/>
              <a:cs typeface="+mn-cs"/>
            </a:endParaRPr>
          </a:p>
          <a:p>
            <a:pPr algn="l">
              <a:lnSpc>
                <a:spcPct val="100000"/>
              </a:lnSpc>
              <a:spcAft>
                <a:spcPts val="400"/>
              </a:spcAft>
            </a:pPr>
            <a:r>
              <a:rPr lang="en-US" sz="900" dirty="0">
                <a:solidFill>
                  <a:schemeClr val="bg2">
                    <a:lumMod val="25000"/>
                  </a:schemeClr>
                </a:solidFill>
                <a:latin typeface="+mj-lt"/>
              </a:rPr>
              <a:t>Visit us at</a:t>
            </a:r>
            <a:br>
              <a:rPr lang="en-US" sz="900" dirty="0">
                <a:solidFill>
                  <a:schemeClr val="bg2">
                    <a:lumMod val="25000"/>
                  </a:schemeClr>
                </a:solidFill>
                <a:latin typeface="+mj-lt"/>
              </a:rPr>
            </a:br>
            <a:r>
              <a:rPr lang="en-US" sz="1050" dirty="0">
                <a:solidFill>
                  <a:schemeClr val="bg2">
                    <a:lumMod val="25000"/>
                  </a:schemeClr>
                </a:solidFill>
                <a:latin typeface="+mj-lt"/>
              </a:rPr>
              <a:t>www.sogeti.com</a:t>
            </a:r>
          </a:p>
          <a:p>
            <a:pPr algn="l">
              <a:lnSpc>
                <a:spcPts val="2000"/>
              </a:lnSpc>
            </a:pPr>
            <a:endParaRPr lang="en-US" sz="900" dirty="0">
              <a:solidFill>
                <a:schemeClr val="bg2">
                  <a:lumMod val="25000"/>
                </a:schemeClr>
              </a:solidFill>
              <a:latin typeface="+mj-lt"/>
            </a:endParaRPr>
          </a:p>
          <a:p>
            <a:pPr algn="l">
              <a:lnSpc>
                <a:spcPts val="2000"/>
              </a:lnSpc>
            </a:pPr>
            <a:endParaRPr lang="en-US" sz="900" dirty="0">
              <a:solidFill>
                <a:schemeClr val="bg2">
                  <a:lumMod val="25000"/>
                </a:schemeClr>
              </a:solidFill>
              <a:latin typeface="+mj-lt"/>
            </a:endParaRPr>
          </a:p>
        </p:txBody>
      </p:sp>
    </p:spTree>
    <p:extLst>
      <p:ext uri="{BB962C8B-B14F-4D97-AF65-F5344CB8AC3E}">
        <p14:creationId xmlns:p14="http://schemas.microsoft.com/office/powerpoint/2010/main" val="28417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with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7D633B-0BFE-4D58-A316-29342A929DF8}"/>
              </a:ext>
            </a:extLst>
          </p:cNvPr>
          <p:cNvSpPr/>
          <p:nvPr userDrawn="1"/>
        </p:nvSpPr>
        <p:spPr bwMode="ltGray">
          <a:xfrm>
            <a:off x="0" y="4077072"/>
            <a:ext cx="12192000" cy="2780928"/>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itre 1">
            <a:extLst>
              <a:ext uri="{FF2B5EF4-FFF2-40B4-BE49-F238E27FC236}">
                <a16:creationId xmlns:a16="http://schemas.microsoft.com/office/drawing/2014/main" id="{2FF2BFA1-3446-44BB-89B6-E47BC38E10DD}"/>
              </a:ext>
            </a:extLst>
          </p:cNvPr>
          <p:cNvSpPr>
            <a:spLocks noGrp="1"/>
          </p:cNvSpPr>
          <p:nvPr>
            <p:ph type="title" hasCustomPrompt="1"/>
          </p:nvPr>
        </p:nvSpPr>
        <p:spPr/>
        <p:txBody>
          <a:bodyPr/>
          <a:lstStyle>
            <a:lvl1pPr>
              <a:defRPr/>
            </a:lvl1pPr>
          </a:lstStyle>
          <a:p>
            <a:r>
              <a:rPr lang="en-US" noProof="0"/>
              <a:t>Modifiez le style du titre</a:t>
            </a:r>
          </a:p>
        </p:txBody>
      </p:sp>
      <p:sp>
        <p:nvSpPr>
          <p:cNvPr id="23" name="Text Placeholder 4">
            <a:extLst>
              <a:ext uri="{FF2B5EF4-FFF2-40B4-BE49-F238E27FC236}">
                <a16:creationId xmlns:a16="http://schemas.microsoft.com/office/drawing/2014/main" id="{90401A7E-940D-4E34-AE04-1569095E0369}"/>
              </a:ext>
            </a:extLst>
          </p:cNvPr>
          <p:cNvSpPr>
            <a:spLocks noGrp="1"/>
          </p:cNvSpPr>
          <p:nvPr>
            <p:ph type="body" sz="quarter" idx="13" hasCustomPrompt="1"/>
          </p:nvPr>
        </p:nvSpPr>
        <p:spPr>
          <a:xfrm>
            <a:off x="395999" y="1440000"/>
            <a:ext cx="360000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noProof="0"/>
              <a:t>Click to insert title</a:t>
            </a:r>
          </a:p>
        </p:txBody>
      </p:sp>
      <p:sp>
        <p:nvSpPr>
          <p:cNvPr id="24" name="Text Placeholder 4">
            <a:extLst>
              <a:ext uri="{FF2B5EF4-FFF2-40B4-BE49-F238E27FC236}">
                <a16:creationId xmlns:a16="http://schemas.microsoft.com/office/drawing/2014/main" id="{F902169D-8617-4138-89F9-A6FA7F06622A}"/>
              </a:ext>
            </a:extLst>
          </p:cNvPr>
          <p:cNvSpPr>
            <a:spLocks noGrp="1"/>
          </p:cNvSpPr>
          <p:nvPr>
            <p:ph type="body" sz="quarter" idx="27" hasCustomPrompt="1"/>
          </p:nvPr>
        </p:nvSpPr>
        <p:spPr>
          <a:xfrm>
            <a:off x="8328248" y="1440000"/>
            <a:ext cx="360000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noProof="0"/>
              <a:t>Click to insert title</a:t>
            </a:r>
          </a:p>
        </p:txBody>
      </p:sp>
      <p:sp>
        <p:nvSpPr>
          <p:cNvPr id="25" name="Text Placeholder 4">
            <a:extLst>
              <a:ext uri="{FF2B5EF4-FFF2-40B4-BE49-F238E27FC236}">
                <a16:creationId xmlns:a16="http://schemas.microsoft.com/office/drawing/2014/main" id="{34544FEB-328F-4B0A-B598-69DFCF9F59B2}"/>
              </a:ext>
            </a:extLst>
          </p:cNvPr>
          <p:cNvSpPr>
            <a:spLocks noGrp="1"/>
          </p:cNvSpPr>
          <p:nvPr>
            <p:ph type="body" sz="quarter" idx="29" hasCustomPrompt="1"/>
          </p:nvPr>
        </p:nvSpPr>
        <p:spPr>
          <a:xfrm>
            <a:off x="4402048" y="1440000"/>
            <a:ext cx="360000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noProof="0"/>
              <a:t>Click to insert title</a:t>
            </a:r>
          </a:p>
        </p:txBody>
      </p:sp>
      <p:sp>
        <p:nvSpPr>
          <p:cNvPr id="26" name="Text Placeholder 4">
            <a:extLst>
              <a:ext uri="{FF2B5EF4-FFF2-40B4-BE49-F238E27FC236}">
                <a16:creationId xmlns:a16="http://schemas.microsoft.com/office/drawing/2014/main" id="{1616D9A8-5891-44FB-BF3D-E4EEFE88D97C}"/>
              </a:ext>
            </a:extLst>
          </p:cNvPr>
          <p:cNvSpPr>
            <a:spLocks noGrp="1"/>
          </p:cNvSpPr>
          <p:nvPr>
            <p:ph type="body" sz="quarter" idx="31" hasCustomPrompt="1"/>
          </p:nvPr>
        </p:nvSpPr>
        <p:spPr>
          <a:xfrm>
            <a:off x="395999" y="4231996"/>
            <a:ext cx="11520000" cy="412363"/>
          </a:xfrm>
          <a:prstGeom prst="rect">
            <a:avLst/>
          </a:prstGeom>
          <a:noFill/>
        </p:spPr>
        <p:txBody>
          <a:bodyPr vert="horz" lIns="0" tIns="0" rIns="0" bIns="0" rtlCol="0" anchor="ctr">
            <a:noAutofit/>
          </a:bodyPr>
          <a:lstStyle>
            <a:lvl1pPr>
              <a:defRPr lang="en-US" b="0" dirty="0">
                <a:solidFill>
                  <a:schemeClr val="accent4"/>
                </a:solidFill>
              </a:defRPr>
            </a:lvl1pPr>
          </a:lstStyle>
          <a:p>
            <a:pPr lvl="0"/>
            <a:r>
              <a:rPr lang="en-US" dirty="0"/>
              <a:t>Click to insert section title</a:t>
            </a:r>
          </a:p>
        </p:txBody>
      </p:sp>
      <p:sp>
        <p:nvSpPr>
          <p:cNvPr id="27" name="Text Placeholder 7">
            <a:extLst>
              <a:ext uri="{FF2B5EF4-FFF2-40B4-BE49-F238E27FC236}">
                <a16:creationId xmlns:a16="http://schemas.microsoft.com/office/drawing/2014/main" id="{20A5D04E-30DA-4CE3-9AB4-BE54BD09D9E3}"/>
              </a:ext>
            </a:extLst>
          </p:cNvPr>
          <p:cNvSpPr>
            <a:spLocks noGrp="1"/>
          </p:cNvSpPr>
          <p:nvPr>
            <p:ph type="body" sz="quarter" idx="32" hasCustomPrompt="1"/>
          </p:nvPr>
        </p:nvSpPr>
        <p:spPr>
          <a:xfrm>
            <a:off x="396000" y="1908000"/>
            <a:ext cx="360000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8" name="Text Placeholder 7">
            <a:extLst>
              <a:ext uri="{FF2B5EF4-FFF2-40B4-BE49-F238E27FC236}">
                <a16:creationId xmlns:a16="http://schemas.microsoft.com/office/drawing/2014/main" id="{D41AA623-196A-443E-894B-4DFC49358122}"/>
              </a:ext>
            </a:extLst>
          </p:cNvPr>
          <p:cNvSpPr>
            <a:spLocks noGrp="1"/>
          </p:cNvSpPr>
          <p:nvPr>
            <p:ph type="body" sz="quarter" idx="33" hasCustomPrompt="1"/>
          </p:nvPr>
        </p:nvSpPr>
        <p:spPr>
          <a:xfrm>
            <a:off x="4402048" y="1908000"/>
            <a:ext cx="360000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9" name="Text Placeholder 7">
            <a:extLst>
              <a:ext uri="{FF2B5EF4-FFF2-40B4-BE49-F238E27FC236}">
                <a16:creationId xmlns:a16="http://schemas.microsoft.com/office/drawing/2014/main" id="{D80E12C0-6E1E-43DD-A338-A4D7F5D6D138}"/>
              </a:ext>
            </a:extLst>
          </p:cNvPr>
          <p:cNvSpPr>
            <a:spLocks noGrp="1"/>
          </p:cNvSpPr>
          <p:nvPr>
            <p:ph type="body" sz="quarter" idx="34" hasCustomPrompt="1"/>
          </p:nvPr>
        </p:nvSpPr>
        <p:spPr>
          <a:xfrm>
            <a:off x="8328248" y="1908000"/>
            <a:ext cx="360000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30" name="Text Placeholder 3">
            <a:extLst>
              <a:ext uri="{FF2B5EF4-FFF2-40B4-BE49-F238E27FC236}">
                <a16:creationId xmlns:a16="http://schemas.microsoft.com/office/drawing/2014/main" id="{7870C889-9BBC-4888-812F-9FFA8DFE267E}"/>
              </a:ext>
            </a:extLst>
          </p:cNvPr>
          <p:cNvSpPr>
            <a:spLocks noGrp="1"/>
          </p:cNvSpPr>
          <p:nvPr>
            <p:ph type="body" sz="quarter" idx="10" hasCustomPrompt="1"/>
          </p:nvPr>
        </p:nvSpPr>
        <p:spPr>
          <a:xfrm>
            <a:off x="407987" y="4710546"/>
            <a:ext cx="11520000" cy="1671204"/>
          </a:xfrm>
          <a:prstGeom prst="rect">
            <a:avLst/>
          </a:prstGeom>
        </p:spPr>
        <p:txBody>
          <a:bodyPr/>
          <a:lstStyle>
            <a:lvl2pPr>
              <a:defRPr/>
            </a:lvl2pPr>
            <a:lvl5pPr marL="914400" indent="-231775">
              <a:defRPr/>
            </a:lvl5pPr>
          </a:lstStyle>
          <a:p>
            <a:pPr lvl="1"/>
            <a:r>
              <a:rPr lang="en-US" dirty="0"/>
              <a:t>Placeholder</a:t>
            </a:r>
          </a:p>
          <a:p>
            <a:pPr lvl="2"/>
            <a:r>
              <a:rPr lang="en-US" dirty="0"/>
              <a:t>Placeholder</a:t>
            </a:r>
          </a:p>
          <a:p>
            <a:pPr lvl="3"/>
            <a:r>
              <a:rPr lang="en-US" dirty="0"/>
              <a:t>Placeholder</a:t>
            </a:r>
          </a:p>
          <a:p>
            <a:pPr lvl="3"/>
            <a:endParaRPr lang="en-US" dirty="0"/>
          </a:p>
        </p:txBody>
      </p:sp>
    </p:spTree>
    <p:extLst>
      <p:ext uri="{BB962C8B-B14F-4D97-AF65-F5344CB8AC3E}">
        <p14:creationId xmlns:p14="http://schemas.microsoft.com/office/powerpoint/2010/main" val="296008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 1">
    <p:spTree>
      <p:nvGrpSpPr>
        <p:cNvPr id="1" name=""/>
        <p:cNvGrpSpPr/>
        <p:nvPr/>
      </p:nvGrpSpPr>
      <p:grpSpPr>
        <a:xfrm>
          <a:off x="0" y="0"/>
          <a:ext cx="0" cy="0"/>
          <a:chOff x="0" y="0"/>
          <a:chExt cx="0" cy="0"/>
        </a:xfrm>
      </p:grpSpPr>
      <p:sp>
        <p:nvSpPr>
          <p:cNvPr id="13" name="Freeform 10">
            <a:extLst>
              <a:ext uri="{FF2B5EF4-FFF2-40B4-BE49-F238E27FC236}">
                <a16:creationId xmlns:a16="http://schemas.microsoft.com/office/drawing/2014/main" id="{CC19F88E-D469-46FF-8BE9-FEB21662F4F4}"/>
              </a:ext>
            </a:extLst>
          </p:cNvPr>
          <p:cNvSpPr>
            <a:spLocks/>
          </p:cNvSpPr>
          <p:nvPr userDrawn="1"/>
        </p:nvSpPr>
        <p:spPr bwMode="auto">
          <a:xfrm flipV="1">
            <a:off x="0" y="404812"/>
            <a:ext cx="4495800" cy="6453187"/>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6" name="Text Placeholder 7">
            <a:extLst>
              <a:ext uri="{FF2B5EF4-FFF2-40B4-BE49-F238E27FC236}">
                <a16:creationId xmlns:a16="http://schemas.microsoft.com/office/drawing/2014/main" id="{347C135E-A81D-400B-81F6-12EEF07DA9CA}"/>
              </a:ext>
            </a:extLst>
          </p:cNvPr>
          <p:cNvSpPr>
            <a:spLocks noGrp="1"/>
          </p:cNvSpPr>
          <p:nvPr>
            <p:ph type="body" sz="quarter" idx="11" hasCustomPrompt="1"/>
          </p:nvPr>
        </p:nvSpPr>
        <p:spPr>
          <a:xfrm>
            <a:off x="5181600" y="1669052"/>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7" name="Text Placeholder 7">
            <a:extLst>
              <a:ext uri="{FF2B5EF4-FFF2-40B4-BE49-F238E27FC236}">
                <a16:creationId xmlns:a16="http://schemas.microsoft.com/office/drawing/2014/main" id="{279FD77C-BB56-44E3-A115-D44F4B8D409C}"/>
              </a:ext>
            </a:extLst>
          </p:cNvPr>
          <p:cNvSpPr>
            <a:spLocks noGrp="1"/>
          </p:cNvSpPr>
          <p:nvPr>
            <p:ph type="body" sz="quarter" idx="12" hasCustomPrompt="1"/>
          </p:nvPr>
        </p:nvSpPr>
        <p:spPr>
          <a:xfrm>
            <a:off x="5181600" y="2355300"/>
            <a:ext cx="5562600" cy="555448"/>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8" name="Text Placeholder 7">
            <a:extLst>
              <a:ext uri="{FF2B5EF4-FFF2-40B4-BE49-F238E27FC236}">
                <a16:creationId xmlns:a16="http://schemas.microsoft.com/office/drawing/2014/main" id="{0AB83DF8-5D0B-4178-8475-CAD51218759F}"/>
              </a:ext>
            </a:extLst>
          </p:cNvPr>
          <p:cNvSpPr>
            <a:spLocks noGrp="1"/>
          </p:cNvSpPr>
          <p:nvPr>
            <p:ph type="body" sz="quarter" idx="13" hasCustomPrompt="1"/>
          </p:nvPr>
        </p:nvSpPr>
        <p:spPr>
          <a:xfrm>
            <a:off x="5181600" y="3035752"/>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9" name="Text Placeholder 7">
            <a:extLst>
              <a:ext uri="{FF2B5EF4-FFF2-40B4-BE49-F238E27FC236}">
                <a16:creationId xmlns:a16="http://schemas.microsoft.com/office/drawing/2014/main" id="{003B4C80-0512-4BB7-A9D1-FB9B9D72F3BF}"/>
              </a:ext>
            </a:extLst>
          </p:cNvPr>
          <p:cNvSpPr>
            <a:spLocks noGrp="1"/>
          </p:cNvSpPr>
          <p:nvPr>
            <p:ph type="body" sz="quarter" idx="14" hasCustomPrompt="1"/>
          </p:nvPr>
        </p:nvSpPr>
        <p:spPr>
          <a:xfrm>
            <a:off x="5181600" y="3719102"/>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10" name="Text Placeholder 7">
            <a:extLst>
              <a:ext uri="{FF2B5EF4-FFF2-40B4-BE49-F238E27FC236}">
                <a16:creationId xmlns:a16="http://schemas.microsoft.com/office/drawing/2014/main" id="{DEB18B61-E8D0-4414-9FE3-2042B436845D}"/>
              </a:ext>
            </a:extLst>
          </p:cNvPr>
          <p:cNvSpPr>
            <a:spLocks noGrp="1"/>
          </p:cNvSpPr>
          <p:nvPr>
            <p:ph type="body" sz="quarter" idx="15" hasCustomPrompt="1"/>
          </p:nvPr>
        </p:nvSpPr>
        <p:spPr>
          <a:xfrm>
            <a:off x="5181600" y="4402452"/>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11" name="Text Placeholder 7">
            <a:extLst>
              <a:ext uri="{FF2B5EF4-FFF2-40B4-BE49-F238E27FC236}">
                <a16:creationId xmlns:a16="http://schemas.microsoft.com/office/drawing/2014/main" id="{07EA0703-5FDD-4D8B-BDC8-FE674C5C6E21}"/>
              </a:ext>
            </a:extLst>
          </p:cNvPr>
          <p:cNvSpPr>
            <a:spLocks noGrp="1"/>
          </p:cNvSpPr>
          <p:nvPr>
            <p:ph type="body" sz="quarter" idx="16" hasCustomPrompt="1"/>
          </p:nvPr>
        </p:nvSpPr>
        <p:spPr>
          <a:xfrm>
            <a:off x="5181600" y="5090196"/>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12" name="Text Placeholder 7">
            <a:extLst>
              <a:ext uri="{FF2B5EF4-FFF2-40B4-BE49-F238E27FC236}">
                <a16:creationId xmlns:a16="http://schemas.microsoft.com/office/drawing/2014/main" id="{C064F9FB-7DC0-403B-9847-35464F1DCE0F}"/>
              </a:ext>
            </a:extLst>
          </p:cNvPr>
          <p:cNvSpPr>
            <a:spLocks noGrp="1"/>
          </p:cNvSpPr>
          <p:nvPr>
            <p:ph type="body" sz="quarter" idx="17" hasCustomPrompt="1"/>
          </p:nvPr>
        </p:nvSpPr>
        <p:spPr>
          <a:xfrm>
            <a:off x="5181600" y="5769152"/>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Tree>
    <p:extLst>
      <p:ext uri="{BB962C8B-B14F-4D97-AF65-F5344CB8AC3E}">
        <p14:creationId xmlns:p14="http://schemas.microsoft.com/office/powerpoint/2010/main" val="246931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14" name="Freeform 27">
            <a:extLst>
              <a:ext uri="{FF2B5EF4-FFF2-40B4-BE49-F238E27FC236}">
                <a16:creationId xmlns:a16="http://schemas.microsoft.com/office/drawing/2014/main" id="{E9584E4F-0ADE-4C23-8FE0-EF70FE5053E9}"/>
              </a:ext>
            </a:extLst>
          </p:cNvPr>
          <p:cNvSpPr/>
          <p:nvPr userDrawn="1"/>
        </p:nvSpPr>
        <p:spPr>
          <a:xfrm flipH="1">
            <a:off x="0" y="0"/>
            <a:ext cx="4560403" cy="6858001"/>
          </a:xfrm>
          <a:custGeom>
            <a:avLst/>
            <a:gdLst>
              <a:gd name="connsiteX0" fmla="*/ 3889339 w 4560403"/>
              <a:gd name="connsiteY0" fmla="*/ 0 h 6858001"/>
              <a:gd name="connsiteX1" fmla="*/ 4560403 w 4560403"/>
              <a:gd name="connsiteY1" fmla="*/ 0 h 6858001"/>
              <a:gd name="connsiteX2" fmla="*/ 4560403 w 4560403"/>
              <a:gd name="connsiteY2" fmla="*/ 6858001 h 6858001"/>
              <a:gd name="connsiteX3" fmla="*/ 797256 w 4560403"/>
              <a:gd name="connsiteY3" fmla="*/ 6858001 h 6858001"/>
              <a:gd name="connsiteX4" fmla="*/ 788343 w 4560403"/>
              <a:gd name="connsiteY4" fmla="*/ 6827268 h 6858001"/>
              <a:gd name="connsiteX5" fmla="*/ 116308 w 4560403"/>
              <a:gd name="connsiteY5" fmla="*/ 4510048 h 6858001"/>
              <a:gd name="connsiteX6" fmla="*/ 1654161 w 4560403"/>
              <a:gd name="connsiteY6" fmla="*/ 1075400 h 6858001"/>
              <a:gd name="connsiteX7" fmla="*/ 3880655 w 4560403"/>
              <a:gd name="connsiteY7" fmla="*/ 4178 h 6858001"/>
              <a:gd name="connsiteX8" fmla="*/ 3889339 w 4560403"/>
              <a:gd name="connsiteY8"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0403" h="6858001">
                <a:moveTo>
                  <a:pt x="3889339" y="0"/>
                </a:moveTo>
                <a:lnTo>
                  <a:pt x="4560403" y="0"/>
                </a:lnTo>
                <a:lnTo>
                  <a:pt x="4560403" y="6858001"/>
                </a:lnTo>
                <a:lnTo>
                  <a:pt x="797256" y="6858001"/>
                </a:lnTo>
                <a:lnTo>
                  <a:pt x="788343" y="6827268"/>
                </a:lnTo>
                <a:cubicBezTo>
                  <a:pt x="116308" y="4510048"/>
                  <a:pt x="116308" y="4510048"/>
                  <a:pt x="116308" y="4510048"/>
                </a:cubicBezTo>
                <a:cubicBezTo>
                  <a:pt x="-280530" y="3141724"/>
                  <a:pt x="364088" y="1689508"/>
                  <a:pt x="1654161" y="1075400"/>
                </a:cubicBezTo>
                <a:cubicBezTo>
                  <a:pt x="2768462" y="539282"/>
                  <a:pt x="3456195" y="208397"/>
                  <a:pt x="3880655" y="4178"/>
                </a:cubicBezTo>
                <a:lnTo>
                  <a:pt x="388933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15" name="Picture 26">
            <a:extLst>
              <a:ext uri="{FF2B5EF4-FFF2-40B4-BE49-F238E27FC236}">
                <a16:creationId xmlns:a16="http://schemas.microsoft.com/office/drawing/2014/main" id="{946E4B4C-4491-45FC-B5B9-188443D8B4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625" y="1654230"/>
            <a:ext cx="7363358" cy="4787097"/>
          </a:xfrm>
          <a:prstGeom prst="rect">
            <a:avLst/>
          </a:prstGeom>
        </p:spPr>
      </p:pic>
      <p:sp>
        <p:nvSpPr>
          <p:cNvPr id="4" name="Espace réservé du texte 3">
            <a:extLst>
              <a:ext uri="{FF2B5EF4-FFF2-40B4-BE49-F238E27FC236}">
                <a16:creationId xmlns:a16="http://schemas.microsoft.com/office/drawing/2014/main" id="{0F17F101-671D-44BF-9829-7BAFFDE71C71}"/>
              </a:ext>
            </a:extLst>
          </p:cNvPr>
          <p:cNvSpPr>
            <a:spLocks noGrp="1"/>
          </p:cNvSpPr>
          <p:nvPr>
            <p:ph type="body" sz="quarter" idx="16" hasCustomPrompt="1"/>
          </p:nvPr>
        </p:nvSpPr>
        <p:spPr>
          <a:xfrm>
            <a:off x="8001000" y="2596988"/>
            <a:ext cx="3635375" cy="569979"/>
          </a:xfrm>
        </p:spPr>
        <p:txBody>
          <a:bodyPr/>
          <a:lstStyle>
            <a:lvl1pPr marL="0" indent="0">
              <a:buFont typeface="Arial" panose="020B0604020202020204" pitchFamily="34" charset="0"/>
              <a:buNone/>
              <a:defRPr/>
            </a:lvl1pPr>
            <a:lvl2pPr marL="158750" indent="0">
              <a:buNone/>
              <a:defRPr/>
            </a:lvl2pPr>
          </a:lstStyle>
          <a:p>
            <a:pPr lvl="0"/>
            <a:r>
              <a:rPr lang="en-US" noProof="0"/>
              <a:t>Click to insert text</a:t>
            </a:r>
          </a:p>
        </p:txBody>
      </p:sp>
      <p:sp>
        <p:nvSpPr>
          <p:cNvPr id="22" name="Espace réservé du texte 3">
            <a:extLst>
              <a:ext uri="{FF2B5EF4-FFF2-40B4-BE49-F238E27FC236}">
                <a16:creationId xmlns:a16="http://schemas.microsoft.com/office/drawing/2014/main" id="{8E01D584-7E36-43C9-8FA9-410B82033F66}"/>
              </a:ext>
            </a:extLst>
          </p:cNvPr>
          <p:cNvSpPr>
            <a:spLocks noGrp="1"/>
          </p:cNvSpPr>
          <p:nvPr>
            <p:ph type="body" sz="quarter" idx="17" hasCustomPrompt="1"/>
          </p:nvPr>
        </p:nvSpPr>
        <p:spPr>
          <a:xfrm>
            <a:off x="8001000" y="4642411"/>
            <a:ext cx="3635375" cy="569979"/>
          </a:xfrm>
        </p:spPr>
        <p:txBody>
          <a:bodyPr/>
          <a:lstStyle>
            <a:lvl1pPr>
              <a:defRPr/>
            </a:lvl1pPr>
            <a:lvl2pPr marL="158750" indent="0">
              <a:buNone/>
              <a:defRPr/>
            </a:lvl2pPr>
          </a:lstStyle>
          <a:p>
            <a:pPr lvl="0"/>
            <a:r>
              <a:rPr lang="en-US" noProof="0"/>
              <a:t>Click to insert text</a:t>
            </a:r>
          </a:p>
        </p:txBody>
      </p:sp>
      <p:sp>
        <p:nvSpPr>
          <p:cNvPr id="23" name="Espace réservé du texte 3">
            <a:extLst>
              <a:ext uri="{FF2B5EF4-FFF2-40B4-BE49-F238E27FC236}">
                <a16:creationId xmlns:a16="http://schemas.microsoft.com/office/drawing/2014/main" id="{6C7F4F01-56A1-4828-81C9-CF7C729FA6C2}"/>
              </a:ext>
            </a:extLst>
          </p:cNvPr>
          <p:cNvSpPr>
            <a:spLocks noGrp="1"/>
          </p:cNvSpPr>
          <p:nvPr>
            <p:ph type="body" sz="quarter" idx="18" hasCustomPrompt="1"/>
          </p:nvPr>
        </p:nvSpPr>
        <p:spPr>
          <a:xfrm>
            <a:off x="8001000" y="3619699"/>
            <a:ext cx="3635375" cy="569979"/>
          </a:xfrm>
        </p:spPr>
        <p:txBody>
          <a:bodyPr/>
          <a:lstStyle>
            <a:lvl1pPr>
              <a:defRPr/>
            </a:lvl1pPr>
            <a:lvl2pPr marL="158750" indent="0">
              <a:buNone/>
              <a:defRPr/>
            </a:lvl2pPr>
          </a:lstStyle>
          <a:p>
            <a:pPr lvl="0"/>
            <a:r>
              <a:rPr lang="en-US" noProof="0"/>
              <a:t>Click to insert text</a:t>
            </a:r>
          </a:p>
        </p:txBody>
      </p:sp>
    </p:spTree>
    <p:extLst>
      <p:ext uri="{BB962C8B-B14F-4D97-AF65-F5344CB8AC3E}">
        <p14:creationId xmlns:p14="http://schemas.microsoft.com/office/powerpoint/2010/main" val="259220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with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p>
            <a:r>
              <a:rPr lang="en-US" noProof="0"/>
              <a:t>Modifiez le style du titre</a:t>
            </a:r>
          </a:p>
        </p:txBody>
      </p:sp>
      <p:grpSp>
        <p:nvGrpSpPr>
          <p:cNvPr id="3" name="Group 30">
            <a:extLst>
              <a:ext uri="{FF2B5EF4-FFF2-40B4-BE49-F238E27FC236}">
                <a16:creationId xmlns:a16="http://schemas.microsoft.com/office/drawing/2014/main" id="{3AD05034-F310-45B7-8D19-09304BA71383}"/>
              </a:ext>
            </a:extLst>
          </p:cNvPr>
          <p:cNvGrpSpPr/>
          <p:nvPr userDrawn="1"/>
        </p:nvGrpSpPr>
        <p:grpSpPr>
          <a:xfrm>
            <a:off x="407988" y="2118167"/>
            <a:ext cx="11376025" cy="2683397"/>
            <a:chOff x="407988" y="3962400"/>
            <a:chExt cx="11124255" cy="2286000"/>
          </a:xfrm>
          <a:solidFill>
            <a:schemeClr val="bg2"/>
          </a:solidFill>
        </p:grpSpPr>
        <p:sp>
          <p:nvSpPr>
            <p:cNvPr id="4" name="Rectangle 3">
              <a:extLst>
                <a:ext uri="{FF2B5EF4-FFF2-40B4-BE49-F238E27FC236}">
                  <a16:creationId xmlns:a16="http://schemas.microsoft.com/office/drawing/2014/main" id="{809907B1-2DDA-4C79-9303-709C80FCE3BF}"/>
                </a:ext>
              </a:extLst>
            </p:cNvPr>
            <p:cNvSpPr/>
            <p:nvPr userDrawn="1"/>
          </p:nvSpPr>
          <p:spPr>
            <a:xfrm>
              <a:off x="407988"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Rectangle 4">
              <a:extLst>
                <a:ext uri="{FF2B5EF4-FFF2-40B4-BE49-F238E27FC236}">
                  <a16:creationId xmlns:a16="http://schemas.microsoft.com/office/drawing/2014/main" id="{47029937-A89B-4A13-BABC-5148EB14872D}"/>
                </a:ext>
              </a:extLst>
            </p:cNvPr>
            <p:cNvSpPr/>
            <p:nvPr userDrawn="1"/>
          </p:nvSpPr>
          <p:spPr>
            <a:xfrm>
              <a:off x="4192909"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Rectangle 5">
              <a:extLst>
                <a:ext uri="{FF2B5EF4-FFF2-40B4-BE49-F238E27FC236}">
                  <a16:creationId xmlns:a16="http://schemas.microsoft.com/office/drawing/2014/main" id="{9A1A21F2-39C3-4114-9E53-B0BE93C7F67F}"/>
                </a:ext>
              </a:extLst>
            </p:cNvPr>
            <p:cNvSpPr/>
            <p:nvPr userDrawn="1"/>
          </p:nvSpPr>
          <p:spPr>
            <a:xfrm>
              <a:off x="7977831"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grpSp>
        <p:nvGrpSpPr>
          <p:cNvPr id="7" name="Group 39">
            <a:extLst>
              <a:ext uri="{FF2B5EF4-FFF2-40B4-BE49-F238E27FC236}">
                <a16:creationId xmlns:a16="http://schemas.microsoft.com/office/drawing/2014/main" id="{3567018D-EC11-4F0D-9933-FD7D9D510F50}"/>
              </a:ext>
            </a:extLst>
          </p:cNvPr>
          <p:cNvGrpSpPr/>
          <p:nvPr userDrawn="1"/>
        </p:nvGrpSpPr>
        <p:grpSpPr>
          <a:xfrm>
            <a:off x="407988" y="4379090"/>
            <a:ext cx="11376025" cy="1963838"/>
            <a:chOff x="407988" y="3962400"/>
            <a:chExt cx="11124255" cy="2286000"/>
          </a:xfrm>
        </p:grpSpPr>
        <p:sp>
          <p:nvSpPr>
            <p:cNvPr id="8" name="Rectangle 7">
              <a:extLst>
                <a:ext uri="{FF2B5EF4-FFF2-40B4-BE49-F238E27FC236}">
                  <a16:creationId xmlns:a16="http://schemas.microsoft.com/office/drawing/2014/main" id="{1ABBD763-D22C-4FF3-BC99-9119C4508435}"/>
                </a:ext>
              </a:extLst>
            </p:cNvPr>
            <p:cNvSpPr/>
            <p:nvPr userDrawn="1"/>
          </p:nvSpPr>
          <p:spPr>
            <a:xfrm>
              <a:off x="407988" y="3962400"/>
              <a:ext cx="3554412"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Rectangle 8">
              <a:extLst>
                <a:ext uri="{FF2B5EF4-FFF2-40B4-BE49-F238E27FC236}">
                  <a16:creationId xmlns:a16="http://schemas.microsoft.com/office/drawing/2014/main" id="{9F2F72E8-CA27-4A18-8391-349FFA72B186}"/>
                </a:ext>
              </a:extLst>
            </p:cNvPr>
            <p:cNvSpPr/>
            <p:nvPr userDrawn="1"/>
          </p:nvSpPr>
          <p:spPr>
            <a:xfrm>
              <a:off x="4192909" y="3962400"/>
              <a:ext cx="3554412"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ectangle 9">
              <a:extLst>
                <a:ext uri="{FF2B5EF4-FFF2-40B4-BE49-F238E27FC236}">
                  <a16:creationId xmlns:a16="http://schemas.microsoft.com/office/drawing/2014/main" id="{C3FB0CEB-9A7E-40A5-BE2E-BF155348C7EC}"/>
                </a:ext>
              </a:extLst>
            </p:cNvPr>
            <p:cNvSpPr/>
            <p:nvPr userDrawn="1"/>
          </p:nvSpPr>
          <p:spPr>
            <a:xfrm>
              <a:off x="7977831" y="3962400"/>
              <a:ext cx="3554412"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11" name="Text Placeholder 7">
            <a:extLst>
              <a:ext uri="{FF2B5EF4-FFF2-40B4-BE49-F238E27FC236}">
                <a16:creationId xmlns:a16="http://schemas.microsoft.com/office/drawing/2014/main" id="{6D2B5A32-8F44-4476-85CA-E8ACF923FC76}"/>
              </a:ext>
            </a:extLst>
          </p:cNvPr>
          <p:cNvSpPr>
            <a:spLocks noGrp="1"/>
          </p:cNvSpPr>
          <p:nvPr>
            <p:ph type="body" sz="quarter" idx="32" hasCustomPrompt="1"/>
          </p:nvPr>
        </p:nvSpPr>
        <p:spPr>
          <a:xfrm>
            <a:off x="548432" y="5121144"/>
            <a:ext cx="3373328" cy="1076456"/>
          </a:xfrm>
          <a:prstGeom prst="rect">
            <a:avLst/>
          </a:prstGeom>
        </p:spPr>
        <p:txBody>
          <a:bodyPr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2" name="Text Placeholder 7">
            <a:extLst>
              <a:ext uri="{FF2B5EF4-FFF2-40B4-BE49-F238E27FC236}">
                <a16:creationId xmlns:a16="http://schemas.microsoft.com/office/drawing/2014/main" id="{544744EB-BA7F-48CA-965B-F09F82A933C2}"/>
              </a:ext>
            </a:extLst>
          </p:cNvPr>
          <p:cNvSpPr>
            <a:spLocks noGrp="1"/>
          </p:cNvSpPr>
          <p:nvPr>
            <p:ph type="body" sz="quarter" idx="35" hasCustomPrompt="1"/>
          </p:nvPr>
        </p:nvSpPr>
        <p:spPr>
          <a:xfrm>
            <a:off x="548432" y="4717839"/>
            <a:ext cx="3373328" cy="330243"/>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3" name="Text Placeholder 7">
            <a:extLst>
              <a:ext uri="{FF2B5EF4-FFF2-40B4-BE49-F238E27FC236}">
                <a16:creationId xmlns:a16="http://schemas.microsoft.com/office/drawing/2014/main" id="{7F1417AB-AE76-4CE2-9625-7FFDB1145AAF}"/>
              </a:ext>
            </a:extLst>
          </p:cNvPr>
          <p:cNvSpPr>
            <a:spLocks noGrp="1"/>
          </p:cNvSpPr>
          <p:nvPr>
            <p:ph type="body" sz="quarter" idx="36" hasCustomPrompt="1"/>
          </p:nvPr>
        </p:nvSpPr>
        <p:spPr>
          <a:xfrm>
            <a:off x="4409232" y="5121144"/>
            <a:ext cx="3373328" cy="1076456"/>
          </a:xfrm>
          <a:prstGeom prst="rect">
            <a:avLst/>
          </a:prstGeom>
        </p:spPr>
        <p:txBody>
          <a:bodyPr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4" name="Text Placeholder 7">
            <a:extLst>
              <a:ext uri="{FF2B5EF4-FFF2-40B4-BE49-F238E27FC236}">
                <a16:creationId xmlns:a16="http://schemas.microsoft.com/office/drawing/2014/main" id="{FCE3D82F-9939-4A00-863F-3701BAE58599}"/>
              </a:ext>
            </a:extLst>
          </p:cNvPr>
          <p:cNvSpPr>
            <a:spLocks noGrp="1"/>
          </p:cNvSpPr>
          <p:nvPr>
            <p:ph type="body" sz="quarter" idx="37" hasCustomPrompt="1"/>
          </p:nvPr>
        </p:nvSpPr>
        <p:spPr>
          <a:xfrm>
            <a:off x="4409232" y="4717839"/>
            <a:ext cx="3373328" cy="330243"/>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5" name="Text Placeholder 7">
            <a:extLst>
              <a:ext uri="{FF2B5EF4-FFF2-40B4-BE49-F238E27FC236}">
                <a16:creationId xmlns:a16="http://schemas.microsoft.com/office/drawing/2014/main" id="{01A092DC-9BD3-4651-84E1-1B4E07135F7B}"/>
              </a:ext>
            </a:extLst>
          </p:cNvPr>
          <p:cNvSpPr>
            <a:spLocks noGrp="1"/>
          </p:cNvSpPr>
          <p:nvPr>
            <p:ph type="body" sz="quarter" idx="38" hasCustomPrompt="1"/>
          </p:nvPr>
        </p:nvSpPr>
        <p:spPr>
          <a:xfrm>
            <a:off x="8251559" y="5121144"/>
            <a:ext cx="3373328" cy="1076456"/>
          </a:xfrm>
          <a:prstGeom prst="rect">
            <a:avLst/>
          </a:prstGeom>
        </p:spPr>
        <p:txBody>
          <a:bodyPr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6" name="Text Placeholder 7">
            <a:extLst>
              <a:ext uri="{FF2B5EF4-FFF2-40B4-BE49-F238E27FC236}">
                <a16:creationId xmlns:a16="http://schemas.microsoft.com/office/drawing/2014/main" id="{48AE43DD-B62E-48D8-9D15-C0037A257E1F}"/>
              </a:ext>
            </a:extLst>
          </p:cNvPr>
          <p:cNvSpPr>
            <a:spLocks noGrp="1"/>
          </p:cNvSpPr>
          <p:nvPr>
            <p:ph type="body" sz="quarter" idx="39" hasCustomPrompt="1"/>
          </p:nvPr>
        </p:nvSpPr>
        <p:spPr>
          <a:xfrm>
            <a:off x="8251559" y="4717839"/>
            <a:ext cx="3373328" cy="330243"/>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7" name="Picture Placeholder 17">
            <a:extLst>
              <a:ext uri="{FF2B5EF4-FFF2-40B4-BE49-F238E27FC236}">
                <a16:creationId xmlns:a16="http://schemas.microsoft.com/office/drawing/2014/main" id="{5FEE1530-61C4-4B4B-81F2-FD5A40A46BA4}"/>
              </a:ext>
            </a:extLst>
          </p:cNvPr>
          <p:cNvSpPr>
            <a:spLocks noGrp="1"/>
          </p:cNvSpPr>
          <p:nvPr>
            <p:ph type="pic" sz="quarter" idx="10"/>
          </p:nvPr>
        </p:nvSpPr>
        <p:spPr>
          <a:xfrm>
            <a:off x="548432" y="1412875"/>
            <a:ext cx="3333899" cy="2646635"/>
          </a:xfrm>
          <a:prstGeom prst="rect">
            <a:avLst/>
          </a:prstGeom>
          <a:noFill/>
        </p:spPr>
        <p:txBody>
          <a:bodyPr anchor="ctr"/>
          <a:lstStyle>
            <a:lvl1pPr algn="ctr">
              <a:defRPr/>
            </a:lvl1pPr>
          </a:lstStyle>
          <a:p>
            <a:r>
              <a:rPr lang="en-US"/>
              <a:t>Click icon to add picture</a:t>
            </a:r>
            <a:endParaRPr lang="pt-PT" dirty="0"/>
          </a:p>
        </p:txBody>
      </p:sp>
      <p:sp>
        <p:nvSpPr>
          <p:cNvPr id="18" name="Picture Placeholder 17">
            <a:extLst>
              <a:ext uri="{FF2B5EF4-FFF2-40B4-BE49-F238E27FC236}">
                <a16:creationId xmlns:a16="http://schemas.microsoft.com/office/drawing/2014/main" id="{D93A65F3-998A-4A22-A684-012E81257B36}"/>
              </a:ext>
            </a:extLst>
          </p:cNvPr>
          <p:cNvSpPr>
            <a:spLocks noGrp="1"/>
          </p:cNvSpPr>
          <p:nvPr>
            <p:ph type="pic" sz="quarter" idx="40"/>
          </p:nvPr>
        </p:nvSpPr>
        <p:spPr>
          <a:xfrm>
            <a:off x="4429552" y="1412875"/>
            <a:ext cx="3333899" cy="2646635"/>
          </a:xfrm>
          <a:prstGeom prst="rect">
            <a:avLst/>
          </a:prstGeom>
          <a:noFill/>
        </p:spPr>
        <p:txBody>
          <a:bodyPr anchor="ctr"/>
          <a:lstStyle>
            <a:lvl1pPr algn="ctr">
              <a:defRPr/>
            </a:lvl1pPr>
          </a:lstStyle>
          <a:p>
            <a:r>
              <a:rPr lang="en-US"/>
              <a:t>Click icon to add picture</a:t>
            </a:r>
            <a:endParaRPr lang="pt-PT" dirty="0"/>
          </a:p>
        </p:txBody>
      </p:sp>
      <p:sp>
        <p:nvSpPr>
          <p:cNvPr id="19" name="Picture Placeholder 17">
            <a:extLst>
              <a:ext uri="{FF2B5EF4-FFF2-40B4-BE49-F238E27FC236}">
                <a16:creationId xmlns:a16="http://schemas.microsoft.com/office/drawing/2014/main" id="{8394D322-7683-4BFC-9539-9D0CF62CF6B4}"/>
              </a:ext>
            </a:extLst>
          </p:cNvPr>
          <p:cNvSpPr>
            <a:spLocks noGrp="1"/>
          </p:cNvSpPr>
          <p:nvPr>
            <p:ph type="pic" sz="quarter" idx="41"/>
          </p:nvPr>
        </p:nvSpPr>
        <p:spPr>
          <a:xfrm>
            <a:off x="8290352" y="1412875"/>
            <a:ext cx="3333899" cy="2646635"/>
          </a:xfrm>
          <a:prstGeom prst="rect">
            <a:avLst/>
          </a:prstGeom>
          <a:noFill/>
        </p:spPr>
        <p:txBody>
          <a:bodyPr anchor="ctr"/>
          <a:lstStyle>
            <a:lvl1pPr algn="ctr">
              <a:defRPr/>
            </a:lvl1pPr>
          </a:lstStyle>
          <a:p>
            <a:r>
              <a:rPr lang="en-US"/>
              <a:t>Click icon to add picture</a:t>
            </a:r>
            <a:endParaRPr lang="pt-PT" dirty="0"/>
          </a:p>
        </p:txBody>
      </p:sp>
    </p:spTree>
    <p:extLst>
      <p:ext uri="{BB962C8B-B14F-4D97-AF65-F5344CB8AC3E}">
        <p14:creationId xmlns:p14="http://schemas.microsoft.com/office/powerpoint/2010/main" val="404840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shap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p>
            <a:r>
              <a:rPr lang="en-US" noProof="0" dirty="0" err="1"/>
              <a:t>Modifiez</a:t>
            </a:r>
            <a:r>
              <a:rPr lang="en-US" noProof="0" dirty="0"/>
              <a:t> le style du </a:t>
            </a:r>
            <a:r>
              <a:rPr lang="en-US" noProof="0" dirty="0" err="1"/>
              <a:t>titre</a:t>
            </a:r>
            <a:endParaRPr lang="en-US" noProof="0" dirty="0"/>
          </a:p>
        </p:txBody>
      </p:sp>
      <p:sp>
        <p:nvSpPr>
          <p:cNvPr id="3" name="Freeform 32">
            <a:extLst>
              <a:ext uri="{FF2B5EF4-FFF2-40B4-BE49-F238E27FC236}">
                <a16:creationId xmlns:a16="http://schemas.microsoft.com/office/drawing/2014/main" id="{A7F6CEB3-7405-4051-8238-D8DA77C7119F}"/>
              </a:ext>
            </a:extLst>
          </p:cNvPr>
          <p:cNvSpPr/>
          <p:nvPr userDrawn="1"/>
        </p:nvSpPr>
        <p:spPr>
          <a:xfrm>
            <a:off x="2421624" y="4103226"/>
            <a:ext cx="9770376" cy="2754775"/>
          </a:xfrm>
          <a:custGeom>
            <a:avLst/>
            <a:gdLst>
              <a:gd name="connsiteX0" fmla="*/ 3514064 w 9770376"/>
              <a:gd name="connsiteY0" fmla="*/ 0 h 2754775"/>
              <a:gd name="connsiteX1" fmla="*/ 9770376 w 9770376"/>
              <a:gd name="connsiteY1" fmla="*/ 0 h 2754775"/>
              <a:gd name="connsiteX2" fmla="*/ 9770376 w 9770376"/>
              <a:gd name="connsiteY2" fmla="*/ 2754775 h 2754775"/>
              <a:gd name="connsiteX3" fmla="*/ 0 w 9770376"/>
              <a:gd name="connsiteY3" fmla="*/ 2754775 h 2754775"/>
              <a:gd name="connsiteX4" fmla="*/ 12200 w 9770376"/>
              <a:gd name="connsiteY4" fmla="*/ 2696642 h 2754775"/>
              <a:gd name="connsiteX5" fmla="*/ 3514064 w 9770376"/>
              <a:gd name="connsiteY5" fmla="*/ 0 h 275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376" h="2754775">
                <a:moveTo>
                  <a:pt x="3514064" y="0"/>
                </a:moveTo>
                <a:cubicBezTo>
                  <a:pt x="3514064" y="0"/>
                  <a:pt x="3514064" y="0"/>
                  <a:pt x="9770376" y="0"/>
                </a:cubicBezTo>
                <a:lnTo>
                  <a:pt x="9770376" y="2754775"/>
                </a:lnTo>
                <a:lnTo>
                  <a:pt x="0" y="2754775"/>
                </a:lnTo>
                <a:lnTo>
                  <a:pt x="12200" y="2696642"/>
                </a:lnTo>
                <a:cubicBezTo>
                  <a:pt x="419422" y="1115950"/>
                  <a:pt x="1846958" y="0"/>
                  <a:pt x="35140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Text Placeholder 7">
            <a:extLst>
              <a:ext uri="{FF2B5EF4-FFF2-40B4-BE49-F238E27FC236}">
                <a16:creationId xmlns:a16="http://schemas.microsoft.com/office/drawing/2014/main" id="{F5F376B2-DD50-4E1C-BEFD-FC61CD05BFC3}"/>
              </a:ext>
            </a:extLst>
          </p:cNvPr>
          <p:cNvSpPr>
            <a:spLocks noGrp="1"/>
          </p:cNvSpPr>
          <p:nvPr>
            <p:ph type="body" sz="quarter" idx="33" hasCustomPrompt="1"/>
          </p:nvPr>
        </p:nvSpPr>
        <p:spPr>
          <a:xfrm>
            <a:off x="5230522" y="4532993"/>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6" name="Text Placeholder 7">
            <a:extLst>
              <a:ext uri="{FF2B5EF4-FFF2-40B4-BE49-F238E27FC236}">
                <a16:creationId xmlns:a16="http://schemas.microsoft.com/office/drawing/2014/main" id="{654BC828-2ED7-4D74-87C7-F834918E5DA3}"/>
              </a:ext>
            </a:extLst>
          </p:cNvPr>
          <p:cNvSpPr>
            <a:spLocks noGrp="1"/>
          </p:cNvSpPr>
          <p:nvPr>
            <p:ph type="body" sz="quarter" idx="34" hasCustomPrompt="1"/>
          </p:nvPr>
        </p:nvSpPr>
        <p:spPr>
          <a:xfrm>
            <a:off x="7010554" y="4532993"/>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7" name="Text Placeholder 7">
            <a:extLst>
              <a:ext uri="{FF2B5EF4-FFF2-40B4-BE49-F238E27FC236}">
                <a16:creationId xmlns:a16="http://schemas.microsoft.com/office/drawing/2014/main" id="{551D7B2F-5104-4959-961E-FB59ED4375CD}"/>
              </a:ext>
            </a:extLst>
          </p:cNvPr>
          <p:cNvSpPr>
            <a:spLocks noGrp="1"/>
          </p:cNvSpPr>
          <p:nvPr>
            <p:ph type="body" sz="quarter" idx="35" hasCustomPrompt="1"/>
          </p:nvPr>
        </p:nvSpPr>
        <p:spPr>
          <a:xfrm>
            <a:off x="8790586" y="4532993"/>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8" name="Text Placeholder 7">
            <a:extLst>
              <a:ext uri="{FF2B5EF4-FFF2-40B4-BE49-F238E27FC236}">
                <a16:creationId xmlns:a16="http://schemas.microsoft.com/office/drawing/2014/main" id="{C15B7D40-0C17-48D4-899B-BC18E22E2D79}"/>
              </a:ext>
            </a:extLst>
          </p:cNvPr>
          <p:cNvSpPr>
            <a:spLocks noGrp="1"/>
          </p:cNvSpPr>
          <p:nvPr>
            <p:ph type="body" sz="quarter" idx="36" hasCustomPrompt="1"/>
          </p:nvPr>
        </p:nvSpPr>
        <p:spPr>
          <a:xfrm>
            <a:off x="10460890" y="4532993"/>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4" name="Espace réservé du texte 13">
            <a:extLst>
              <a:ext uri="{FF2B5EF4-FFF2-40B4-BE49-F238E27FC236}">
                <a16:creationId xmlns:a16="http://schemas.microsoft.com/office/drawing/2014/main" id="{372FD527-9A6E-4029-9AD7-0BB95BC9B9CF}"/>
              </a:ext>
            </a:extLst>
          </p:cNvPr>
          <p:cNvSpPr>
            <a:spLocks noGrp="1"/>
          </p:cNvSpPr>
          <p:nvPr>
            <p:ph type="body" sz="quarter" idx="41" hasCustomPrompt="1"/>
          </p:nvPr>
        </p:nvSpPr>
        <p:spPr>
          <a:xfrm>
            <a:off x="395288" y="1440000"/>
            <a:ext cx="11520000" cy="2143125"/>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pic>
        <p:nvPicPr>
          <p:cNvPr id="17" name="Picture 10">
            <a:extLst>
              <a:ext uri="{FF2B5EF4-FFF2-40B4-BE49-F238E27FC236}">
                <a16:creationId xmlns:a16="http://schemas.microsoft.com/office/drawing/2014/main" id="{CCB7305E-2919-4253-9EA9-AB3870A92F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6100" y="2397346"/>
            <a:ext cx="1447800" cy="1427349"/>
          </a:xfrm>
          <a:prstGeom prst="rect">
            <a:avLst/>
          </a:prstGeom>
        </p:spPr>
      </p:pic>
      <p:pic>
        <p:nvPicPr>
          <p:cNvPr id="18" name="Picture 11">
            <a:extLst>
              <a:ext uri="{FF2B5EF4-FFF2-40B4-BE49-F238E27FC236}">
                <a16:creationId xmlns:a16="http://schemas.microsoft.com/office/drawing/2014/main" id="{E0FF8101-7CE9-448B-AB2F-0AA1CB7DFF9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663940" y="2397346"/>
            <a:ext cx="1219200" cy="1427349"/>
          </a:xfrm>
          <a:prstGeom prst="rect">
            <a:avLst/>
          </a:prstGeom>
        </p:spPr>
      </p:pic>
      <p:pic>
        <p:nvPicPr>
          <p:cNvPr id="19" name="Picture 15">
            <a:extLst>
              <a:ext uri="{FF2B5EF4-FFF2-40B4-BE49-F238E27FC236}">
                <a16:creationId xmlns:a16="http://schemas.microsoft.com/office/drawing/2014/main" id="{5374EEE8-E554-4DDC-A432-4F90B6ED01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57389" y="2472545"/>
            <a:ext cx="1135766" cy="1231188"/>
          </a:xfrm>
          <a:prstGeom prst="rect">
            <a:avLst/>
          </a:prstGeom>
        </p:spPr>
      </p:pic>
      <p:pic>
        <p:nvPicPr>
          <p:cNvPr id="20" name="Picture 16">
            <a:extLst>
              <a:ext uri="{FF2B5EF4-FFF2-40B4-BE49-F238E27FC236}">
                <a16:creationId xmlns:a16="http://schemas.microsoft.com/office/drawing/2014/main" id="{DFB045FC-8EBB-47AD-954A-87B8C56E12B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285232" y="2397346"/>
            <a:ext cx="1092708" cy="1427349"/>
          </a:xfrm>
          <a:prstGeom prst="rect">
            <a:avLst/>
          </a:prstGeom>
        </p:spPr>
      </p:pic>
      <p:grpSp>
        <p:nvGrpSpPr>
          <p:cNvPr id="21" name="Group 18">
            <a:extLst>
              <a:ext uri="{FF2B5EF4-FFF2-40B4-BE49-F238E27FC236}">
                <a16:creationId xmlns:a16="http://schemas.microsoft.com/office/drawing/2014/main" id="{DDEFFB1D-CB9B-4D95-8E87-3CD3B774B038}"/>
              </a:ext>
            </a:extLst>
          </p:cNvPr>
          <p:cNvGrpSpPr/>
          <p:nvPr userDrawn="1"/>
        </p:nvGrpSpPr>
        <p:grpSpPr>
          <a:xfrm>
            <a:off x="5404518" y="3855720"/>
            <a:ext cx="737292" cy="517956"/>
            <a:chOff x="4724400" y="3918586"/>
            <a:chExt cx="861243" cy="605034"/>
          </a:xfrm>
        </p:grpSpPr>
        <p:pic>
          <p:nvPicPr>
            <p:cNvPr id="22" name="Picture 19">
              <a:extLst>
                <a:ext uri="{FF2B5EF4-FFF2-40B4-BE49-F238E27FC236}">
                  <a16:creationId xmlns:a16="http://schemas.microsoft.com/office/drawing/2014/main" id="{DD62125D-F496-446F-B280-7001B749A7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23" name="TextBox 20">
              <a:extLst>
                <a:ext uri="{FF2B5EF4-FFF2-40B4-BE49-F238E27FC236}">
                  <a16:creationId xmlns:a16="http://schemas.microsoft.com/office/drawing/2014/main" id="{F4F243C2-E5FD-4763-93F6-04861F069B2F}"/>
                </a:ext>
              </a:extLst>
            </p:cNvPr>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01</a:t>
              </a:r>
            </a:p>
          </p:txBody>
        </p:sp>
      </p:grpSp>
      <p:grpSp>
        <p:nvGrpSpPr>
          <p:cNvPr id="24" name="Group 21">
            <a:extLst>
              <a:ext uri="{FF2B5EF4-FFF2-40B4-BE49-F238E27FC236}">
                <a16:creationId xmlns:a16="http://schemas.microsoft.com/office/drawing/2014/main" id="{7DA66445-5C49-4245-8174-B354C040743B}"/>
              </a:ext>
            </a:extLst>
          </p:cNvPr>
          <p:cNvGrpSpPr/>
          <p:nvPr userDrawn="1"/>
        </p:nvGrpSpPr>
        <p:grpSpPr>
          <a:xfrm>
            <a:off x="7192678" y="3855720"/>
            <a:ext cx="737292" cy="517956"/>
            <a:chOff x="4724400" y="3918586"/>
            <a:chExt cx="861243" cy="605034"/>
          </a:xfrm>
        </p:grpSpPr>
        <p:pic>
          <p:nvPicPr>
            <p:cNvPr id="25" name="Picture 22">
              <a:extLst>
                <a:ext uri="{FF2B5EF4-FFF2-40B4-BE49-F238E27FC236}">
                  <a16:creationId xmlns:a16="http://schemas.microsoft.com/office/drawing/2014/main" id="{72B6EF71-5D51-4B0F-B380-5BFA1886F6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26" name="TextBox 23">
              <a:extLst>
                <a:ext uri="{FF2B5EF4-FFF2-40B4-BE49-F238E27FC236}">
                  <a16:creationId xmlns:a16="http://schemas.microsoft.com/office/drawing/2014/main" id="{F779D390-239F-4E3D-B79A-2507C5595F18}"/>
                </a:ext>
              </a:extLst>
            </p:cNvPr>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02</a:t>
              </a:r>
            </a:p>
          </p:txBody>
        </p:sp>
      </p:grpSp>
      <p:grpSp>
        <p:nvGrpSpPr>
          <p:cNvPr id="27" name="Group 24">
            <a:extLst>
              <a:ext uri="{FF2B5EF4-FFF2-40B4-BE49-F238E27FC236}">
                <a16:creationId xmlns:a16="http://schemas.microsoft.com/office/drawing/2014/main" id="{1615F94E-B05B-448E-8298-93DC5209F57E}"/>
              </a:ext>
            </a:extLst>
          </p:cNvPr>
          <p:cNvGrpSpPr/>
          <p:nvPr userDrawn="1"/>
        </p:nvGrpSpPr>
        <p:grpSpPr>
          <a:xfrm>
            <a:off x="9011318" y="3855720"/>
            <a:ext cx="737292" cy="517956"/>
            <a:chOff x="4724400" y="3918586"/>
            <a:chExt cx="861243" cy="605034"/>
          </a:xfrm>
        </p:grpSpPr>
        <p:pic>
          <p:nvPicPr>
            <p:cNvPr id="28" name="Picture 25">
              <a:extLst>
                <a:ext uri="{FF2B5EF4-FFF2-40B4-BE49-F238E27FC236}">
                  <a16:creationId xmlns:a16="http://schemas.microsoft.com/office/drawing/2014/main" id="{B42141D0-ECAD-43CD-8254-C86EEF79A6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29" name="TextBox 26">
              <a:extLst>
                <a:ext uri="{FF2B5EF4-FFF2-40B4-BE49-F238E27FC236}">
                  <a16:creationId xmlns:a16="http://schemas.microsoft.com/office/drawing/2014/main" id="{651A14B6-F248-4C6E-A94F-325B8F06A1F9}"/>
                </a:ext>
              </a:extLst>
            </p:cNvPr>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03</a:t>
              </a:r>
            </a:p>
          </p:txBody>
        </p:sp>
      </p:grpSp>
      <p:grpSp>
        <p:nvGrpSpPr>
          <p:cNvPr id="30" name="Group 27">
            <a:extLst>
              <a:ext uri="{FF2B5EF4-FFF2-40B4-BE49-F238E27FC236}">
                <a16:creationId xmlns:a16="http://schemas.microsoft.com/office/drawing/2014/main" id="{332D56EB-9BF1-4C07-B647-FA1FCC0A5791}"/>
              </a:ext>
            </a:extLst>
          </p:cNvPr>
          <p:cNvGrpSpPr/>
          <p:nvPr userDrawn="1"/>
        </p:nvGrpSpPr>
        <p:grpSpPr>
          <a:xfrm>
            <a:off x="10657238" y="3855720"/>
            <a:ext cx="737292" cy="517956"/>
            <a:chOff x="4724400" y="3918586"/>
            <a:chExt cx="861243" cy="605034"/>
          </a:xfrm>
        </p:grpSpPr>
        <p:pic>
          <p:nvPicPr>
            <p:cNvPr id="31" name="Picture 28">
              <a:extLst>
                <a:ext uri="{FF2B5EF4-FFF2-40B4-BE49-F238E27FC236}">
                  <a16:creationId xmlns:a16="http://schemas.microsoft.com/office/drawing/2014/main" id="{75DDC741-3160-4458-9AD4-6428B545EE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32" name="TextBox 29">
              <a:extLst>
                <a:ext uri="{FF2B5EF4-FFF2-40B4-BE49-F238E27FC236}">
                  <a16:creationId xmlns:a16="http://schemas.microsoft.com/office/drawing/2014/main" id="{F5FFF406-56FD-460E-A91B-AF247F99E109}"/>
                </a:ext>
              </a:extLst>
            </p:cNvPr>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04</a:t>
              </a:r>
            </a:p>
          </p:txBody>
        </p:sp>
      </p:grpSp>
    </p:spTree>
    <p:extLst>
      <p:ext uri="{BB962C8B-B14F-4D97-AF65-F5344CB8AC3E}">
        <p14:creationId xmlns:p14="http://schemas.microsoft.com/office/powerpoint/2010/main" val="165535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3.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6D0EEC-80D3-466E-BAB2-60D38A71FF0A}"/>
              </a:ext>
            </a:extLst>
          </p:cNvPr>
          <p:cNvSpPr>
            <a:spLocks noGrp="1"/>
          </p:cNvSpPr>
          <p:nvPr>
            <p:ph type="title"/>
          </p:nvPr>
        </p:nvSpPr>
        <p:spPr>
          <a:xfrm>
            <a:off x="395999" y="396000"/>
            <a:ext cx="11520000" cy="864000"/>
          </a:xfrm>
          <a:prstGeom prst="rect">
            <a:avLst/>
          </a:prstGeom>
        </p:spPr>
        <p:txBody>
          <a:bodyPr vert="horz" lIns="0" tIns="0" rIns="0" bIns="0" rtlCol="0" anchor="t">
            <a:normAutofit/>
          </a:bodyPr>
          <a:lstStyle/>
          <a:p>
            <a:r>
              <a:rPr lang="en-US" noProof="0"/>
              <a:t>Click to edit Master title style</a:t>
            </a:r>
            <a:endParaRPr lang="en-US" noProof="0" dirty="0"/>
          </a:p>
        </p:txBody>
      </p:sp>
      <p:sp>
        <p:nvSpPr>
          <p:cNvPr id="3" name="Espace réservé du texte 2">
            <a:extLst>
              <a:ext uri="{FF2B5EF4-FFF2-40B4-BE49-F238E27FC236}">
                <a16:creationId xmlns:a16="http://schemas.microsoft.com/office/drawing/2014/main" id="{CB99954D-20DC-4C08-8C6C-5DA7933E73D6}"/>
              </a:ext>
            </a:extLst>
          </p:cNvPr>
          <p:cNvSpPr>
            <a:spLocks noGrp="1"/>
          </p:cNvSpPr>
          <p:nvPr>
            <p:ph type="body" idx="1"/>
          </p:nvPr>
        </p:nvSpPr>
        <p:spPr>
          <a:xfrm>
            <a:off x="396000" y="1440000"/>
            <a:ext cx="11520487" cy="4932000"/>
          </a:xfrm>
          <a:prstGeom prst="rect">
            <a:avLst/>
          </a:prstGeom>
        </p:spPr>
        <p:txBody>
          <a:bodyPr vert="horz" lIns="0" tIns="0" rIns="0" bIns="0" rtlCol="0">
            <a:noAutofit/>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grpSp>
        <p:nvGrpSpPr>
          <p:cNvPr id="11" name="Group 2">
            <a:extLst>
              <a:ext uri="{FF2B5EF4-FFF2-40B4-BE49-F238E27FC236}">
                <a16:creationId xmlns:a16="http://schemas.microsoft.com/office/drawing/2014/main" id="{E90ED533-C498-4431-8D8F-7F56729917F0}"/>
              </a:ext>
            </a:extLst>
          </p:cNvPr>
          <p:cNvGrpSpPr/>
          <p:nvPr userDrawn="1"/>
        </p:nvGrpSpPr>
        <p:grpSpPr>
          <a:xfrm rot="5400000">
            <a:off x="11885731" y="885110"/>
            <a:ext cx="1723717" cy="344332"/>
            <a:chOff x="12496801" y="706628"/>
            <a:chExt cx="2975350" cy="594360"/>
          </a:xfrm>
        </p:grpSpPr>
        <p:sp>
          <p:nvSpPr>
            <p:cNvPr id="12" name="Rectangle 11">
              <a:extLst>
                <a:ext uri="{FF2B5EF4-FFF2-40B4-BE49-F238E27FC236}">
                  <a16:creationId xmlns:a16="http://schemas.microsoft.com/office/drawing/2014/main" id="{EEBEA5A1-AAB6-4DD8-B0D6-B0227842B2D9}"/>
                </a:ext>
              </a:extLst>
            </p:cNvPr>
            <p:cNvSpPr/>
            <p:nvPr userDrawn="1"/>
          </p:nvSpPr>
          <p:spPr>
            <a:xfrm>
              <a:off x="12496801" y="706628"/>
              <a:ext cx="595070" cy="594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3" name="Rectangle 12">
              <a:extLst>
                <a:ext uri="{FF2B5EF4-FFF2-40B4-BE49-F238E27FC236}">
                  <a16:creationId xmlns:a16="http://schemas.microsoft.com/office/drawing/2014/main" id="{F07A262C-5E76-4786-ABCB-D2549BAED5D7}"/>
                </a:ext>
              </a:extLst>
            </p:cNvPr>
            <p:cNvSpPr/>
            <p:nvPr userDrawn="1"/>
          </p:nvSpPr>
          <p:spPr>
            <a:xfrm>
              <a:off x="13091871" y="706628"/>
              <a:ext cx="595070"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4" name="Rectangle 13">
              <a:extLst>
                <a:ext uri="{FF2B5EF4-FFF2-40B4-BE49-F238E27FC236}">
                  <a16:creationId xmlns:a16="http://schemas.microsoft.com/office/drawing/2014/main" id="{F7EB06D7-5EA9-4CA9-A609-E728AAEAD5AB}"/>
                </a:ext>
              </a:extLst>
            </p:cNvPr>
            <p:cNvSpPr/>
            <p:nvPr userDrawn="1"/>
          </p:nvSpPr>
          <p:spPr>
            <a:xfrm>
              <a:off x="13686941" y="706628"/>
              <a:ext cx="595070" cy="594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5" name="Rectangle 14">
              <a:extLst>
                <a:ext uri="{FF2B5EF4-FFF2-40B4-BE49-F238E27FC236}">
                  <a16:creationId xmlns:a16="http://schemas.microsoft.com/office/drawing/2014/main" id="{0DAC361D-C2ED-486D-AB7B-1EC026E37E99}"/>
                </a:ext>
              </a:extLst>
            </p:cNvPr>
            <p:cNvSpPr/>
            <p:nvPr userDrawn="1"/>
          </p:nvSpPr>
          <p:spPr>
            <a:xfrm>
              <a:off x="14282011" y="706628"/>
              <a:ext cx="595070" cy="594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6" name="Rectangle 15">
              <a:extLst>
                <a:ext uri="{FF2B5EF4-FFF2-40B4-BE49-F238E27FC236}">
                  <a16:creationId xmlns:a16="http://schemas.microsoft.com/office/drawing/2014/main" id="{72369918-A613-4E1B-B84B-51345369A21D}"/>
                </a:ext>
              </a:extLst>
            </p:cNvPr>
            <p:cNvSpPr/>
            <p:nvPr userDrawn="1"/>
          </p:nvSpPr>
          <p:spPr>
            <a:xfrm>
              <a:off x="14877081" y="706628"/>
              <a:ext cx="595070" cy="594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grpSp>
      <p:grpSp>
        <p:nvGrpSpPr>
          <p:cNvPr id="17" name="Group 63">
            <a:extLst>
              <a:ext uri="{FF2B5EF4-FFF2-40B4-BE49-F238E27FC236}">
                <a16:creationId xmlns:a16="http://schemas.microsoft.com/office/drawing/2014/main" id="{5C6767F2-9661-427A-B01D-5101E04AB9DA}"/>
              </a:ext>
            </a:extLst>
          </p:cNvPr>
          <p:cNvGrpSpPr/>
          <p:nvPr userDrawn="1"/>
        </p:nvGrpSpPr>
        <p:grpSpPr>
          <a:xfrm>
            <a:off x="12575423" y="2015626"/>
            <a:ext cx="347472" cy="4821246"/>
            <a:chOff x="12575423" y="2604463"/>
            <a:chExt cx="347472" cy="4821246"/>
          </a:xfrm>
        </p:grpSpPr>
        <p:sp>
          <p:nvSpPr>
            <p:cNvPr id="18" name="Rectangle 17">
              <a:extLst>
                <a:ext uri="{FF2B5EF4-FFF2-40B4-BE49-F238E27FC236}">
                  <a16:creationId xmlns:a16="http://schemas.microsoft.com/office/drawing/2014/main" id="{30F43C4C-44E4-49CB-8395-BE6AEA7EA706}"/>
                </a:ext>
              </a:extLst>
            </p:cNvPr>
            <p:cNvSpPr/>
            <p:nvPr userDrawn="1"/>
          </p:nvSpPr>
          <p:spPr>
            <a:xfrm>
              <a:off x="12575423" y="2604463"/>
              <a:ext cx="347472" cy="347472"/>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spcAft>
                  <a:spcPts val="400"/>
                </a:spcAft>
              </a:pPr>
              <a:endParaRPr lang="en-US" sz="600" dirty="0"/>
            </a:p>
          </p:txBody>
        </p:sp>
        <p:sp>
          <p:nvSpPr>
            <p:cNvPr id="19" name="Rectangle 18">
              <a:extLst>
                <a:ext uri="{FF2B5EF4-FFF2-40B4-BE49-F238E27FC236}">
                  <a16:creationId xmlns:a16="http://schemas.microsoft.com/office/drawing/2014/main" id="{E4BBCA92-2684-41EA-B75C-0B87EC02D3D0}"/>
                </a:ext>
              </a:extLst>
            </p:cNvPr>
            <p:cNvSpPr/>
            <p:nvPr userDrawn="1"/>
          </p:nvSpPr>
          <p:spPr>
            <a:xfrm>
              <a:off x="12575423" y="2951375"/>
              <a:ext cx="347472" cy="347472"/>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spcAft>
                  <a:spcPts val="400"/>
                </a:spcAft>
              </a:pPr>
              <a:endParaRPr lang="en-US" sz="600" dirty="0"/>
            </a:p>
          </p:txBody>
        </p:sp>
        <p:sp>
          <p:nvSpPr>
            <p:cNvPr id="20" name="Rectangle 19">
              <a:extLst>
                <a:ext uri="{FF2B5EF4-FFF2-40B4-BE49-F238E27FC236}">
                  <a16:creationId xmlns:a16="http://schemas.microsoft.com/office/drawing/2014/main" id="{EEA525FA-187D-4B48-A802-7E91B3BA1ABE}"/>
                </a:ext>
              </a:extLst>
            </p:cNvPr>
            <p:cNvSpPr/>
            <p:nvPr userDrawn="1"/>
          </p:nvSpPr>
          <p:spPr>
            <a:xfrm>
              <a:off x="12575423" y="4334164"/>
              <a:ext cx="347472" cy="347472"/>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1" name="Rectangle 20">
              <a:extLst>
                <a:ext uri="{FF2B5EF4-FFF2-40B4-BE49-F238E27FC236}">
                  <a16:creationId xmlns:a16="http://schemas.microsoft.com/office/drawing/2014/main" id="{22591F01-AF34-47BE-A195-760F9DAB5D16}"/>
                </a:ext>
              </a:extLst>
            </p:cNvPr>
            <p:cNvSpPr/>
            <p:nvPr userDrawn="1"/>
          </p:nvSpPr>
          <p:spPr>
            <a:xfrm>
              <a:off x="12575423" y="5710816"/>
              <a:ext cx="347472" cy="347472"/>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2" name="Rectangle 21">
              <a:extLst>
                <a:ext uri="{FF2B5EF4-FFF2-40B4-BE49-F238E27FC236}">
                  <a16:creationId xmlns:a16="http://schemas.microsoft.com/office/drawing/2014/main" id="{0ACB6334-73F2-47B7-BB14-74F3838387DA}"/>
                </a:ext>
              </a:extLst>
            </p:cNvPr>
            <p:cNvSpPr/>
            <p:nvPr userDrawn="1"/>
          </p:nvSpPr>
          <p:spPr>
            <a:xfrm>
              <a:off x="12575423" y="6048324"/>
              <a:ext cx="347472" cy="347472"/>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3" name="Rectangle 22">
              <a:extLst>
                <a:ext uri="{FF2B5EF4-FFF2-40B4-BE49-F238E27FC236}">
                  <a16:creationId xmlns:a16="http://schemas.microsoft.com/office/drawing/2014/main" id="{B7FE7A3B-ABD9-4A3D-BD9E-A3F03278E59C}"/>
                </a:ext>
              </a:extLst>
            </p:cNvPr>
            <p:cNvSpPr/>
            <p:nvPr userDrawn="1"/>
          </p:nvSpPr>
          <p:spPr>
            <a:xfrm>
              <a:off x="12575423" y="7078237"/>
              <a:ext cx="347472" cy="347472"/>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4" name="Rectangle 23">
              <a:extLst>
                <a:ext uri="{FF2B5EF4-FFF2-40B4-BE49-F238E27FC236}">
                  <a16:creationId xmlns:a16="http://schemas.microsoft.com/office/drawing/2014/main" id="{0BCBEB8C-B1B9-495E-B180-3E64D32514DA}"/>
                </a:ext>
              </a:extLst>
            </p:cNvPr>
            <p:cNvSpPr/>
            <p:nvPr userDrawn="1"/>
          </p:nvSpPr>
          <p:spPr>
            <a:xfrm>
              <a:off x="12575423" y="6735214"/>
              <a:ext cx="347472" cy="347472"/>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5" name="Rectangle 24">
              <a:extLst>
                <a:ext uri="{FF2B5EF4-FFF2-40B4-BE49-F238E27FC236}">
                  <a16:creationId xmlns:a16="http://schemas.microsoft.com/office/drawing/2014/main" id="{622302EA-491D-4C36-BCE0-C53381ED20D5}"/>
                </a:ext>
              </a:extLst>
            </p:cNvPr>
            <p:cNvSpPr/>
            <p:nvPr userDrawn="1"/>
          </p:nvSpPr>
          <p:spPr>
            <a:xfrm>
              <a:off x="12575423" y="6391347"/>
              <a:ext cx="347472" cy="347472"/>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6" name="Rectangle 25">
              <a:extLst>
                <a:ext uri="{FF2B5EF4-FFF2-40B4-BE49-F238E27FC236}">
                  <a16:creationId xmlns:a16="http://schemas.microsoft.com/office/drawing/2014/main" id="{DF8B65A5-20CC-4693-BA09-8480B9C7DD09}"/>
                </a:ext>
              </a:extLst>
            </p:cNvPr>
            <p:cNvSpPr/>
            <p:nvPr userDrawn="1"/>
          </p:nvSpPr>
          <p:spPr>
            <a:xfrm>
              <a:off x="12575423" y="4679467"/>
              <a:ext cx="347472" cy="347472"/>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7" name="Rectangle 26">
              <a:extLst>
                <a:ext uri="{FF2B5EF4-FFF2-40B4-BE49-F238E27FC236}">
                  <a16:creationId xmlns:a16="http://schemas.microsoft.com/office/drawing/2014/main" id="{29D67B4A-34E1-41F3-9BB2-2E831EFC8A12}"/>
                </a:ext>
              </a:extLst>
            </p:cNvPr>
            <p:cNvSpPr/>
            <p:nvPr userDrawn="1"/>
          </p:nvSpPr>
          <p:spPr>
            <a:xfrm>
              <a:off x="12575423" y="5022490"/>
              <a:ext cx="347472" cy="347472"/>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8" name="Rectangle 27">
              <a:extLst>
                <a:ext uri="{FF2B5EF4-FFF2-40B4-BE49-F238E27FC236}">
                  <a16:creationId xmlns:a16="http://schemas.microsoft.com/office/drawing/2014/main" id="{6294C733-76A3-409A-AE6F-B5E28BDC46FC}"/>
                </a:ext>
              </a:extLst>
            </p:cNvPr>
            <p:cNvSpPr/>
            <p:nvPr userDrawn="1"/>
          </p:nvSpPr>
          <p:spPr>
            <a:xfrm>
              <a:off x="12575423" y="5367793"/>
              <a:ext cx="347472" cy="347472"/>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9" name="Rectangle 28">
              <a:extLst>
                <a:ext uri="{FF2B5EF4-FFF2-40B4-BE49-F238E27FC236}">
                  <a16:creationId xmlns:a16="http://schemas.microsoft.com/office/drawing/2014/main" id="{112C9CA7-3FC0-4016-8117-4D4148709314}"/>
                </a:ext>
              </a:extLst>
            </p:cNvPr>
            <p:cNvSpPr/>
            <p:nvPr userDrawn="1"/>
          </p:nvSpPr>
          <p:spPr>
            <a:xfrm>
              <a:off x="12575423" y="3298847"/>
              <a:ext cx="347472" cy="347472"/>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30" name="Rectangle 29">
              <a:extLst>
                <a:ext uri="{FF2B5EF4-FFF2-40B4-BE49-F238E27FC236}">
                  <a16:creationId xmlns:a16="http://schemas.microsoft.com/office/drawing/2014/main" id="{1DE64360-5219-4C1D-BA1A-11A7BCAA8B86}"/>
                </a:ext>
              </a:extLst>
            </p:cNvPr>
            <p:cNvSpPr/>
            <p:nvPr userDrawn="1"/>
          </p:nvSpPr>
          <p:spPr>
            <a:xfrm>
              <a:off x="12575423" y="3644150"/>
              <a:ext cx="347472" cy="347472"/>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31" name="Rectangle 30">
              <a:extLst>
                <a:ext uri="{FF2B5EF4-FFF2-40B4-BE49-F238E27FC236}">
                  <a16:creationId xmlns:a16="http://schemas.microsoft.com/office/drawing/2014/main" id="{A1F40812-AC06-4095-AE4A-1AF0C07BDEA1}"/>
                </a:ext>
              </a:extLst>
            </p:cNvPr>
            <p:cNvSpPr/>
            <p:nvPr userDrawn="1"/>
          </p:nvSpPr>
          <p:spPr>
            <a:xfrm>
              <a:off x="12575423" y="3987173"/>
              <a:ext cx="347472" cy="347472"/>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grpSp>
      <p:sp>
        <p:nvSpPr>
          <p:cNvPr id="32" name="Rectangle 31">
            <a:extLst>
              <a:ext uri="{FF2B5EF4-FFF2-40B4-BE49-F238E27FC236}">
                <a16:creationId xmlns:a16="http://schemas.microsoft.com/office/drawing/2014/main" id="{CAF83D98-252D-4B6F-871A-059C747E7A66}"/>
              </a:ext>
            </a:extLst>
          </p:cNvPr>
          <p:cNvSpPr/>
          <p:nvPr userDrawn="1"/>
        </p:nvSpPr>
        <p:spPr>
          <a:xfrm rot="16200000">
            <a:off x="11722550" y="4349305"/>
            <a:ext cx="1394613"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Infographic Palette</a:t>
            </a:r>
          </a:p>
        </p:txBody>
      </p:sp>
      <p:sp>
        <p:nvSpPr>
          <p:cNvPr id="33" name="Rectangle 32">
            <a:extLst>
              <a:ext uri="{FF2B5EF4-FFF2-40B4-BE49-F238E27FC236}">
                <a16:creationId xmlns:a16="http://schemas.microsoft.com/office/drawing/2014/main" id="{6074A7CB-4D6B-4EE5-AA59-2B14646F9F3B}"/>
              </a:ext>
            </a:extLst>
          </p:cNvPr>
          <p:cNvSpPr/>
          <p:nvPr userDrawn="1"/>
        </p:nvSpPr>
        <p:spPr>
          <a:xfrm rot="16200000">
            <a:off x="12134522" y="931087"/>
            <a:ext cx="57066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000" b="1" dirty="0">
                <a:solidFill>
                  <a:schemeClr val="tx2"/>
                </a:solidFill>
              </a:rPr>
              <a:t>Primary</a:t>
            </a:r>
          </a:p>
        </p:txBody>
      </p:sp>
      <p:sp>
        <p:nvSpPr>
          <p:cNvPr id="34" name="Retângulo 43">
            <a:extLst>
              <a:ext uri="{FF2B5EF4-FFF2-40B4-BE49-F238E27FC236}">
                <a16:creationId xmlns:a16="http://schemas.microsoft.com/office/drawing/2014/main" id="{30AEE443-DF17-48F7-8F29-C718D0F2BCA7}"/>
              </a:ext>
            </a:extLst>
          </p:cNvPr>
          <p:cNvSpPr/>
          <p:nvPr userDrawn="1"/>
        </p:nvSpPr>
        <p:spPr>
          <a:xfrm>
            <a:off x="8918695" y="6578798"/>
            <a:ext cx="3063907" cy="195814"/>
          </a:xfrm>
          <a:prstGeom prst="rect">
            <a:avLst/>
          </a:prstGeom>
        </p:spPr>
        <p:txBody>
          <a:bodyPr wrap="none" lIns="36000" tIns="36000" rIns="36000" bIns="360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cs typeface="Arial" panose="020B0604020202020204" pitchFamily="34" charset="0"/>
              </a:rPr>
              <a:t>Company Confidential © 2020 Sogeti. All rights reserved.</a:t>
            </a:r>
            <a:endParaRPr lang="en-US" sz="800" dirty="0">
              <a:solidFill>
                <a:schemeClr val="bg2">
                  <a:lumMod val="50000"/>
                </a:schemeClr>
              </a:solidFill>
            </a:endParaRPr>
          </a:p>
        </p:txBody>
      </p:sp>
      <p:sp>
        <p:nvSpPr>
          <p:cNvPr id="35" name="ZoneTexte 4">
            <a:extLst>
              <a:ext uri="{FF2B5EF4-FFF2-40B4-BE49-F238E27FC236}">
                <a16:creationId xmlns:a16="http://schemas.microsoft.com/office/drawing/2014/main" id="{5F58D8B5-63D0-4586-BED4-54FBF204F317}"/>
              </a:ext>
            </a:extLst>
          </p:cNvPr>
          <p:cNvSpPr txBox="1"/>
          <p:nvPr userDrawn="1"/>
        </p:nvSpPr>
        <p:spPr>
          <a:xfrm>
            <a:off x="293289" y="6559168"/>
            <a:ext cx="4115825"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solidFill>
                  <a:schemeClr val="bg2">
                    <a:lumMod val="50000"/>
                  </a:schemeClr>
                </a:solidFill>
              </a:rPr>
              <a:t>OneDeliver</a:t>
            </a:r>
            <a:r>
              <a:rPr lang="en-US" sz="800" dirty="0">
                <a:solidFill>
                  <a:schemeClr val="bg2">
                    <a:lumMod val="50000"/>
                  </a:schemeClr>
                </a:solidFill>
              </a:rPr>
              <a:t> Cloud Transformation with IBM RedHat | 2020</a:t>
            </a:r>
          </a:p>
        </p:txBody>
      </p:sp>
      <p:sp>
        <p:nvSpPr>
          <p:cNvPr id="36" name="Retângulo 43">
            <a:extLst>
              <a:ext uri="{FF2B5EF4-FFF2-40B4-BE49-F238E27FC236}">
                <a16:creationId xmlns:a16="http://schemas.microsoft.com/office/drawing/2014/main" id="{E9A350EE-F1BD-4DE5-9675-59C08C4084C6}"/>
              </a:ext>
            </a:extLst>
          </p:cNvPr>
          <p:cNvSpPr/>
          <p:nvPr userDrawn="1"/>
        </p:nvSpPr>
        <p:spPr>
          <a:xfrm>
            <a:off x="5524012" y="6578798"/>
            <a:ext cx="1143976" cy="195814"/>
          </a:xfrm>
          <a:prstGeom prst="rect">
            <a:avLst/>
          </a:prstGeom>
        </p:spPr>
        <p:txBody>
          <a:bodyPr wrap="square" lIns="36000" tIns="36000" rIns="36000" bIns="360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502E5A9-B53C-401E-A0E0-4A359BB0A9E5}" type="slidenum">
              <a:rPr lang="en-US" sz="800" smtClean="0">
                <a:solidFill>
                  <a:schemeClr val="bg2">
                    <a:lumMod val="50000"/>
                  </a:schemeClr>
                </a:solidFill>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800" dirty="0">
              <a:solidFill>
                <a:schemeClr val="bg2">
                  <a:lumMod val="50000"/>
                </a:schemeClr>
              </a:solidFill>
            </a:endParaRPr>
          </a:p>
        </p:txBody>
      </p:sp>
    </p:spTree>
    <p:extLst>
      <p:ext uri="{BB962C8B-B14F-4D97-AF65-F5344CB8AC3E}">
        <p14:creationId xmlns:p14="http://schemas.microsoft.com/office/powerpoint/2010/main" val="1470961969"/>
      </p:ext>
    </p:extLst>
  </p:cSld>
  <p:clrMap bg1="lt1" tx1="dk1" bg2="lt2" tx2="dk2" accent1="accent1" accent2="accent2" accent3="accent3" accent4="accent4" accent5="accent5" accent6="accent6" hlink="hlink" folHlink="folHlink"/>
  <p:sldLayoutIdLst>
    <p:sldLayoutId id="2147483658" r:id="rId1"/>
    <p:sldLayoutId id="2147483684" r:id="rId2"/>
    <p:sldLayoutId id="2147483671" r:id="rId3"/>
    <p:sldLayoutId id="2147483672" r:id="rId4"/>
    <p:sldLayoutId id="2147483673" r:id="rId5"/>
    <p:sldLayoutId id="2147483654" r:id="rId6"/>
    <p:sldLayoutId id="2147483807" r:id="rId7"/>
    <p:sldLayoutId id="2147483674" r:id="rId8"/>
    <p:sldLayoutId id="2147483675" r:id="rId9"/>
    <p:sldLayoutId id="2147483678" r:id="rId10"/>
    <p:sldLayoutId id="2147483679" r:id="rId11"/>
    <p:sldLayoutId id="2147483680" r:id="rId12"/>
    <p:sldLayoutId id="2147483811" r:id="rId13"/>
    <p:sldLayoutId id="2147483677" r:id="rId14"/>
    <p:sldLayoutId id="2147483681" r:id="rId15"/>
    <p:sldLayoutId id="2147483683" r:id="rId16"/>
    <p:sldLayoutId id="2147483686" r:id="rId17"/>
    <p:sldLayoutId id="2147483808" r:id="rId18"/>
    <p:sldLayoutId id="2147483685" r:id="rId19"/>
    <p:sldLayoutId id="2147483809" r:id="rId20"/>
    <p:sldLayoutId id="2147483810" r:id="rId21"/>
    <p:sldLayoutId id="2147483812" r:id="rId22"/>
  </p:sldLayoutIdLst>
  <p:txStyles>
    <p:titleStyle>
      <a:lvl1pPr algn="l" defTabSz="914400" rtl="0" eaLnBrk="1" latinLnBrk="0" hangingPunct="1">
        <a:lnSpc>
          <a:spcPct val="90000"/>
        </a:lnSpc>
        <a:spcBef>
          <a:spcPct val="0"/>
        </a:spcBef>
        <a:buNone/>
        <a:defRPr sz="26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spcAft>
          <a:spcPts val="300"/>
        </a:spcAft>
        <a:buClr>
          <a:schemeClr val="accent2"/>
        </a:buClr>
        <a:buFont typeface="Arial" panose="020B0604020202020204" pitchFamily="34" charset="0"/>
        <a:buNone/>
        <a:defRPr sz="1800" kern="1200">
          <a:solidFill>
            <a:schemeClr val="tx1"/>
          </a:solidFill>
          <a:latin typeface="+mn-lt"/>
          <a:ea typeface="+mn-ea"/>
          <a:cs typeface="+mn-cs"/>
        </a:defRPr>
      </a:lvl1pPr>
      <a:lvl2pPr marL="352425" indent="-193675" algn="l" defTabSz="914400" rtl="0" eaLnBrk="1" latinLnBrk="0" hangingPunct="1">
        <a:lnSpc>
          <a:spcPct val="90000"/>
        </a:lnSpc>
        <a:spcBef>
          <a:spcPts val="0"/>
        </a:spcBef>
        <a:spcAft>
          <a:spcPts val="3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546100" indent="-176213" algn="l" defTabSz="914400" rtl="0" eaLnBrk="1" latinLnBrk="0" hangingPunct="1">
        <a:lnSpc>
          <a:spcPct val="90000"/>
        </a:lnSpc>
        <a:spcBef>
          <a:spcPts val="0"/>
        </a:spcBef>
        <a:spcAft>
          <a:spcPts val="300"/>
        </a:spcAft>
        <a:buClr>
          <a:schemeClr val="accent4"/>
        </a:buClr>
        <a:buFont typeface="Arial" panose="020B0604020202020204" pitchFamily="34" charset="0"/>
        <a:buChar char="•"/>
        <a:defRPr sz="1400" kern="1200">
          <a:solidFill>
            <a:schemeClr val="tx1"/>
          </a:solidFill>
          <a:latin typeface="+mn-lt"/>
          <a:ea typeface="+mn-ea"/>
          <a:cs typeface="+mn-cs"/>
        </a:defRPr>
      </a:lvl3pPr>
      <a:lvl4pPr marL="722313" indent="-149225" algn="l" defTabSz="914400" rtl="0" eaLnBrk="1" latinLnBrk="0" hangingPunct="1">
        <a:lnSpc>
          <a:spcPct val="90000"/>
        </a:lnSpc>
        <a:spcBef>
          <a:spcPts val="0"/>
        </a:spcBef>
        <a:spcAft>
          <a:spcPts val="300"/>
        </a:spcAft>
        <a:buClr>
          <a:schemeClr val="tx2"/>
        </a:buClr>
        <a:buFont typeface="Verdana" panose="020B0604030504040204" pitchFamily="34" charset="0"/>
        <a:buChar char="–"/>
        <a:defRPr sz="1200" kern="1200">
          <a:solidFill>
            <a:schemeClr val="tx1"/>
          </a:solidFill>
          <a:latin typeface="+mn-lt"/>
          <a:ea typeface="+mn-ea"/>
          <a:cs typeface="+mn-cs"/>
        </a:defRPr>
      </a:lvl4pPr>
      <a:lvl5pPr marL="898525" indent="-131763" algn="l" defTabSz="914400" rtl="0" eaLnBrk="1" latinLnBrk="0" hangingPunct="1">
        <a:lnSpc>
          <a:spcPct val="90000"/>
        </a:lnSpc>
        <a:spcBef>
          <a:spcPts val="0"/>
        </a:spcBef>
        <a:spcAft>
          <a:spcPts val="300"/>
        </a:spcAft>
        <a:buClr>
          <a:schemeClr val="accent3"/>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514" userDrawn="1">
          <p15:clr>
            <a:srgbClr val="F26B43"/>
          </p15:clr>
        </p15:guide>
        <p15:guide id="5" orient="horz" pos="255" userDrawn="1">
          <p15:clr>
            <a:srgbClr val="F26B43"/>
          </p15:clr>
        </p15:guide>
        <p15:guide id="6" orient="horz" pos="4020" userDrawn="1">
          <p15:clr>
            <a:srgbClr val="F26B43"/>
          </p15:clr>
        </p15:guide>
        <p15:guide id="7" orient="horz" pos="8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C25DA5E1-E868-49C2-A1AB-CC2D18405E8D}"/>
              </a:ext>
            </a:extLst>
          </p:cNvPr>
          <p:cNvGrpSpPr/>
          <p:nvPr userDrawn="1"/>
        </p:nvGrpSpPr>
        <p:grpSpPr>
          <a:xfrm rot="5400000">
            <a:off x="11885731" y="885110"/>
            <a:ext cx="1723717" cy="344332"/>
            <a:chOff x="12496801" y="706628"/>
            <a:chExt cx="2975350" cy="594360"/>
          </a:xfrm>
        </p:grpSpPr>
        <p:sp>
          <p:nvSpPr>
            <p:cNvPr id="9" name="Rectangle 8">
              <a:extLst>
                <a:ext uri="{FF2B5EF4-FFF2-40B4-BE49-F238E27FC236}">
                  <a16:creationId xmlns:a16="http://schemas.microsoft.com/office/drawing/2014/main" id="{309317E3-DEFA-4311-AB45-CDAD6C84C713}"/>
                </a:ext>
              </a:extLst>
            </p:cNvPr>
            <p:cNvSpPr/>
            <p:nvPr userDrawn="1"/>
          </p:nvSpPr>
          <p:spPr>
            <a:xfrm>
              <a:off x="12496801" y="706628"/>
              <a:ext cx="595070" cy="594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0" name="Rectangle 9">
              <a:extLst>
                <a:ext uri="{FF2B5EF4-FFF2-40B4-BE49-F238E27FC236}">
                  <a16:creationId xmlns:a16="http://schemas.microsoft.com/office/drawing/2014/main" id="{4441C3E6-EE2B-4B0D-B8F7-FFD8FEE90C42}"/>
                </a:ext>
              </a:extLst>
            </p:cNvPr>
            <p:cNvSpPr/>
            <p:nvPr userDrawn="1"/>
          </p:nvSpPr>
          <p:spPr>
            <a:xfrm>
              <a:off x="13091871" y="706628"/>
              <a:ext cx="595070"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1" name="Rectangle 10">
              <a:extLst>
                <a:ext uri="{FF2B5EF4-FFF2-40B4-BE49-F238E27FC236}">
                  <a16:creationId xmlns:a16="http://schemas.microsoft.com/office/drawing/2014/main" id="{6DB1CA70-2195-4A45-BAE4-E3F3165C614A}"/>
                </a:ext>
              </a:extLst>
            </p:cNvPr>
            <p:cNvSpPr/>
            <p:nvPr userDrawn="1"/>
          </p:nvSpPr>
          <p:spPr>
            <a:xfrm>
              <a:off x="13686941" y="706628"/>
              <a:ext cx="595070" cy="594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2" name="Rectangle 11">
              <a:extLst>
                <a:ext uri="{FF2B5EF4-FFF2-40B4-BE49-F238E27FC236}">
                  <a16:creationId xmlns:a16="http://schemas.microsoft.com/office/drawing/2014/main" id="{39E452C8-3AEB-4F86-8A7B-598FE0DF50CA}"/>
                </a:ext>
              </a:extLst>
            </p:cNvPr>
            <p:cNvSpPr/>
            <p:nvPr userDrawn="1"/>
          </p:nvSpPr>
          <p:spPr>
            <a:xfrm>
              <a:off x="14282011" y="706628"/>
              <a:ext cx="595070" cy="594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3" name="Rectangle 12">
              <a:extLst>
                <a:ext uri="{FF2B5EF4-FFF2-40B4-BE49-F238E27FC236}">
                  <a16:creationId xmlns:a16="http://schemas.microsoft.com/office/drawing/2014/main" id="{58F815C5-5F1C-4254-9940-5794256F3862}"/>
                </a:ext>
              </a:extLst>
            </p:cNvPr>
            <p:cNvSpPr/>
            <p:nvPr userDrawn="1"/>
          </p:nvSpPr>
          <p:spPr>
            <a:xfrm>
              <a:off x="14877081" y="706628"/>
              <a:ext cx="595070" cy="594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grpSp>
      <p:sp>
        <p:nvSpPr>
          <p:cNvPr id="14" name="Rectangle 13">
            <a:extLst>
              <a:ext uri="{FF2B5EF4-FFF2-40B4-BE49-F238E27FC236}">
                <a16:creationId xmlns:a16="http://schemas.microsoft.com/office/drawing/2014/main" id="{11C1777E-111D-4299-BC86-1D454EF6B3DD}"/>
              </a:ext>
            </a:extLst>
          </p:cNvPr>
          <p:cNvSpPr/>
          <p:nvPr userDrawn="1"/>
        </p:nvSpPr>
        <p:spPr>
          <a:xfrm rot="16200000">
            <a:off x="12134522" y="931087"/>
            <a:ext cx="57066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000" b="1" dirty="0">
                <a:solidFill>
                  <a:schemeClr val="tx2"/>
                </a:solidFill>
              </a:rPr>
              <a:t>Primary</a:t>
            </a:r>
          </a:p>
        </p:txBody>
      </p:sp>
    </p:spTree>
    <p:extLst>
      <p:ext uri="{BB962C8B-B14F-4D97-AF65-F5344CB8AC3E}">
        <p14:creationId xmlns:p14="http://schemas.microsoft.com/office/powerpoint/2010/main" val="18807715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24" r:id="rId3"/>
    <p:sldLayoutId id="2147483725" r:id="rId4"/>
    <p:sldLayoutId id="2147483726" r:id="rId5"/>
    <p:sldLayoutId id="2147483691" r:id="rId6"/>
    <p:sldLayoutId id="2147483692" r:id="rId7"/>
    <p:sldLayoutId id="2147483693" r:id="rId8"/>
    <p:sldLayoutId id="2147483730" r:id="rId9"/>
    <p:sldLayoutId id="2147483731" r:id="rId10"/>
    <p:sldLayoutId id="2147483694" r:id="rId11"/>
  </p:sldLayoutIdLst>
  <p:hf sldNum="0" hdr="0" ftr="0"/>
  <p:txStyles>
    <p:titleStyle>
      <a:lvl1pPr algn="l" defTabSz="914400" rtl="0" eaLnBrk="1" latinLnBrk="0" hangingPunct="1">
        <a:lnSpc>
          <a:spcPts val="3000"/>
        </a:lnSpc>
        <a:spcBef>
          <a:spcPct val="0"/>
        </a:spcBef>
        <a:buNone/>
        <a:defRPr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65">
          <p15:clr>
            <a:srgbClr val="F26B43"/>
          </p15:clr>
        </p15:guide>
        <p15:guide id="2" pos="257">
          <p15:clr>
            <a:srgbClr val="F26B43"/>
          </p15:clr>
        </p15:guide>
        <p15:guide id="3" pos="7423" userDrawn="1">
          <p15:clr>
            <a:srgbClr val="F26B43"/>
          </p15:clr>
        </p15:guide>
        <p15:guide id="4" orient="horz" pos="255">
          <p15:clr>
            <a:srgbClr val="F26B43"/>
          </p15:clr>
        </p15:guide>
        <p15:guide id="7"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85F9B81-FE48-4651-8F37-F6CA5A5B7205}"/>
              </a:ext>
            </a:extLst>
          </p:cNvPr>
          <p:cNvGrpSpPr/>
          <p:nvPr userDrawn="1"/>
        </p:nvGrpSpPr>
        <p:grpSpPr>
          <a:xfrm rot="5400000">
            <a:off x="11885731" y="885110"/>
            <a:ext cx="1723717" cy="344332"/>
            <a:chOff x="12496801" y="706628"/>
            <a:chExt cx="2975350" cy="594360"/>
          </a:xfrm>
        </p:grpSpPr>
        <p:sp>
          <p:nvSpPr>
            <p:cNvPr id="3" name="Rectangle 2">
              <a:extLst>
                <a:ext uri="{FF2B5EF4-FFF2-40B4-BE49-F238E27FC236}">
                  <a16:creationId xmlns:a16="http://schemas.microsoft.com/office/drawing/2014/main" id="{2AE67A6F-F971-4130-BD9A-2844BE05680E}"/>
                </a:ext>
              </a:extLst>
            </p:cNvPr>
            <p:cNvSpPr/>
            <p:nvPr userDrawn="1"/>
          </p:nvSpPr>
          <p:spPr>
            <a:xfrm>
              <a:off x="12496801" y="706628"/>
              <a:ext cx="595070" cy="594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4" name="Rectangle 3">
              <a:extLst>
                <a:ext uri="{FF2B5EF4-FFF2-40B4-BE49-F238E27FC236}">
                  <a16:creationId xmlns:a16="http://schemas.microsoft.com/office/drawing/2014/main" id="{0A751B5B-A734-41BF-AED1-BDDA53DA43BE}"/>
                </a:ext>
              </a:extLst>
            </p:cNvPr>
            <p:cNvSpPr/>
            <p:nvPr userDrawn="1"/>
          </p:nvSpPr>
          <p:spPr>
            <a:xfrm>
              <a:off x="13091871" y="706628"/>
              <a:ext cx="595070"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5" name="Rectangle 4">
              <a:extLst>
                <a:ext uri="{FF2B5EF4-FFF2-40B4-BE49-F238E27FC236}">
                  <a16:creationId xmlns:a16="http://schemas.microsoft.com/office/drawing/2014/main" id="{82F9876F-68E3-4836-A8AD-FEA34FFD7C10}"/>
                </a:ext>
              </a:extLst>
            </p:cNvPr>
            <p:cNvSpPr/>
            <p:nvPr userDrawn="1"/>
          </p:nvSpPr>
          <p:spPr>
            <a:xfrm>
              <a:off x="13686941" y="706628"/>
              <a:ext cx="595070" cy="594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6" name="Rectangle 5">
              <a:extLst>
                <a:ext uri="{FF2B5EF4-FFF2-40B4-BE49-F238E27FC236}">
                  <a16:creationId xmlns:a16="http://schemas.microsoft.com/office/drawing/2014/main" id="{7C47CD50-11E4-4696-B62C-AA257DBE6380}"/>
                </a:ext>
              </a:extLst>
            </p:cNvPr>
            <p:cNvSpPr/>
            <p:nvPr userDrawn="1"/>
          </p:nvSpPr>
          <p:spPr>
            <a:xfrm>
              <a:off x="14282011" y="706628"/>
              <a:ext cx="595070" cy="594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7" name="Rectangle 6">
              <a:extLst>
                <a:ext uri="{FF2B5EF4-FFF2-40B4-BE49-F238E27FC236}">
                  <a16:creationId xmlns:a16="http://schemas.microsoft.com/office/drawing/2014/main" id="{CDA85071-7AF5-4ADA-AA7E-48EC7A3A9074}"/>
                </a:ext>
              </a:extLst>
            </p:cNvPr>
            <p:cNvSpPr/>
            <p:nvPr userDrawn="1"/>
          </p:nvSpPr>
          <p:spPr>
            <a:xfrm>
              <a:off x="14877081" y="706628"/>
              <a:ext cx="595070" cy="594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grpSp>
      <p:sp>
        <p:nvSpPr>
          <p:cNvPr id="8" name="Rectangle 7">
            <a:extLst>
              <a:ext uri="{FF2B5EF4-FFF2-40B4-BE49-F238E27FC236}">
                <a16:creationId xmlns:a16="http://schemas.microsoft.com/office/drawing/2014/main" id="{7DFD05CD-C523-4241-882C-1701F04F083F}"/>
              </a:ext>
            </a:extLst>
          </p:cNvPr>
          <p:cNvSpPr/>
          <p:nvPr userDrawn="1"/>
        </p:nvSpPr>
        <p:spPr>
          <a:xfrm rot="16200000">
            <a:off x="12134522" y="931087"/>
            <a:ext cx="57066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000" b="1" dirty="0">
                <a:solidFill>
                  <a:schemeClr val="tx2"/>
                </a:solidFill>
              </a:rPr>
              <a:t>Primary</a:t>
            </a:r>
          </a:p>
        </p:txBody>
      </p:sp>
    </p:spTree>
    <p:extLst>
      <p:ext uri="{BB962C8B-B14F-4D97-AF65-F5344CB8AC3E}">
        <p14:creationId xmlns:p14="http://schemas.microsoft.com/office/powerpoint/2010/main" val="10274073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lgn="l" defTabSz="914400" rtl="0" eaLnBrk="1" latinLnBrk="0" hangingPunct="1">
        <a:lnSpc>
          <a:spcPct val="90000"/>
        </a:lnSpc>
        <a:spcBef>
          <a:spcPct val="0"/>
        </a:spcBef>
        <a:buNone/>
        <a:defRPr lang="pt-PT"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18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ts val="14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3" pos="7423">
          <p15:clr>
            <a:srgbClr val="F26B43"/>
          </p15:clr>
        </p15:guide>
        <p15:guide id="4" pos="257">
          <p15:clr>
            <a:srgbClr val="F26B43"/>
          </p15:clr>
        </p15:guide>
        <p15:guide id="5" orient="horz" pos="4065" userDrawn="1">
          <p15:clr>
            <a:srgbClr val="F26B43"/>
          </p15:clr>
        </p15:guide>
        <p15:guide id="7" orient="horz" pos="89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51117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4.png"/><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0.svg"/><Relationship Id="rId3" Type="http://schemas.openxmlformats.org/officeDocument/2006/relationships/image" Target="../media/image56.png"/><Relationship Id="rId7" Type="http://schemas.openxmlformats.org/officeDocument/2006/relationships/image" Target="../media/image42.svg"/><Relationship Id="rId12"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58.svg"/><Relationship Id="rId5" Type="http://schemas.openxmlformats.org/officeDocument/2006/relationships/image" Target="../media/image40.svg"/><Relationship Id="rId10" Type="http://schemas.openxmlformats.org/officeDocument/2006/relationships/image" Target="../media/image57.png"/><Relationship Id="rId4" Type="http://schemas.openxmlformats.org/officeDocument/2006/relationships/image" Target="../media/image39.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37.png"/><Relationship Id="rId5" Type="http://schemas.openxmlformats.org/officeDocument/2006/relationships/image" Target="../media/image41.png"/><Relationship Id="rId10" Type="http://schemas.openxmlformats.org/officeDocument/2006/relationships/image" Target="../media/image36.jpeg"/><Relationship Id="rId4" Type="http://schemas.openxmlformats.org/officeDocument/2006/relationships/image" Target="../media/image40.sv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8.png"/><Relationship Id="rId7" Type="http://schemas.openxmlformats.org/officeDocument/2006/relationships/image" Target="../media/image40.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2.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1.png"/><Relationship Id="rId7" Type="http://schemas.openxmlformats.org/officeDocument/2006/relationships/image" Target="../media/image40.sv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692A0-4BAB-471C-89D5-57C9ED0D5AC3}"/>
              </a:ext>
            </a:extLst>
          </p:cNvPr>
          <p:cNvSpPr>
            <a:spLocks noGrp="1"/>
          </p:cNvSpPr>
          <p:nvPr>
            <p:ph type="ctrTitle"/>
          </p:nvPr>
        </p:nvSpPr>
        <p:spPr>
          <a:xfrm>
            <a:off x="407988" y="2209800"/>
            <a:ext cx="6221412" cy="1066800"/>
          </a:xfrm>
        </p:spPr>
        <p:txBody>
          <a:bodyPr/>
          <a:lstStyle/>
          <a:p>
            <a:r>
              <a:rPr lang="en-US" dirty="0" err="1"/>
              <a:t>OneDeliver</a:t>
            </a:r>
            <a:r>
              <a:rPr lang="en-US" b="1" dirty="0"/>
              <a:t> Cloud Transformation </a:t>
            </a:r>
            <a:r>
              <a:rPr lang="en-US" dirty="0"/>
              <a:t>with IBM RedHat</a:t>
            </a:r>
          </a:p>
        </p:txBody>
      </p:sp>
    </p:spTree>
    <p:extLst>
      <p:ext uri="{BB962C8B-B14F-4D97-AF65-F5344CB8AC3E}">
        <p14:creationId xmlns:p14="http://schemas.microsoft.com/office/powerpoint/2010/main" val="83441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7CA7-E7BD-4272-AD03-C17B460850DC}"/>
              </a:ext>
            </a:extLst>
          </p:cNvPr>
          <p:cNvSpPr>
            <a:spLocks noGrp="1"/>
          </p:cNvSpPr>
          <p:nvPr>
            <p:ph type="title"/>
          </p:nvPr>
        </p:nvSpPr>
        <p:spPr>
          <a:xfrm>
            <a:off x="395999" y="396000"/>
            <a:ext cx="11520000" cy="402607"/>
          </a:xfrm>
        </p:spPr>
        <p:txBody>
          <a:bodyPr/>
          <a:lstStyle/>
          <a:p>
            <a:r>
              <a:rPr lang="en-US" dirty="0"/>
              <a:t>Our Assessment Approach</a:t>
            </a:r>
          </a:p>
        </p:txBody>
      </p:sp>
      <p:sp>
        <p:nvSpPr>
          <p:cNvPr id="5" name="TextBox 4">
            <a:extLst>
              <a:ext uri="{FF2B5EF4-FFF2-40B4-BE49-F238E27FC236}">
                <a16:creationId xmlns:a16="http://schemas.microsoft.com/office/drawing/2014/main" id="{3A3AD1CC-E574-4103-A2CD-3888680EE935}"/>
              </a:ext>
            </a:extLst>
          </p:cNvPr>
          <p:cNvSpPr txBox="1"/>
          <p:nvPr/>
        </p:nvSpPr>
        <p:spPr>
          <a:xfrm>
            <a:off x="399263" y="2451100"/>
            <a:ext cx="917238"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3"/>
                </a:solidFill>
                <a:effectLst/>
                <a:uLnTx/>
                <a:uFillTx/>
                <a:latin typeface="Verdana"/>
                <a:ea typeface="+mn-ea"/>
                <a:cs typeface="+mn-cs"/>
              </a:rPr>
              <a:t>Activities</a:t>
            </a:r>
          </a:p>
        </p:txBody>
      </p:sp>
      <p:grpSp>
        <p:nvGrpSpPr>
          <p:cNvPr id="6" name="Group 5">
            <a:extLst>
              <a:ext uri="{FF2B5EF4-FFF2-40B4-BE49-F238E27FC236}">
                <a16:creationId xmlns:a16="http://schemas.microsoft.com/office/drawing/2014/main" id="{CEF091A6-5ECF-4F8B-A4A5-CE018CA20F49}"/>
              </a:ext>
            </a:extLst>
          </p:cNvPr>
          <p:cNvGrpSpPr/>
          <p:nvPr/>
        </p:nvGrpSpPr>
        <p:grpSpPr>
          <a:xfrm>
            <a:off x="1645538" y="940641"/>
            <a:ext cx="2059375" cy="539686"/>
            <a:chOff x="1028583" y="1021120"/>
            <a:chExt cx="1981778" cy="519351"/>
          </a:xfrm>
          <a:solidFill>
            <a:srgbClr val="12ABDB"/>
          </a:solidFill>
        </p:grpSpPr>
        <p:sp>
          <p:nvSpPr>
            <p:cNvPr id="7" name="Rounded Rectangle 3">
              <a:extLst>
                <a:ext uri="{FF2B5EF4-FFF2-40B4-BE49-F238E27FC236}">
                  <a16:creationId xmlns:a16="http://schemas.microsoft.com/office/drawing/2014/main" id="{904E563D-10AF-4DB5-8EF2-082E5F6BBB14}"/>
                </a:ext>
              </a:extLst>
            </p:cNvPr>
            <p:cNvSpPr/>
            <p:nvPr/>
          </p:nvSpPr>
          <p:spPr>
            <a:xfrm>
              <a:off x="1323176" y="1134004"/>
              <a:ext cx="1687185" cy="2935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Verdana"/>
                <a:ea typeface="+mn-ea"/>
                <a:cs typeface="+mn-cs"/>
              </a:endParaRPr>
            </a:p>
          </p:txBody>
        </p:sp>
        <p:sp>
          <p:nvSpPr>
            <p:cNvPr id="8" name="Oval 7">
              <a:extLst>
                <a:ext uri="{FF2B5EF4-FFF2-40B4-BE49-F238E27FC236}">
                  <a16:creationId xmlns:a16="http://schemas.microsoft.com/office/drawing/2014/main" id="{9885A12A-0372-424F-967E-D44DF3536B5C}"/>
                </a:ext>
              </a:extLst>
            </p:cNvPr>
            <p:cNvSpPr/>
            <p:nvPr/>
          </p:nvSpPr>
          <p:spPr>
            <a:xfrm>
              <a:off x="1028583" y="1021120"/>
              <a:ext cx="521208" cy="5193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34266649-1D16-4E12-BC58-C7A6785E66F1}"/>
                </a:ext>
              </a:extLst>
            </p:cNvPr>
            <p:cNvSpPr/>
            <p:nvPr/>
          </p:nvSpPr>
          <p:spPr>
            <a:xfrm>
              <a:off x="1542752" y="1149990"/>
              <a:ext cx="1409398" cy="261610"/>
            </a:xfrm>
            <a:prstGeom prst="rect">
              <a:avLst/>
            </a:prstGeom>
            <a:noFill/>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Verdana"/>
                  <a:ea typeface="+mn-ea"/>
                  <a:cs typeface="+mn-cs"/>
                </a:rPr>
                <a:t>INITIATION</a:t>
              </a:r>
            </a:p>
          </p:txBody>
        </p:sp>
        <p:sp>
          <p:nvSpPr>
            <p:cNvPr id="10" name="TextBox 9">
              <a:extLst>
                <a:ext uri="{FF2B5EF4-FFF2-40B4-BE49-F238E27FC236}">
                  <a16:creationId xmlns:a16="http://schemas.microsoft.com/office/drawing/2014/main" id="{E26405E0-D7C1-490F-A747-8F0F56EF9AC5}"/>
                </a:ext>
              </a:extLst>
            </p:cNvPr>
            <p:cNvSpPr txBox="1"/>
            <p:nvPr/>
          </p:nvSpPr>
          <p:spPr>
            <a:xfrm>
              <a:off x="1127833" y="1116073"/>
              <a:ext cx="318085" cy="325798"/>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Verdana"/>
                  <a:ea typeface="+mn-ea"/>
                  <a:cs typeface="+mn-cs"/>
                </a:rPr>
                <a:t>1</a:t>
              </a:r>
            </a:p>
          </p:txBody>
        </p:sp>
      </p:grpSp>
      <p:cxnSp>
        <p:nvCxnSpPr>
          <p:cNvPr id="11" name="Straight Connector 10">
            <a:extLst>
              <a:ext uri="{FF2B5EF4-FFF2-40B4-BE49-F238E27FC236}">
                <a16:creationId xmlns:a16="http://schemas.microsoft.com/office/drawing/2014/main" id="{37B07928-CBE1-4E36-AF94-92BAB74302CA}"/>
              </a:ext>
            </a:extLst>
          </p:cNvPr>
          <p:cNvCxnSpPr>
            <a:cxnSpLocks/>
          </p:cNvCxnSpPr>
          <p:nvPr/>
        </p:nvCxnSpPr>
        <p:spPr>
          <a:xfrm flipH="1">
            <a:off x="1376182" y="940642"/>
            <a:ext cx="0" cy="5486400"/>
          </a:xfrm>
          <a:prstGeom prst="line">
            <a:avLst/>
          </a:prstGeom>
          <a:ln>
            <a:solidFill>
              <a:schemeClr val="bg1">
                <a:lumMod val="50000"/>
              </a:schemeClr>
            </a:solidFill>
            <a:prstDash val="solid"/>
            <a:headEnd type="oval"/>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86F8B8-8E2E-4CD9-8CE0-143FCAEDADAB}"/>
              </a:ext>
            </a:extLst>
          </p:cNvPr>
          <p:cNvCxnSpPr>
            <a:cxnSpLocks/>
          </p:cNvCxnSpPr>
          <p:nvPr/>
        </p:nvCxnSpPr>
        <p:spPr>
          <a:xfrm flipH="1">
            <a:off x="3958159" y="940642"/>
            <a:ext cx="0" cy="5486400"/>
          </a:xfrm>
          <a:prstGeom prst="line">
            <a:avLst/>
          </a:prstGeom>
          <a:ln>
            <a:solidFill>
              <a:schemeClr val="bg2">
                <a:lumMod val="75000"/>
              </a:schemeClr>
            </a:solidFill>
            <a:prstDash val="dash"/>
            <a:headEnd type="oval"/>
            <a:tailEnd type="oval" w="sm"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2A494C-2F88-43B1-B1B0-CA06557643CB}"/>
              </a:ext>
            </a:extLst>
          </p:cNvPr>
          <p:cNvCxnSpPr>
            <a:cxnSpLocks/>
          </p:cNvCxnSpPr>
          <p:nvPr/>
        </p:nvCxnSpPr>
        <p:spPr>
          <a:xfrm flipH="1">
            <a:off x="6540136" y="940642"/>
            <a:ext cx="0" cy="5486400"/>
          </a:xfrm>
          <a:prstGeom prst="line">
            <a:avLst/>
          </a:prstGeom>
          <a:ln>
            <a:solidFill>
              <a:schemeClr val="bg2">
                <a:lumMod val="75000"/>
              </a:schemeClr>
            </a:solidFill>
            <a:prstDash val="dash"/>
            <a:headEnd type="oval"/>
            <a:tailEnd type="oval"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FFC9BF-610A-4CF8-928E-D081FDFC8FD2}"/>
              </a:ext>
            </a:extLst>
          </p:cNvPr>
          <p:cNvCxnSpPr>
            <a:cxnSpLocks/>
          </p:cNvCxnSpPr>
          <p:nvPr/>
        </p:nvCxnSpPr>
        <p:spPr>
          <a:xfrm flipH="1">
            <a:off x="9122113" y="940642"/>
            <a:ext cx="0" cy="5486400"/>
          </a:xfrm>
          <a:prstGeom prst="line">
            <a:avLst/>
          </a:prstGeom>
          <a:ln>
            <a:solidFill>
              <a:schemeClr val="bg2">
                <a:lumMod val="75000"/>
              </a:schemeClr>
            </a:solidFill>
            <a:prstDash val="dash"/>
            <a:headEnd type="oval"/>
            <a:tailEnd type="oval" w="sm" len="sm"/>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27FD14E-81E9-482C-81DC-648F1516CE31}"/>
              </a:ext>
            </a:extLst>
          </p:cNvPr>
          <p:cNvGrpSpPr/>
          <p:nvPr/>
        </p:nvGrpSpPr>
        <p:grpSpPr>
          <a:xfrm>
            <a:off x="4227515" y="940641"/>
            <a:ext cx="2059375" cy="539686"/>
            <a:chOff x="1028583" y="1021120"/>
            <a:chExt cx="1981778" cy="519351"/>
          </a:xfrm>
          <a:solidFill>
            <a:srgbClr val="12ABDB"/>
          </a:solidFill>
        </p:grpSpPr>
        <p:sp>
          <p:nvSpPr>
            <p:cNvPr id="16" name="Rounded Rectangle 3">
              <a:extLst>
                <a:ext uri="{FF2B5EF4-FFF2-40B4-BE49-F238E27FC236}">
                  <a16:creationId xmlns:a16="http://schemas.microsoft.com/office/drawing/2014/main" id="{56B2A3C7-C54A-49AE-80E2-C3DEAD87640E}"/>
                </a:ext>
              </a:extLst>
            </p:cNvPr>
            <p:cNvSpPr/>
            <p:nvPr/>
          </p:nvSpPr>
          <p:spPr>
            <a:xfrm>
              <a:off x="1323176" y="1134004"/>
              <a:ext cx="1687185" cy="2935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Verdana"/>
                <a:ea typeface="+mn-ea"/>
                <a:cs typeface="+mn-cs"/>
              </a:endParaRPr>
            </a:p>
          </p:txBody>
        </p:sp>
        <p:sp>
          <p:nvSpPr>
            <p:cNvPr id="17" name="Oval 16">
              <a:extLst>
                <a:ext uri="{FF2B5EF4-FFF2-40B4-BE49-F238E27FC236}">
                  <a16:creationId xmlns:a16="http://schemas.microsoft.com/office/drawing/2014/main" id="{5FEDB836-BA74-4C67-859D-FDB8F9A21DBF}"/>
                </a:ext>
              </a:extLst>
            </p:cNvPr>
            <p:cNvSpPr/>
            <p:nvPr/>
          </p:nvSpPr>
          <p:spPr>
            <a:xfrm>
              <a:off x="1028583" y="1021120"/>
              <a:ext cx="521208" cy="5193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2E75D488-8683-4B89-AE47-27FCDFBCE97E}"/>
                </a:ext>
              </a:extLst>
            </p:cNvPr>
            <p:cNvSpPr/>
            <p:nvPr/>
          </p:nvSpPr>
          <p:spPr>
            <a:xfrm>
              <a:off x="1542752" y="1149990"/>
              <a:ext cx="1409398" cy="261610"/>
            </a:xfrm>
            <a:prstGeom prst="rect">
              <a:avLst/>
            </a:prstGeom>
            <a:noFill/>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Verdana"/>
                  <a:ea typeface="+mn-ea"/>
                  <a:cs typeface="+mn-cs"/>
                </a:rPr>
                <a:t>ANALYSIS</a:t>
              </a:r>
            </a:p>
          </p:txBody>
        </p:sp>
        <p:sp>
          <p:nvSpPr>
            <p:cNvPr id="19" name="TextBox 18">
              <a:extLst>
                <a:ext uri="{FF2B5EF4-FFF2-40B4-BE49-F238E27FC236}">
                  <a16:creationId xmlns:a16="http://schemas.microsoft.com/office/drawing/2014/main" id="{73D5C256-5097-42D4-BCF4-D828427D8751}"/>
                </a:ext>
              </a:extLst>
            </p:cNvPr>
            <p:cNvSpPr txBox="1"/>
            <p:nvPr/>
          </p:nvSpPr>
          <p:spPr>
            <a:xfrm>
              <a:off x="1127833" y="1116073"/>
              <a:ext cx="318085" cy="325798"/>
            </a:xfrm>
            <a:prstGeom prst="rect">
              <a:avLst/>
            </a:prstGeom>
            <a:grp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Verdana"/>
                  <a:ea typeface="+mn-ea"/>
                  <a:cs typeface="+mn-cs"/>
                </a:rPr>
                <a:t>2</a:t>
              </a:r>
            </a:p>
          </p:txBody>
        </p:sp>
      </p:grpSp>
      <p:grpSp>
        <p:nvGrpSpPr>
          <p:cNvPr id="20" name="Group 19">
            <a:extLst>
              <a:ext uri="{FF2B5EF4-FFF2-40B4-BE49-F238E27FC236}">
                <a16:creationId xmlns:a16="http://schemas.microsoft.com/office/drawing/2014/main" id="{0E516D2A-AF05-47BB-B3AD-7CDFE6A99E13}"/>
              </a:ext>
            </a:extLst>
          </p:cNvPr>
          <p:cNvGrpSpPr/>
          <p:nvPr/>
        </p:nvGrpSpPr>
        <p:grpSpPr>
          <a:xfrm>
            <a:off x="6809492" y="940641"/>
            <a:ext cx="2059375" cy="539686"/>
            <a:chOff x="1028583" y="1021120"/>
            <a:chExt cx="1981778" cy="519351"/>
          </a:xfrm>
          <a:solidFill>
            <a:srgbClr val="12ABDB"/>
          </a:solidFill>
        </p:grpSpPr>
        <p:sp>
          <p:nvSpPr>
            <p:cNvPr id="21" name="Rounded Rectangle 3">
              <a:extLst>
                <a:ext uri="{FF2B5EF4-FFF2-40B4-BE49-F238E27FC236}">
                  <a16:creationId xmlns:a16="http://schemas.microsoft.com/office/drawing/2014/main" id="{BD2E021E-C290-45B0-9696-B6A1FCA26F66}"/>
                </a:ext>
              </a:extLst>
            </p:cNvPr>
            <p:cNvSpPr/>
            <p:nvPr/>
          </p:nvSpPr>
          <p:spPr>
            <a:xfrm>
              <a:off x="1323176" y="1134004"/>
              <a:ext cx="1687185" cy="2935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Verdana"/>
                <a:ea typeface="+mn-ea"/>
                <a:cs typeface="+mn-cs"/>
              </a:endParaRPr>
            </a:p>
          </p:txBody>
        </p:sp>
        <p:sp>
          <p:nvSpPr>
            <p:cNvPr id="22" name="Oval 21">
              <a:extLst>
                <a:ext uri="{FF2B5EF4-FFF2-40B4-BE49-F238E27FC236}">
                  <a16:creationId xmlns:a16="http://schemas.microsoft.com/office/drawing/2014/main" id="{68BCF7FD-BB1D-415C-82C3-E5C1963047C3}"/>
                </a:ext>
              </a:extLst>
            </p:cNvPr>
            <p:cNvSpPr/>
            <p:nvPr/>
          </p:nvSpPr>
          <p:spPr>
            <a:xfrm>
              <a:off x="1028583" y="1021120"/>
              <a:ext cx="521208" cy="5193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8D63AF30-7F9B-44AF-A0CC-03477A46D495}"/>
                </a:ext>
              </a:extLst>
            </p:cNvPr>
            <p:cNvSpPr/>
            <p:nvPr/>
          </p:nvSpPr>
          <p:spPr>
            <a:xfrm>
              <a:off x="1542752" y="1149990"/>
              <a:ext cx="1409398" cy="261610"/>
            </a:xfrm>
            <a:prstGeom prst="rect">
              <a:avLst/>
            </a:prstGeom>
            <a:noFill/>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Verdana"/>
                  <a:ea typeface="+mn-ea"/>
                  <a:cs typeface="+mn-cs"/>
                </a:rPr>
                <a:t>DEEP DIVE</a:t>
              </a:r>
            </a:p>
          </p:txBody>
        </p:sp>
        <p:sp>
          <p:nvSpPr>
            <p:cNvPr id="24" name="TextBox 23">
              <a:extLst>
                <a:ext uri="{FF2B5EF4-FFF2-40B4-BE49-F238E27FC236}">
                  <a16:creationId xmlns:a16="http://schemas.microsoft.com/office/drawing/2014/main" id="{3BCBB87C-BDF9-41F1-A8BB-87820F448DEC}"/>
                </a:ext>
              </a:extLst>
            </p:cNvPr>
            <p:cNvSpPr txBox="1"/>
            <p:nvPr/>
          </p:nvSpPr>
          <p:spPr>
            <a:xfrm>
              <a:off x="1127833" y="1116073"/>
              <a:ext cx="318085" cy="325798"/>
            </a:xfrm>
            <a:prstGeom prst="rect">
              <a:avLst/>
            </a:prstGeom>
            <a:grp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Verdana"/>
                  <a:ea typeface="+mn-ea"/>
                  <a:cs typeface="+mn-cs"/>
                </a:rPr>
                <a:t>3</a:t>
              </a:r>
            </a:p>
          </p:txBody>
        </p:sp>
      </p:grpSp>
      <p:grpSp>
        <p:nvGrpSpPr>
          <p:cNvPr id="25" name="Group 24">
            <a:extLst>
              <a:ext uri="{FF2B5EF4-FFF2-40B4-BE49-F238E27FC236}">
                <a16:creationId xmlns:a16="http://schemas.microsoft.com/office/drawing/2014/main" id="{1622EEA6-9A8C-4668-9545-D3BD3A746E34}"/>
              </a:ext>
            </a:extLst>
          </p:cNvPr>
          <p:cNvGrpSpPr/>
          <p:nvPr/>
        </p:nvGrpSpPr>
        <p:grpSpPr>
          <a:xfrm>
            <a:off x="9391469" y="940641"/>
            <a:ext cx="2059375" cy="539686"/>
            <a:chOff x="1028583" y="1021120"/>
            <a:chExt cx="1981778" cy="519351"/>
          </a:xfrm>
          <a:solidFill>
            <a:srgbClr val="12ABDB"/>
          </a:solidFill>
        </p:grpSpPr>
        <p:sp>
          <p:nvSpPr>
            <p:cNvPr id="26" name="Rounded Rectangle 3">
              <a:extLst>
                <a:ext uri="{FF2B5EF4-FFF2-40B4-BE49-F238E27FC236}">
                  <a16:creationId xmlns:a16="http://schemas.microsoft.com/office/drawing/2014/main" id="{4E2B6E2C-DA09-404C-8782-AFD805A77882}"/>
                </a:ext>
              </a:extLst>
            </p:cNvPr>
            <p:cNvSpPr/>
            <p:nvPr/>
          </p:nvSpPr>
          <p:spPr>
            <a:xfrm>
              <a:off x="1323176" y="1134004"/>
              <a:ext cx="1687185" cy="2935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Verdana"/>
                <a:ea typeface="+mn-ea"/>
                <a:cs typeface="+mn-cs"/>
              </a:endParaRPr>
            </a:p>
          </p:txBody>
        </p:sp>
        <p:sp>
          <p:nvSpPr>
            <p:cNvPr id="27" name="Oval 26">
              <a:extLst>
                <a:ext uri="{FF2B5EF4-FFF2-40B4-BE49-F238E27FC236}">
                  <a16:creationId xmlns:a16="http://schemas.microsoft.com/office/drawing/2014/main" id="{9CAF0811-3F5E-4E2F-B88D-5E6457EB13A5}"/>
                </a:ext>
              </a:extLst>
            </p:cNvPr>
            <p:cNvSpPr/>
            <p:nvPr/>
          </p:nvSpPr>
          <p:spPr>
            <a:xfrm>
              <a:off x="1028583" y="1021120"/>
              <a:ext cx="521208" cy="5193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1"/>
                </a:solidFill>
                <a:effectLst/>
                <a:uLnTx/>
                <a:uFillTx/>
                <a:latin typeface="Verdana"/>
                <a:ea typeface="+mn-ea"/>
                <a:cs typeface="+mn-cs"/>
              </a:endParaRPr>
            </a:p>
          </p:txBody>
        </p:sp>
        <p:sp>
          <p:nvSpPr>
            <p:cNvPr id="28" name="Rectangle 27">
              <a:extLst>
                <a:ext uri="{FF2B5EF4-FFF2-40B4-BE49-F238E27FC236}">
                  <a16:creationId xmlns:a16="http://schemas.microsoft.com/office/drawing/2014/main" id="{17A83603-EC17-4609-8874-ABC34A0D8FCF}"/>
                </a:ext>
              </a:extLst>
            </p:cNvPr>
            <p:cNvSpPr/>
            <p:nvPr/>
          </p:nvSpPr>
          <p:spPr>
            <a:xfrm>
              <a:off x="1542752" y="1149990"/>
              <a:ext cx="1409398" cy="261610"/>
            </a:xfrm>
            <a:prstGeom prst="rect">
              <a:avLst/>
            </a:prstGeom>
            <a:noFill/>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Verdana"/>
                  <a:ea typeface="+mn-ea"/>
                  <a:cs typeface="+mn-cs"/>
                </a:rPr>
                <a:t>REPORTING</a:t>
              </a:r>
            </a:p>
          </p:txBody>
        </p:sp>
        <p:sp>
          <p:nvSpPr>
            <p:cNvPr id="29" name="TextBox 28">
              <a:extLst>
                <a:ext uri="{FF2B5EF4-FFF2-40B4-BE49-F238E27FC236}">
                  <a16:creationId xmlns:a16="http://schemas.microsoft.com/office/drawing/2014/main" id="{4FED23ED-0EDF-4D6F-BD67-11CA522A1C0E}"/>
                </a:ext>
              </a:extLst>
            </p:cNvPr>
            <p:cNvSpPr txBox="1"/>
            <p:nvPr/>
          </p:nvSpPr>
          <p:spPr>
            <a:xfrm>
              <a:off x="1127833" y="1116073"/>
              <a:ext cx="318085" cy="325798"/>
            </a:xfrm>
            <a:prstGeom prst="rect">
              <a:avLst/>
            </a:prstGeom>
            <a:grp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Verdana"/>
                  <a:ea typeface="+mn-ea"/>
                  <a:cs typeface="+mn-cs"/>
                </a:rPr>
                <a:t>4</a:t>
              </a:r>
            </a:p>
          </p:txBody>
        </p:sp>
      </p:grpSp>
      <p:sp>
        <p:nvSpPr>
          <p:cNvPr id="30" name="TextBox 29">
            <a:extLst>
              <a:ext uri="{FF2B5EF4-FFF2-40B4-BE49-F238E27FC236}">
                <a16:creationId xmlns:a16="http://schemas.microsoft.com/office/drawing/2014/main" id="{281B703C-547D-4387-8096-6BD3963F3B00}"/>
              </a:ext>
            </a:extLst>
          </p:cNvPr>
          <p:cNvSpPr txBox="1"/>
          <p:nvPr/>
        </p:nvSpPr>
        <p:spPr>
          <a:xfrm>
            <a:off x="525900" y="5610579"/>
            <a:ext cx="790601"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3"/>
                </a:solidFill>
                <a:effectLst/>
                <a:uLnTx/>
                <a:uFillTx/>
                <a:latin typeface="Verdana"/>
                <a:ea typeface="+mn-ea"/>
                <a:cs typeface="+mn-cs"/>
              </a:rPr>
              <a:t>Owners</a:t>
            </a:r>
          </a:p>
        </p:txBody>
      </p:sp>
      <p:sp>
        <p:nvSpPr>
          <p:cNvPr id="31" name="Rectangle: Rounded Corners 114">
            <a:extLst>
              <a:ext uri="{FF2B5EF4-FFF2-40B4-BE49-F238E27FC236}">
                <a16:creationId xmlns:a16="http://schemas.microsoft.com/office/drawing/2014/main" id="{F930A5F9-31C0-48D6-8837-CE55C425B1E1}"/>
              </a:ext>
            </a:extLst>
          </p:cNvPr>
          <p:cNvSpPr>
            <a:spLocks noChangeAspect="1"/>
          </p:cNvSpPr>
          <p:nvPr/>
        </p:nvSpPr>
        <p:spPr>
          <a:xfrm>
            <a:off x="2534065" y="5597384"/>
            <a:ext cx="1113453" cy="288000"/>
          </a:xfrm>
          <a:prstGeom prst="roundRect">
            <a:avLst/>
          </a:prstGeom>
          <a:solidFill>
            <a:srgbClr val="0070AD"/>
          </a:solidFill>
          <a:ln>
            <a:solidFill>
              <a:schemeClr val="bg2">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Verdana"/>
                <a:ea typeface="+mn-ea"/>
                <a:cs typeface="+mn-cs"/>
              </a:rPr>
              <a:t>Customer</a:t>
            </a:r>
          </a:p>
        </p:txBody>
      </p:sp>
      <p:pic>
        <p:nvPicPr>
          <p:cNvPr id="32" name="Picture 31">
            <a:extLst>
              <a:ext uri="{FF2B5EF4-FFF2-40B4-BE49-F238E27FC236}">
                <a16:creationId xmlns:a16="http://schemas.microsoft.com/office/drawing/2014/main" id="{A6C92AA4-CC1B-4710-B6EF-86739C88E5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5538" y="5576165"/>
            <a:ext cx="635281" cy="330439"/>
          </a:xfrm>
          <a:prstGeom prst="rect">
            <a:avLst/>
          </a:prstGeom>
        </p:spPr>
      </p:pic>
      <p:pic>
        <p:nvPicPr>
          <p:cNvPr id="33" name="Picture 32">
            <a:extLst>
              <a:ext uri="{FF2B5EF4-FFF2-40B4-BE49-F238E27FC236}">
                <a16:creationId xmlns:a16="http://schemas.microsoft.com/office/drawing/2014/main" id="{5AC62D15-904C-44D8-B97D-5D51234DBF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3663" y="5576165"/>
            <a:ext cx="635281" cy="330439"/>
          </a:xfrm>
          <a:prstGeom prst="rect">
            <a:avLst/>
          </a:prstGeom>
        </p:spPr>
      </p:pic>
      <p:sp>
        <p:nvSpPr>
          <p:cNvPr id="34" name="Rectangle: Rounded Corners 114">
            <a:extLst>
              <a:ext uri="{FF2B5EF4-FFF2-40B4-BE49-F238E27FC236}">
                <a16:creationId xmlns:a16="http://schemas.microsoft.com/office/drawing/2014/main" id="{CB56DA94-A18B-4F99-A18C-5314233B8E4C}"/>
              </a:ext>
            </a:extLst>
          </p:cNvPr>
          <p:cNvSpPr>
            <a:spLocks noChangeAspect="1"/>
          </p:cNvSpPr>
          <p:nvPr/>
        </p:nvSpPr>
        <p:spPr>
          <a:xfrm>
            <a:off x="7693207" y="5597384"/>
            <a:ext cx="1113453" cy="288000"/>
          </a:xfrm>
          <a:prstGeom prst="roundRect">
            <a:avLst/>
          </a:prstGeom>
          <a:solidFill>
            <a:srgbClr val="0070AD"/>
          </a:solidFill>
          <a:ln>
            <a:solidFill>
              <a:schemeClr val="bg2">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Verdana"/>
                <a:ea typeface="+mn-ea"/>
                <a:cs typeface="+mn-cs"/>
              </a:rPr>
              <a:t>Customer</a:t>
            </a:r>
          </a:p>
        </p:txBody>
      </p:sp>
      <p:pic>
        <p:nvPicPr>
          <p:cNvPr id="35" name="Picture 34">
            <a:extLst>
              <a:ext uri="{FF2B5EF4-FFF2-40B4-BE49-F238E27FC236}">
                <a16:creationId xmlns:a16="http://schemas.microsoft.com/office/drawing/2014/main" id="{7EC6A372-10F6-4FF5-B837-C108E651A2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4680" y="5576165"/>
            <a:ext cx="635281" cy="330439"/>
          </a:xfrm>
          <a:prstGeom prst="rect">
            <a:avLst/>
          </a:prstGeom>
        </p:spPr>
      </p:pic>
      <p:pic>
        <p:nvPicPr>
          <p:cNvPr id="36" name="Picture 35">
            <a:extLst>
              <a:ext uri="{FF2B5EF4-FFF2-40B4-BE49-F238E27FC236}">
                <a16:creationId xmlns:a16="http://schemas.microsoft.com/office/drawing/2014/main" id="{DDDAB67E-E7F3-4F96-842B-8086A0C246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54303" y="5576165"/>
            <a:ext cx="635281" cy="330439"/>
          </a:xfrm>
          <a:prstGeom prst="rect">
            <a:avLst/>
          </a:prstGeom>
        </p:spPr>
      </p:pic>
      <p:grpSp>
        <p:nvGrpSpPr>
          <p:cNvPr id="37" name="Group 36">
            <a:extLst>
              <a:ext uri="{FF2B5EF4-FFF2-40B4-BE49-F238E27FC236}">
                <a16:creationId xmlns:a16="http://schemas.microsoft.com/office/drawing/2014/main" id="{D6B62176-9FDF-415D-AA87-58ABB90106D5}"/>
              </a:ext>
            </a:extLst>
          </p:cNvPr>
          <p:cNvGrpSpPr/>
          <p:nvPr/>
        </p:nvGrpSpPr>
        <p:grpSpPr>
          <a:xfrm>
            <a:off x="152400" y="6016780"/>
            <a:ext cx="11763589" cy="438582"/>
            <a:chOff x="361297" y="5997347"/>
            <a:chExt cx="11763589" cy="438582"/>
          </a:xfrm>
        </p:grpSpPr>
        <p:sp>
          <p:nvSpPr>
            <p:cNvPr id="38" name="TextBox 37">
              <a:extLst>
                <a:ext uri="{FF2B5EF4-FFF2-40B4-BE49-F238E27FC236}">
                  <a16:creationId xmlns:a16="http://schemas.microsoft.com/office/drawing/2014/main" id="{32352CB7-3480-4284-9B69-0F11CB14E71F}"/>
                </a:ext>
              </a:extLst>
            </p:cNvPr>
            <p:cNvSpPr txBox="1"/>
            <p:nvPr/>
          </p:nvSpPr>
          <p:spPr>
            <a:xfrm>
              <a:off x="361297" y="5997347"/>
              <a:ext cx="1164101"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3"/>
                  </a:solidFill>
                  <a:effectLst/>
                  <a:uLnTx/>
                  <a:uFillTx/>
                  <a:latin typeface="Verdana"/>
                  <a:ea typeface="+mn-ea"/>
                  <a:cs typeface="+mn-cs"/>
                </a:rPr>
                <a:t>Deliverables</a:t>
              </a:r>
            </a:p>
          </p:txBody>
        </p:sp>
        <p:sp>
          <p:nvSpPr>
            <p:cNvPr id="39" name="TextBox 38">
              <a:extLst>
                <a:ext uri="{FF2B5EF4-FFF2-40B4-BE49-F238E27FC236}">
                  <a16:creationId xmlns:a16="http://schemas.microsoft.com/office/drawing/2014/main" id="{4FA9DA45-2144-4D88-9872-D93C4A29C289}"/>
                </a:ext>
              </a:extLst>
            </p:cNvPr>
            <p:cNvSpPr txBox="1"/>
            <p:nvPr/>
          </p:nvSpPr>
          <p:spPr>
            <a:xfrm>
              <a:off x="4167056" y="5997347"/>
              <a:ext cx="2581977" cy="438582"/>
            </a:xfrm>
            <a:prstGeom prst="rect">
              <a:avLst/>
            </a:prstGeom>
            <a:noFill/>
          </p:spPr>
          <p:txBody>
            <a:bodyPr wrap="square" rIns="0" rtlCol="0">
              <a:spAutoFit/>
            </a:bodyPr>
            <a:lstStyle/>
            <a:p>
              <a:pPr marL="137160" marR="0" lvl="0" indent="-137160" fontAlgn="auto">
                <a:lnSpc>
                  <a:spcPct val="100000"/>
                </a:lnSpc>
                <a:spcBef>
                  <a:spcPts val="0"/>
                </a:spcBef>
                <a:spcAft>
                  <a:spcPts val="300"/>
                </a:spcAft>
                <a:buClr>
                  <a:srgbClr val="0070AD"/>
                </a:buClr>
                <a:buSzTx/>
                <a:buFont typeface="Wingdings" panose="05000000000000000000" pitchFamily="2" charset="2"/>
                <a:buChar char="§"/>
                <a:tabLst/>
                <a:defRPr/>
              </a:pPr>
              <a:r>
                <a:rPr lang="en-IN" sz="1000" dirty="0">
                  <a:solidFill>
                    <a:prstClr val="black"/>
                  </a:solidFill>
                  <a:latin typeface="Verdana"/>
                </a:rPr>
                <a:t>PaaS Analyzer Report, </a:t>
              </a:r>
            </a:p>
            <a:p>
              <a:pPr marL="137160" marR="0" lvl="0" indent="-137160" fontAlgn="auto">
                <a:lnSpc>
                  <a:spcPct val="100000"/>
                </a:lnSpc>
                <a:spcBef>
                  <a:spcPts val="0"/>
                </a:spcBef>
                <a:spcAft>
                  <a:spcPts val="300"/>
                </a:spcAft>
                <a:buClr>
                  <a:srgbClr val="0070AD"/>
                </a:buClr>
                <a:buSzTx/>
                <a:buFont typeface="Wingdings" panose="05000000000000000000" pitchFamily="2" charset="2"/>
                <a:buChar char="§"/>
                <a:tabLst/>
                <a:defRPr/>
              </a:pPr>
              <a:r>
                <a:rPr lang="en-IN" sz="1000" dirty="0">
                  <a:solidFill>
                    <a:prstClr val="black"/>
                  </a:solidFill>
                  <a:latin typeface="Verdana"/>
                </a:rPr>
                <a:t>IBM Transformation Advisor Report</a:t>
              </a:r>
            </a:p>
          </p:txBody>
        </p:sp>
        <p:sp>
          <p:nvSpPr>
            <p:cNvPr id="40" name="TextBox 39">
              <a:extLst>
                <a:ext uri="{FF2B5EF4-FFF2-40B4-BE49-F238E27FC236}">
                  <a16:creationId xmlns:a16="http://schemas.microsoft.com/office/drawing/2014/main" id="{4410D53A-81D7-4F81-AE56-FFAC86983A2B}"/>
                </a:ext>
              </a:extLst>
            </p:cNvPr>
            <p:cNvSpPr txBox="1"/>
            <p:nvPr/>
          </p:nvSpPr>
          <p:spPr>
            <a:xfrm>
              <a:off x="9347120" y="5997347"/>
              <a:ext cx="2777766" cy="438582"/>
            </a:xfrm>
            <a:prstGeom prst="rect">
              <a:avLst/>
            </a:prstGeom>
            <a:noFill/>
          </p:spPr>
          <p:txBody>
            <a:bodyPr wrap="square" rIns="0" rtlCol="0">
              <a:spAutoFit/>
            </a:bodyPr>
            <a:lstStyle/>
            <a:p>
              <a:pPr marL="137160" marR="0" lvl="0" indent="-137160" fontAlgn="auto">
                <a:lnSpc>
                  <a:spcPct val="100000"/>
                </a:lnSpc>
                <a:spcBef>
                  <a:spcPts val="0"/>
                </a:spcBef>
                <a:spcAft>
                  <a:spcPts val="300"/>
                </a:spcAft>
                <a:buClr>
                  <a:srgbClr val="0070AD"/>
                </a:buClr>
                <a:buSzTx/>
                <a:buFont typeface="Wingdings" panose="05000000000000000000" pitchFamily="2" charset="2"/>
                <a:buChar char="§"/>
                <a:tabLst/>
                <a:defRPr/>
              </a:pPr>
              <a:r>
                <a:rPr lang="en-IN" sz="1000" dirty="0">
                  <a:solidFill>
                    <a:prstClr val="black"/>
                  </a:solidFill>
                  <a:latin typeface="Verdana"/>
                </a:rPr>
                <a:t>Application’s Cloud TO-BE Architecture</a:t>
              </a:r>
            </a:p>
            <a:p>
              <a:pPr marL="137160" marR="0" lvl="0" indent="-137160" fontAlgn="auto">
                <a:lnSpc>
                  <a:spcPct val="100000"/>
                </a:lnSpc>
                <a:spcBef>
                  <a:spcPts val="0"/>
                </a:spcBef>
                <a:spcAft>
                  <a:spcPts val="300"/>
                </a:spcAft>
                <a:buClr>
                  <a:srgbClr val="0070AD"/>
                </a:buClr>
                <a:buSzTx/>
                <a:buFont typeface="Wingdings" panose="05000000000000000000" pitchFamily="2" charset="2"/>
                <a:buChar char="§"/>
                <a:tabLst/>
                <a:defRPr/>
              </a:pPr>
              <a:r>
                <a:rPr lang="en-IN" sz="1000" dirty="0">
                  <a:solidFill>
                    <a:prstClr val="black"/>
                  </a:solidFill>
                  <a:latin typeface="Verdana"/>
                </a:rPr>
                <a:t>Native Development Effort &amp; Timeline</a:t>
              </a:r>
            </a:p>
          </p:txBody>
        </p:sp>
      </p:grpSp>
      <p:sp>
        <p:nvSpPr>
          <p:cNvPr id="41" name="TextBox 40">
            <a:extLst>
              <a:ext uri="{FF2B5EF4-FFF2-40B4-BE49-F238E27FC236}">
                <a16:creationId xmlns:a16="http://schemas.microsoft.com/office/drawing/2014/main" id="{813878D7-0B48-4C0C-B644-26AB6F350F78}"/>
              </a:ext>
            </a:extLst>
          </p:cNvPr>
          <p:cNvSpPr txBox="1"/>
          <p:nvPr/>
        </p:nvSpPr>
        <p:spPr>
          <a:xfrm>
            <a:off x="3958159" y="2451100"/>
            <a:ext cx="2581977" cy="1862048"/>
          </a:xfrm>
          <a:prstGeom prst="rect">
            <a:avLst/>
          </a:prstGeom>
          <a:noFill/>
        </p:spPr>
        <p:txBody>
          <a:bodyPr wrap="square" rIns="0" rtlCol="0">
            <a:spAutoFit/>
          </a:bodyPr>
          <a:lstStyle/>
          <a:p>
            <a:pPr marL="137160" indent="-137160">
              <a:spcAft>
                <a:spcPts val="300"/>
              </a:spcAft>
              <a:buClr>
                <a:srgbClr val="0070AD"/>
              </a:buClr>
              <a:buFont typeface="Wingdings" panose="05000000000000000000" pitchFamily="2" charset="2"/>
              <a:buChar char="§"/>
              <a:defRPr/>
            </a:pPr>
            <a:r>
              <a:rPr lang="en-US" sz="1000" dirty="0">
                <a:solidFill>
                  <a:prstClr val="black"/>
                </a:solidFill>
                <a:latin typeface="Verdana"/>
              </a:rPr>
              <a:t>Analyze collated application repository and plan deep dive workshops with respective SME, Leads &amp; Tower Heads</a:t>
            </a:r>
          </a:p>
          <a:p>
            <a:pPr marL="137160" indent="-137160">
              <a:spcAft>
                <a:spcPts val="300"/>
              </a:spcAft>
              <a:buClr>
                <a:srgbClr val="0070AD"/>
              </a:buClr>
              <a:buFont typeface="Wingdings" panose="05000000000000000000" pitchFamily="2" charset="2"/>
              <a:buChar char="§"/>
              <a:defRPr/>
            </a:pPr>
            <a:r>
              <a:rPr lang="en-US" sz="1000" dirty="0">
                <a:solidFill>
                  <a:prstClr val="black"/>
                </a:solidFill>
                <a:latin typeface="Verdana"/>
              </a:rPr>
              <a:t>Conduct Comparative study of As Is IT landscape, technology &amp; functionality against Cloud Native application development</a:t>
            </a:r>
          </a:p>
          <a:p>
            <a:pPr marL="137160" indent="-137160">
              <a:spcAft>
                <a:spcPts val="300"/>
              </a:spcAft>
              <a:buClr>
                <a:srgbClr val="0070AD"/>
              </a:buClr>
              <a:buFont typeface="Wingdings" panose="05000000000000000000" pitchFamily="2" charset="2"/>
              <a:buChar char="§"/>
              <a:defRPr/>
            </a:pPr>
            <a:r>
              <a:rPr lang="en-US" sz="1000" dirty="0">
                <a:solidFill>
                  <a:prstClr val="black"/>
                </a:solidFill>
                <a:latin typeface="Verdana"/>
              </a:rPr>
              <a:t>Identify non-functional requirements for the application in TO-BE design</a:t>
            </a:r>
          </a:p>
        </p:txBody>
      </p:sp>
      <p:sp>
        <p:nvSpPr>
          <p:cNvPr id="42" name="TextBox 41">
            <a:extLst>
              <a:ext uri="{FF2B5EF4-FFF2-40B4-BE49-F238E27FC236}">
                <a16:creationId xmlns:a16="http://schemas.microsoft.com/office/drawing/2014/main" id="{2912C7F0-091A-4F5B-8DEF-CC516EC31578}"/>
              </a:ext>
            </a:extLst>
          </p:cNvPr>
          <p:cNvSpPr txBox="1"/>
          <p:nvPr/>
        </p:nvSpPr>
        <p:spPr>
          <a:xfrm>
            <a:off x="279038" y="1895465"/>
            <a:ext cx="1037463" cy="43088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3"/>
                </a:solidFill>
                <a:effectLst/>
                <a:uLnTx/>
                <a:uFillTx/>
                <a:latin typeface="Verdana"/>
                <a:ea typeface="+mn-ea"/>
                <a:cs typeface="+mn-cs"/>
              </a:rPr>
              <a:t>Timeline</a:t>
            </a:r>
            <a:br>
              <a:rPr kumimoji="0" lang="en-US" sz="1100" b="1" i="0" u="none" strike="noStrike" kern="1200" cap="none" spc="0" normalizeH="0" baseline="0" noProof="0" dirty="0">
                <a:ln>
                  <a:noFill/>
                </a:ln>
                <a:solidFill>
                  <a:schemeClr val="accent3"/>
                </a:solidFill>
                <a:effectLst/>
                <a:uLnTx/>
                <a:uFillTx/>
                <a:latin typeface="Verdana"/>
                <a:ea typeface="+mn-ea"/>
                <a:cs typeface="+mn-cs"/>
              </a:rPr>
            </a:br>
            <a:r>
              <a:rPr kumimoji="0" lang="en-US" sz="1100" b="1" i="0" u="none" strike="noStrike" kern="1200" cap="none" spc="0" normalizeH="0" baseline="0" noProof="0" dirty="0">
                <a:ln>
                  <a:noFill/>
                </a:ln>
                <a:solidFill>
                  <a:schemeClr val="accent3"/>
                </a:solidFill>
                <a:effectLst/>
                <a:uLnTx/>
                <a:uFillTx/>
                <a:latin typeface="Verdana"/>
                <a:ea typeface="+mn-ea"/>
                <a:cs typeface="+mn-cs"/>
              </a:rPr>
              <a:t>(in weeks)</a:t>
            </a:r>
          </a:p>
        </p:txBody>
      </p:sp>
      <p:sp>
        <p:nvSpPr>
          <p:cNvPr id="43" name="Rounded Rectangle 96">
            <a:extLst>
              <a:ext uri="{FF2B5EF4-FFF2-40B4-BE49-F238E27FC236}">
                <a16:creationId xmlns:a16="http://schemas.microsoft.com/office/drawing/2014/main" id="{85644FF6-B982-41AC-99DD-E02727DB5708}"/>
              </a:ext>
            </a:extLst>
          </p:cNvPr>
          <p:cNvSpPr/>
          <p:nvPr/>
        </p:nvSpPr>
        <p:spPr>
          <a:xfrm>
            <a:off x="1543703" y="2064713"/>
            <a:ext cx="10058400" cy="148912"/>
          </a:xfrm>
          <a:prstGeom prst="roundRect">
            <a:avLst>
              <a:gd name="adj" fmla="val 50000"/>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44" name="Oval 43">
            <a:extLst>
              <a:ext uri="{FF2B5EF4-FFF2-40B4-BE49-F238E27FC236}">
                <a16:creationId xmlns:a16="http://schemas.microsoft.com/office/drawing/2014/main" id="{E006F108-55F3-499F-811D-12BF74404240}"/>
              </a:ext>
            </a:extLst>
          </p:cNvPr>
          <p:cNvSpPr/>
          <p:nvPr/>
        </p:nvSpPr>
        <p:spPr>
          <a:xfrm>
            <a:off x="1883809" y="1910569"/>
            <a:ext cx="457200" cy="457200"/>
          </a:xfrm>
          <a:prstGeom prst="ellipse">
            <a:avLst/>
          </a:prstGeom>
          <a:solidFill>
            <a:srgbClr val="00C3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Verdana"/>
                <a:ea typeface="+mn-ea"/>
                <a:cs typeface="+mn-cs"/>
              </a:rPr>
              <a:t>1</a:t>
            </a:r>
          </a:p>
        </p:txBody>
      </p:sp>
      <p:sp>
        <p:nvSpPr>
          <p:cNvPr id="45" name="Oval 44">
            <a:extLst>
              <a:ext uri="{FF2B5EF4-FFF2-40B4-BE49-F238E27FC236}">
                <a16:creationId xmlns:a16="http://schemas.microsoft.com/office/drawing/2014/main" id="{D72A8D39-F964-4187-9F00-1302D25E131E}"/>
              </a:ext>
            </a:extLst>
          </p:cNvPr>
          <p:cNvSpPr/>
          <p:nvPr/>
        </p:nvSpPr>
        <p:spPr>
          <a:xfrm>
            <a:off x="3002730" y="1910569"/>
            <a:ext cx="457200" cy="457200"/>
          </a:xfrm>
          <a:prstGeom prst="ellipse">
            <a:avLst/>
          </a:prstGeom>
          <a:solidFill>
            <a:srgbClr val="00C3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Verdana"/>
                <a:ea typeface="+mn-ea"/>
                <a:cs typeface="+mn-cs"/>
              </a:rPr>
              <a:t>2</a:t>
            </a:r>
          </a:p>
        </p:txBody>
      </p:sp>
      <p:sp>
        <p:nvSpPr>
          <p:cNvPr id="46" name="Oval 45">
            <a:extLst>
              <a:ext uri="{FF2B5EF4-FFF2-40B4-BE49-F238E27FC236}">
                <a16:creationId xmlns:a16="http://schemas.microsoft.com/office/drawing/2014/main" id="{46C81F8E-D7F4-4A12-A8CD-A4B9BF11444D}"/>
              </a:ext>
            </a:extLst>
          </p:cNvPr>
          <p:cNvSpPr/>
          <p:nvPr/>
        </p:nvSpPr>
        <p:spPr>
          <a:xfrm>
            <a:off x="4463270" y="1910569"/>
            <a:ext cx="457200" cy="457200"/>
          </a:xfrm>
          <a:prstGeom prst="ellipse">
            <a:avLst/>
          </a:prstGeom>
          <a:solidFill>
            <a:srgbClr val="00C3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Verdana"/>
                <a:ea typeface="+mn-ea"/>
                <a:cs typeface="+mn-cs"/>
              </a:rPr>
              <a:t>3</a:t>
            </a:r>
          </a:p>
        </p:txBody>
      </p:sp>
      <p:sp>
        <p:nvSpPr>
          <p:cNvPr id="47" name="Oval 46">
            <a:extLst>
              <a:ext uri="{FF2B5EF4-FFF2-40B4-BE49-F238E27FC236}">
                <a16:creationId xmlns:a16="http://schemas.microsoft.com/office/drawing/2014/main" id="{9C47B88E-77AE-40B8-8737-A905245803EC}"/>
              </a:ext>
            </a:extLst>
          </p:cNvPr>
          <p:cNvSpPr/>
          <p:nvPr/>
        </p:nvSpPr>
        <p:spPr>
          <a:xfrm>
            <a:off x="5651217" y="1910569"/>
            <a:ext cx="457200" cy="457200"/>
          </a:xfrm>
          <a:prstGeom prst="ellipse">
            <a:avLst/>
          </a:prstGeom>
          <a:solidFill>
            <a:srgbClr val="00C3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Verdana"/>
                <a:ea typeface="+mn-ea"/>
                <a:cs typeface="+mn-cs"/>
              </a:rPr>
              <a:t>4</a:t>
            </a:r>
          </a:p>
        </p:txBody>
      </p:sp>
      <p:sp>
        <p:nvSpPr>
          <p:cNvPr id="48" name="Oval 47">
            <a:extLst>
              <a:ext uri="{FF2B5EF4-FFF2-40B4-BE49-F238E27FC236}">
                <a16:creationId xmlns:a16="http://schemas.microsoft.com/office/drawing/2014/main" id="{C728AC17-DB4B-4DB3-AD1A-0BBB14891E01}"/>
              </a:ext>
            </a:extLst>
          </p:cNvPr>
          <p:cNvSpPr/>
          <p:nvPr/>
        </p:nvSpPr>
        <p:spPr>
          <a:xfrm>
            <a:off x="6965838" y="1910569"/>
            <a:ext cx="457200" cy="457200"/>
          </a:xfrm>
          <a:prstGeom prst="ellipse">
            <a:avLst/>
          </a:prstGeom>
          <a:solidFill>
            <a:srgbClr val="00C3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Verdana"/>
                <a:ea typeface="+mn-ea"/>
                <a:cs typeface="+mn-cs"/>
              </a:rPr>
              <a:t>5</a:t>
            </a:r>
          </a:p>
        </p:txBody>
      </p:sp>
      <p:sp>
        <p:nvSpPr>
          <p:cNvPr id="49" name="Oval 48">
            <a:extLst>
              <a:ext uri="{FF2B5EF4-FFF2-40B4-BE49-F238E27FC236}">
                <a16:creationId xmlns:a16="http://schemas.microsoft.com/office/drawing/2014/main" id="{E48B52B8-A90A-4C00-B4F2-A6528DDCED54}"/>
              </a:ext>
            </a:extLst>
          </p:cNvPr>
          <p:cNvSpPr/>
          <p:nvPr/>
        </p:nvSpPr>
        <p:spPr>
          <a:xfrm>
            <a:off x="8153785" y="1910569"/>
            <a:ext cx="457200" cy="457200"/>
          </a:xfrm>
          <a:prstGeom prst="ellipse">
            <a:avLst/>
          </a:prstGeom>
          <a:solidFill>
            <a:srgbClr val="00C3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Verdana"/>
                <a:ea typeface="+mn-ea"/>
                <a:cs typeface="+mn-cs"/>
              </a:rPr>
              <a:t>6</a:t>
            </a:r>
          </a:p>
        </p:txBody>
      </p:sp>
      <p:sp>
        <p:nvSpPr>
          <p:cNvPr id="50" name="Oval 49">
            <a:extLst>
              <a:ext uri="{FF2B5EF4-FFF2-40B4-BE49-F238E27FC236}">
                <a16:creationId xmlns:a16="http://schemas.microsoft.com/office/drawing/2014/main" id="{B0A69CB7-4A7F-4F10-A9BB-15B1DB981588}"/>
              </a:ext>
            </a:extLst>
          </p:cNvPr>
          <p:cNvSpPr/>
          <p:nvPr/>
        </p:nvSpPr>
        <p:spPr>
          <a:xfrm>
            <a:off x="9660912" y="1910569"/>
            <a:ext cx="457200" cy="457200"/>
          </a:xfrm>
          <a:prstGeom prst="ellipse">
            <a:avLst/>
          </a:prstGeom>
          <a:solidFill>
            <a:srgbClr val="00C3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Verdana"/>
                <a:ea typeface="+mn-ea"/>
                <a:cs typeface="+mn-cs"/>
              </a:rPr>
              <a:t>7</a:t>
            </a:r>
          </a:p>
        </p:txBody>
      </p:sp>
      <p:sp>
        <p:nvSpPr>
          <p:cNvPr id="51" name="Oval 50">
            <a:extLst>
              <a:ext uri="{FF2B5EF4-FFF2-40B4-BE49-F238E27FC236}">
                <a16:creationId xmlns:a16="http://schemas.microsoft.com/office/drawing/2014/main" id="{D55FEDC0-A5E8-42DB-9DBA-805ACE040BD8}"/>
              </a:ext>
            </a:extLst>
          </p:cNvPr>
          <p:cNvSpPr/>
          <p:nvPr/>
        </p:nvSpPr>
        <p:spPr>
          <a:xfrm>
            <a:off x="10848859" y="1910569"/>
            <a:ext cx="457200" cy="457200"/>
          </a:xfrm>
          <a:prstGeom prst="ellipse">
            <a:avLst/>
          </a:prstGeom>
          <a:solidFill>
            <a:srgbClr val="00C3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Verdana"/>
                <a:ea typeface="+mn-ea"/>
                <a:cs typeface="+mn-cs"/>
              </a:rPr>
              <a:t>8</a:t>
            </a:r>
          </a:p>
        </p:txBody>
      </p:sp>
      <p:sp>
        <p:nvSpPr>
          <p:cNvPr id="52" name="TextBox 51">
            <a:extLst>
              <a:ext uri="{FF2B5EF4-FFF2-40B4-BE49-F238E27FC236}">
                <a16:creationId xmlns:a16="http://schemas.microsoft.com/office/drawing/2014/main" id="{1E8915FA-B887-4E84-89A5-D95615FD1613}"/>
              </a:ext>
            </a:extLst>
          </p:cNvPr>
          <p:cNvSpPr txBox="1"/>
          <p:nvPr/>
        </p:nvSpPr>
        <p:spPr>
          <a:xfrm>
            <a:off x="1378588" y="2451099"/>
            <a:ext cx="1319040" cy="2323713"/>
          </a:xfrm>
          <a:prstGeom prst="rect">
            <a:avLst/>
          </a:prstGeom>
          <a:noFill/>
        </p:spPr>
        <p:txBody>
          <a:bodyPr wrap="square" rIns="0" rtlCol="0">
            <a:spAutoFit/>
          </a:bodyPr>
          <a:lstStyle/>
          <a:p>
            <a:pPr marL="137160" marR="0" lvl="0" indent="-137160" algn="l" defTabSz="914400" rtl="0" eaLnBrk="1" fontAlgn="auto" latinLnBrk="0" hangingPunct="1">
              <a:lnSpc>
                <a:spcPct val="100000"/>
              </a:lnSpc>
              <a:spcBef>
                <a:spcPts val="0"/>
              </a:spcBef>
              <a:spcAft>
                <a:spcPts val="300"/>
              </a:spcAft>
              <a:buClr>
                <a:srgbClr val="0070AD"/>
              </a:buClr>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Verdana"/>
                <a:ea typeface="+mn-ea"/>
                <a:cs typeface="+mn-cs"/>
              </a:rPr>
              <a:t>Identify and agree the stakeholders pertaining to In-scope Applications</a:t>
            </a:r>
          </a:p>
          <a:p>
            <a:pPr marL="137160" marR="0" lvl="0" indent="-137160" algn="l" defTabSz="914400" rtl="0" eaLnBrk="1" fontAlgn="auto" latinLnBrk="0" hangingPunct="1">
              <a:lnSpc>
                <a:spcPct val="100000"/>
              </a:lnSpc>
              <a:spcBef>
                <a:spcPts val="0"/>
              </a:spcBef>
              <a:spcAft>
                <a:spcPts val="300"/>
              </a:spcAft>
              <a:buClr>
                <a:srgbClr val="0070AD"/>
              </a:buClr>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Verdana"/>
                <a:ea typeface="+mn-ea"/>
                <a:cs typeface="+mn-cs"/>
              </a:rPr>
              <a:t>Gather technical  diagram &amp; functional flow of application</a:t>
            </a:r>
          </a:p>
          <a:p>
            <a:pPr marL="137160" marR="0" lvl="0" indent="-137160" algn="l" defTabSz="914400" rtl="0" eaLnBrk="1" fontAlgn="auto" latinLnBrk="0" hangingPunct="1">
              <a:lnSpc>
                <a:spcPct val="100000"/>
              </a:lnSpc>
              <a:spcBef>
                <a:spcPts val="0"/>
              </a:spcBef>
              <a:spcAft>
                <a:spcPts val="300"/>
              </a:spcAft>
              <a:buClr>
                <a:srgbClr val="0070AD"/>
              </a:buClr>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Verdana"/>
                <a:ea typeface="+mn-ea"/>
                <a:cs typeface="+mn-cs"/>
              </a:rPr>
              <a:t>Create &amp; agree detailed assessment approach &amp; plan</a:t>
            </a:r>
          </a:p>
        </p:txBody>
      </p:sp>
      <p:sp>
        <p:nvSpPr>
          <p:cNvPr id="53" name="TextBox 52">
            <a:extLst>
              <a:ext uri="{FF2B5EF4-FFF2-40B4-BE49-F238E27FC236}">
                <a16:creationId xmlns:a16="http://schemas.microsoft.com/office/drawing/2014/main" id="{3B5BFDB9-051E-4FC4-A2DA-7A77F86ADB9B}"/>
              </a:ext>
            </a:extLst>
          </p:cNvPr>
          <p:cNvSpPr txBox="1"/>
          <p:nvPr/>
        </p:nvSpPr>
        <p:spPr>
          <a:xfrm>
            <a:off x="6547355" y="2451100"/>
            <a:ext cx="2581977" cy="1515800"/>
          </a:xfrm>
          <a:prstGeom prst="rect">
            <a:avLst/>
          </a:prstGeom>
          <a:noFill/>
        </p:spPr>
        <p:txBody>
          <a:bodyPr wrap="square" rIns="0" rtlCol="0">
            <a:spAutoFit/>
          </a:bodyPr>
          <a:lstStyle/>
          <a:p>
            <a:pPr marL="137160" indent="-137160">
              <a:spcAft>
                <a:spcPts val="300"/>
              </a:spcAft>
              <a:buClr>
                <a:srgbClr val="0070AD"/>
              </a:buClr>
              <a:buFont typeface="Wingdings" panose="05000000000000000000" pitchFamily="2" charset="2"/>
              <a:buChar char="§"/>
              <a:defRPr/>
            </a:pPr>
            <a:r>
              <a:rPr lang="en-US" sz="1000" dirty="0">
                <a:solidFill>
                  <a:prstClr val="black"/>
                </a:solidFill>
                <a:latin typeface="Verdana"/>
              </a:rPr>
              <a:t>Plan and conduct deep dive workshops with SME, leads and tower heads</a:t>
            </a:r>
          </a:p>
          <a:p>
            <a:pPr marL="137160" indent="-137160">
              <a:spcAft>
                <a:spcPts val="300"/>
              </a:spcAft>
              <a:buClr>
                <a:srgbClr val="0070AD"/>
              </a:buClr>
              <a:buFont typeface="Wingdings" panose="05000000000000000000" pitchFamily="2" charset="2"/>
              <a:buChar char="§"/>
              <a:defRPr/>
            </a:pPr>
            <a:r>
              <a:rPr lang="en-US" sz="1000" dirty="0">
                <a:solidFill>
                  <a:prstClr val="black"/>
                </a:solidFill>
                <a:latin typeface="Verdana"/>
              </a:rPr>
              <a:t>Analyze application’s business functionality and map to the re-usable building blocks as part of </a:t>
            </a:r>
            <a:r>
              <a:rPr lang="en-US" sz="1000" dirty="0" err="1">
                <a:solidFill>
                  <a:prstClr val="black"/>
                </a:solidFill>
                <a:latin typeface="Verdana"/>
              </a:rPr>
              <a:t>AcceleRight</a:t>
            </a:r>
            <a:r>
              <a:rPr lang="en-US" sz="1000" dirty="0">
                <a:solidFill>
                  <a:prstClr val="black"/>
                </a:solidFill>
                <a:latin typeface="Verdana"/>
              </a:rPr>
              <a:t> framework, </a:t>
            </a:r>
            <a:r>
              <a:rPr lang="en-US" sz="1000" dirty="0" err="1">
                <a:solidFill>
                  <a:prstClr val="black"/>
                </a:solidFill>
                <a:latin typeface="Verdana"/>
              </a:rPr>
              <a:t>OneDeliver</a:t>
            </a:r>
            <a:r>
              <a:rPr lang="en-US" sz="1000" dirty="0">
                <a:solidFill>
                  <a:prstClr val="black"/>
                </a:solidFill>
                <a:latin typeface="Verdana"/>
              </a:rPr>
              <a:t> accelerator for Cloud Native Development</a:t>
            </a:r>
          </a:p>
        </p:txBody>
      </p:sp>
      <p:grpSp>
        <p:nvGrpSpPr>
          <p:cNvPr id="54" name="Group 53">
            <a:extLst>
              <a:ext uri="{FF2B5EF4-FFF2-40B4-BE49-F238E27FC236}">
                <a16:creationId xmlns:a16="http://schemas.microsoft.com/office/drawing/2014/main" id="{7D6DE0A3-7A26-46A8-97E1-A32114EC894B}"/>
              </a:ext>
            </a:extLst>
          </p:cNvPr>
          <p:cNvGrpSpPr/>
          <p:nvPr/>
        </p:nvGrpSpPr>
        <p:grpSpPr>
          <a:xfrm>
            <a:off x="711847" y="4816424"/>
            <a:ext cx="10997056" cy="717742"/>
            <a:chOff x="920744" y="4974532"/>
            <a:chExt cx="10997056" cy="717742"/>
          </a:xfrm>
        </p:grpSpPr>
        <p:sp>
          <p:nvSpPr>
            <p:cNvPr id="55" name="TextBox 54">
              <a:extLst>
                <a:ext uri="{FF2B5EF4-FFF2-40B4-BE49-F238E27FC236}">
                  <a16:creationId xmlns:a16="http://schemas.microsoft.com/office/drawing/2014/main" id="{A638449F-F6EC-4DBB-AD5E-4FEF98E13F0D}"/>
                </a:ext>
              </a:extLst>
            </p:cNvPr>
            <p:cNvSpPr txBox="1"/>
            <p:nvPr/>
          </p:nvSpPr>
          <p:spPr>
            <a:xfrm>
              <a:off x="920744" y="5047629"/>
              <a:ext cx="604654"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3"/>
                  </a:solidFill>
                  <a:effectLst/>
                  <a:uLnTx/>
                  <a:uFillTx/>
                  <a:latin typeface="Verdana"/>
                  <a:ea typeface="+mn-ea"/>
                  <a:cs typeface="+mn-cs"/>
                </a:rPr>
                <a:t>Tools</a:t>
              </a:r>
            </a:p>
          </p:txBody>
        </p:sp>
        <p:sp>
          <p:nvSpPr>
            <p:cNvPr id="56" name="TextBox 55">
              <a:extLst>
                <a:ext uri="{FF2B5EF4-FFF2-40B4-BE49-F238E27FC236}">
                  <a16:creationId xmlns:a16="http://schemas.microsoft.com/office/drawing/2014/main" id="{C96B3042-4B10-4EBB-B49B-9F7B39B5340E}"/>
                </a:ext>
              </a:extLst>
            </p:cNvPr>
            <p:cNvSpPr txBox="1"/>
            <p:nvPr/>
          </p:nvSpPr>
          <p:spPr>
            <a:xfrm>
              <a:off x="4354722" y="5345076"/>
              <a:ext cx="1842693" cy="230832"/>
            </a:xfrm>
            <a:prstGeom prst="rect">
              <a:avLst/>
            </a:prstGeom>
            <a:noFill/>
          </p:spPr>
          <p:txBody>
            <a:bodyPr wrap="square"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schemeClr val="accent3"/>
                  </a:solidFill>
                  <a:effectLst/>
                  <a:uLnTx/>
                  <a:uFillTx/>
                  <a:latin typeface="Verdana"/>
                  <a:ea typeface="+mn-ea"/>
                  <a:cs typeface="+mn-cs"/>
                </a:rPr>
                <a:t>PaaS Analyzer, </a:t>
              </a:r>
              <a:r>
                <a:rPr kumimoji="0" lang="en-IN" sz="900" b="1" i="0" u="none" strike="noStrike" kern="1200" cap="none" spc="0" normalizeH="0" baseline="0" noProof="0" dirty="0" err="1">
                  <a:ln>
                    <a:noFill/>
                  </a:ln>
                  <a:solidFill>
                    <a:schemeClr val="accent3"/>
                  </a:solidFill>
                  <a:effectLst/>
                  <a:uLnTx/>
                  <a:uFillTx/>
                  <a:latin typeface="Verdana"/>
                  <a:ea typeface="+mn-ea"/>
                  <a:cs typeface="+mn-cs"/>
                </a:rPr>
                <a:t>Evolveware</a:t>
              </a:r>
              <a:endParaRPr kumimoji="0" lang="en-IN" sz="900" b="1" i="0" u="none" strike="noStrike" kern="1200" cap="none" spc="0" normalizeH="0" baseline="0" noProof="0" dirty="0">
                <a:ln>
                  <a:noFill/>
                </a:ln>
                <a:solidFill>
                  <a:schemeClr val="accent3"/>
                </a:solidFill>
                <a:effectLst/>
                <a:uLnTx/>
                <a:uFillTx/>
                <a:latin typeface="Verdana"/>
                <a:ea typeface="+mn-ea"/>
                <a:cs typeface="+mn-cs"/>
              </a:endParaRPr>
            </a:p>
          </p:txBody>
        </p:sp>
        <p:sp>
          <p:nvSpPr>
            <p:cNvPr id="57" name="TextBox 56">
              <a:extLst>
                <a:ext uri="{FF2B5EF4-FFF2-40B4-BE49-F238E27FC236}">
                  <a16:creationId xmlns:a16="http://schemas.microsoft.com/office/drawing/2014/main" id="{B956AA2A-9A50-426C-83D5-6B7D58FEEE20}"/>
                </a:ext>
              </a:extLst>
            </p:cNvPr>
            <p:cNvSpPr txBox="1"/>
            <p:nvPr/>
          </p:nvSpPr>
          <p:spPr>
            <a:xfrm>
              <a:off x="1587485" y="5043307"/>
              <a:ext cx="2581977" cy="507831"/>
            </a:xfrm>
            <a:prstGeom prst="rect">
              <a:avLst/>
            </a:prstGeom>
            <a:noFill/>
          </p:spPr>
          <p:txBody>
            <a:bodyPr wrap="square"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schemeClr val="accent3"/>
                  </a:solidFill>
                  <a:effectLst/>
                  <a:uLnTx/>
                  <a:uFillTx/>
                  <a:latin typeface="Verdana"/>
                  <a:ea typeface="+mn-ea"/>
                  <a:cs typeface="+mn-cs"/>
                </a:rPr>
                <a:t>Cloudscape &amp; </a:t>
              </a:r>
              <a:r>
                <a:rPr kumimoji="0" lang="en-IN" sz="900" b="1" i="0" u="none" strike="noStrike" kern="1200" cap="none" spc="0" normalizeH="0" baseline="0" noProof="0" dirty="0" err="1">
                  <a:ln>
                    <a:noFill/>
                  </a:ln>
                  <a:solidFill>
                    <a:schemeClr val="accent3"/>
                  </a:solidFill>
                  <a:effectLst/>
                  <a:uLnTx/>
                  <a:uFillTx/>
                  <a:latin typeface="Verdana"/>
                  <a:ea typeface="+mn-ea"/>
                  <a:cs typeface="+mn-cs"/>
                </a:rPr>
                <a:t>eAPM</a:t>
              </a:r>
              <a:r>
                <a:rPr kumimoji="0" lang="en-IN" sz="900" b="1" i="0" u="none" strike="noStrike" kern="1200" cap="none" spc="0" normalizeH="0" baseline="0" noProof="0" dirty="0">
                  <a:ln>
                    <a:noFill/>
                  </a:ln>
                  <a:solidFill>
                    <a:schemeClr val="accent3"/>
                  </a:solidFill>
                  <a:effectLst/>
                  <a:uLnTx/>
                  <a:uFillTx/>
                  <a:latin typeface="Verdana"/>
                  <a:ea typeface="+mn-ea"/>
                  <a:cs typeface="+mn-cs"/>
                </a:rPr>
                <a:t> output </a:t>
              </a:r>
              <a:r>
                <a:rPr kumimoji="0" lang="en-IN" sz="900" b="0" i="0" u="none" strike="noStrike" kern="1200" cap="none" spc="0" normalizeH="0" baseline="0" noProof="0" dirty="0">
                  <a:ln>
                    <a:noFill/>
                  </a:ln>
                  <a:solidFill>
                    <a:schemeClr val="accent3"/>
                  </a:solidFill>
                  <a:effectLst/>
                  <a:uLnTx/>
                  <a:uFillTx/>
                  <a:latin typeface="Verdana"/>
                  <a:ea typeface="+mn-ea"/>
                  <a:cs typeface="+mn-cs"/>
                </a:rPr>
                <a:t>(Application Dependencies, Application Qualitative Details -like technology, no. of users)</a:t>
              </a:r>
            </a:p>
          </p:txBody>
        </p:sp>
        <p:sp>
          <p:nvSpPr>
            <p:cNvPr id="58" name="TextBox 57">
              <a:extLst>
                <a:ext uri="{FF2B5EF4-FFF2-40B4-BE49-F238E27FC236}">
                  <a16:creationId xmlns:a16="http://schemas.microsoft.com/office/drawing/2014/main" id="{DD56AD3C-F1FE-45F5-A667-80DA65180CA3}"/>
                </a:ext>
              </a:extLst>
            </p:cNvPr>
            <p:cNvSpPr txBox="1"/>
            <p:nvPr/>
          </p:nvSpPr>
          <p:spPr>
            <a:xfrm>
              <a:off x="6765143" y="5184443"/>
              <a:ext cx="2581977" cy="507831"/>
            </a:xfrm>
            <a:prstGeom prst="rect">
              <a:avLst/>
            </a:prstGeom>
            <a:noFill/>
          </p:spPr>
          <p:txBody>
            <a:bodyPr wrap="square"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schemeClr val="accent3"/>
                  </a:solidFill>
                  <a:effectLst/>
                  <a:uLnTx/>
                  <a:uFillTx/>
                  <a:latin typeface="Verdana"/>
                  <a:ea typeface="+mn-ea"/>
                  <a:cs typeface="+mn-cs"/>
                </a:rPr>
                <a:t>IDEs (ex. Visual Studio, Eclipse) for Code Analysis, DB Client Tools </a:t>
              </a:r>
              <a:br>
                <a:rPr kumimoji="0" lang="en-IN" sz="900" b="1" i="0" u="none" strike="noStrike" kern="1200" cap="none" spc="0" normalizeH="0" baseline="0" noProof="0" dirty="0">
                  <a:ln>
                    <a:noFill/>
                  </a:ln>
                  <a:solidFill>
                    <a:schemeClr val="accent3"/>
                  </a:solidFill>
                  <a:effectLst/>
                  <a:uLnTx/>
                  <a:uFillTx/>
                  <a:latin typeface="Verdana"/>
                  <a:ea typeface="+mn-ea"/>
                  <a:cs typeface="+mn-cs"/>
                </a:rPr>
              </a:br>
              <a:r>
                <a:rPr kumimoji="0" lang="en-IN" sz="900" b="1" i="0" u="none" strike="noStrike" kern="1200" cap="none" spc="0" normalizeH="0" baseline="0" noProof="0" dirty="0">
                  <a:ln>
                    <a:noFill/>
                  </a:ln>
                  <a:solidFill>
                    <a:schemeClr val="accent3"/>
                  </a:solidFill>
                  <a:effectLst/>
                  <a:uLnTx/>
                  <a:uFillTx/>
                  <a:latin typeface="Verdana"/>
                  <a:ea typeface="+mn-ea"/>
                  <a:cs typeface="+mn-cs"/>
                </a:rPr>
                <a:t>(ex. PL/SQL Developer)</a:t>
              </a:r>
            </a:p>
          </p:txBody>
        </p:sp>
        <p:sp>
          <p:nvSpPr>
            <p:cNvPr id="59" name="TextBox 58">
              <a:extLst>
                <a:ext uri="{FF2B5EF4-FFF2-40B4-BE49-F238E27FC236}">
                  <a16:creationId xmlns:a16="http://schemas.microsoft.com/office/drawing/2014/main" id="{3453D387-D2FC-4092-A433-97A1926712F7}"/>
                </a:ext>
              </a:extLst>
            </p:cNvPr>
            <p:cNvSpPr txBox="1"/>
            <p:nvPr/>
          </p:nvSpPr>
          <p:spPr>
            <a:xfrm>
              <a:off x="9335823" y="4974532"/>
              <a:ext cx="2581977" cy="369332"/>
            </a:xfrm>
            <a:prstGeom prst="rect">
              <a:avLst/>
            </a:prstGeom>
            <a:noFill/>
          </p:spPr>
          <p:txBody>
            <a:bodyPr wrap="square"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schemeClr val="accent3"/>
                  </a:solidFill>
                  <a:effectLst/>
                  <a:uLnTx/>
                  <a:uFillTx/>
                  <a:latin typeface="Verdana"/>
                  <a:ea typeface="+mn-ea"/>
                  <a:cs typeface="+mn-cs"/>
                </a:rPr>
                <a:t>MS Visio (for TO-BE Architecture),</a:t>
              </a:r>
              <a:br>
                <a:rPr kumimoji="0" lang="en-IN" sz="900" b="1" i="0" u="none" strike="noStrike" kern="1200" cap="none" spc="0" normalizeH="0" baseline="0" noProof="0" dirty="0">
                  <a:ln>
                    <a:noFill/>
                  </a:ln>
                  <a:solidFill>
                    <a:schemeClr val="accent3"/>
                  </a:solidFill>
                  <a:effectLst/>
                  <a:uLnTx/>
                  <a:uFillTx/>
                  <a:latin typeface="Verdana"/>
                  <a:ea typeface="+mn-ea"/>
                  <a:cs typeface="+mn-cs"/>
                </a:rPr>
              </a:br>
              <a:r>
                <a:rPr kumimoji="0" lang="en-IN" sz="900" b="1" i="0" u="none" strike="noStrike" kern="1200" cap="none" spc="0" normalizeH="0" baseline="0" noProof="0" dirty="0">
                  <a:ln>
                    <a:noFill/>
                  </a:ln>
                  <a:solidFill>
                    <a:schemeClr val="accent3"/>
                  </a:solidFill>
                  <a:effectLst/>
                  <a:uLnTx/>
                  <a:uFillTx/>
                  <a:latin typeface="Verdana"/>
                  <a:ea typeface="+mn-ea"/>
                  <a:cs typeface="+mn-cs"/>
                </a:rPr>
                <a:t>MS Office, </a:t>
              </a:r>
            </a:p>
          </p:txBody>
        </p:sp>
      </p:grpSp>
      <p:pic>
        <p:nvPicPr>
          <p:cNvPr id="60" name="Picture 59">
            <a:extLst>
              <a:ext uri="{FF2B5EF4-FFF2-40B4-BE49-F238E27FC236}">
                <a16:creationId xmlns:a16="http://schemas.microsoft.com/office/drawing/2014/main" id="{314E0682-6B8E-48DB-87FA-9C41BDE113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202" y="1397399"/>
            <a:ext cx="863012" cy="571676"/>
          </a:xfrm>
          <a:prstGeom prst="rect">
            <a:avLst/>
          </a:prstGeom>
        </p:spPr>
      </p:pic>
      <p:pic>
        <p:nvPicPr>
          <p:cNvPr id="61" name="Picture 60">
            <a:extLst>
              <a:ext uri="{FF2B5EF4-FFF2-40B4-BE49-F238E27FC236}">
                <a16:creationId xmlns:a16="http://schemas.microsoft.com/office/drawing/2014/main" id="{942436D0-DD0A-45C2-9298-0AC79FA1DA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8137" y="1291696"/>
            <a:ext cx="771146" cy="612649"/>
          </a:xfrm>
          <a:prstGeom prst="rect">
            <a:avLst/>
          </a:prstGeom>
        </p:spPr>
      </p:pic>
      <p:pic>
        <p:nvPicPr>
          <p:cNvPr id="62" name="Picture 61">
            <a:extLst>
              <a:ext uri="{FF2B5EF4-FFF2-40B4-BE49-F238E27FC236}">
                <a16:creationId xmlns:a16="http://schemas.microsoft.com/office/drawing/2014/main" id="{7B6C3F6C-B000-4E9E-9B07-C2A0D26AF1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5394" y="1320242"/>
            <a:ext cx="704610" cy="694171"/>
          </a:xfrm>
          <a:prstGeom prst="rect">
            <a:avLst/>
          </a:prstGeom>
        </p:spPr>
      </p:pic>
      <p:pic>
        <p:nvPicPr>
          <p:cNvPr id="63" name="Picture 62">
            <a:extLst>
              <a:ext uri="{FF2B5EF4-FFF2-40B4-BE49-F238E27FC236}">
                <a16:creationId xmlns:a16="http://schemas.microsoft.com/office/drawing/2014/main" id="{18F81805-DD46-43FB-AE60-7DA71A4E1C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7266" y="1345866"/>
            <a:ext cx="748377" cy="755673"/>
          </a:xfrm>
          <a:prstGeom prst="rect">
            <a:avLst/>
          </a:prstGeom>
        </p:spPr>
      </p:pic>
      <p:sp>
        <p:nvSpPr>
          <p:cNvPr id="64" name="TextBox 63">
            <a:extLst>
              <a:ext uri="{FF2B5EF4-FFF2-40B4-BE49-F238E27FC236}">
                <a16:creationId xmlns:a16="http://schemas.microsoft.com/office/drawing/2014/main" id="{51EDDBC7-7032-4151-8B74-35DCD3EB4C7F}"/>
              </a:ext>
            </a:extLst>
          </p:cNvPr>
          <p:cNvSpPr txBox="1"/>
          <p:nvPr/>
        </p:nvSpPr>
        <p:spPr>
          <a:xfrm>
            <a:off x="2652823" y="2451099"/>
            <a:ext cx="1308114" cy="2362185"/>
          </a:xfrm>
          <a:prstGeom prst="rect">
            <a:avLst/>
          </a:prstGeom>
          <a:noFill/>
        </p:spPr>
        <p:txBody>
          <a:bodyPr wrap="square" rIns="0" rtlCol="0">
            <a:spAutoFit/>
          </a:bodyPr>
          <a:lstStyle/>
          <a:p>
            <a:pPr marL="137160" marR="0" lvl="0" indent="-137160" algn="l" defTabSz="914400" rtl="0" eaLnBrk="1" fontAlgn="auto" latinLnBrk="0" hangingPunct="1">
              <a:lnSpc>
                <a:spcPct val="100000"/>
              </a:lnSpc>
              <a:spcBef>
                <a:spcPts val="0"/>
              </a:spcBef>
              <a:spcAft>
                <a:spcPts val="300"/>
              </a:spcAft>
              <a:buClr>
                <a:srgbClr val="0070AD"/>
              </a:buClr>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Verdana"/>
                <a:ea typeface="+mn-ea"/>
                <a:cs typeface="+mn-cs"/>
              </a:rPr>
              <a:t>Identify list of business use cases within the application.</a:t>
            </a:r>
          </a:p>
          <a:p>
            <a:pPr marL="137160" marR="0" lvl="0" indent="-137160" algn="l" defTabSz="914400" rtl="0" eaLnBrk="1" fontAlgn="auto" latinLnBrk="0" hangingPunct="1">
              <a:lnSpc>
                <a:spcPct val="100000"/>
              </a:lnSpc>
              <a:spcBef>
                <a:spcPts val="0"/>
              </a:spcBef>
              <a:spcAft>
                <a:spcPts val="300"/>
              </a:spcAft>
              <a:buClr>
                <a:srgbClr val="0070AD"/>
              </a:buClr>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Verdana"/>
                <a:ea typeface="+mn-ea"/>
                <a:cs typeface="+mn-cs"/>
              </a:rPr>
              <a:t>Collect application’s AS-IS performance metrics</a:t>
            </a:r>
          </a:p>
          <a:p>
            <a:pPr marL="137160" marR="0" lvl="0" indent="-137160" algn="l" defTabSz="914400" rtl="0" eaLnBrk="1" fontAlgn="auto" latinLnBrk="0" hangingPunct="1">
              <a:lnSpc>
                <a:spcPct val="100000"/>
              </a:lnSpc>
              <a:spcBef>
                <a:spcPts val="0"/>
              </a:spcBef>
              <a:spcAft>
                <a:spcPts val="300"/>
              </a:spcAft>
              <a:buClr>
                <a:srgbClr val="0070AD"/>
              </a:buClr>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Verdana"/>
                <a:ea typeface="+mn-ea"/>
                <a:cs typeface="+mn-cs"/>
              </a:rPr>
              <a:t>Acquire application’s AS-IS architecture and Deployment diagram</a:t>
            </a:r>
          </a:p>
          <a:p>
            <a:pPr marL="137160" marR="0" lvl="0" indent="-137160" algn="l" defTabSz="914400" rtl="0" eaLnBrk="1" fontAlgn="auto" latinLnBrk="0" hangingPunct="1">
              <a:lnSpc>
                <a:spcPct val="100000"/>
              </a:lnSpc>
              <a:spcBef>
                <a:spcPts val="0"/>
              </a:spcBef>
              <a:spcAft>
                <a:spcPts val="300"/>
              </a:spcAft>
              <a:buClr>
                <a:srgbClr val="0070AD"/>
              </a:buClr>
              <a:buSzTx/>
              <a:buFont typeface="Wingdings" panose="05000000000000000000" pitchFamily="2" charset="2"/>
              <a:buChar char="§"/>
              <a:tabLst/>
              <a:defRPr/>
            </a:pPr>
            <a:endParaRPr kumimoji="0" lang="en-US" sz="1000" b="0" i="0" u="none" strike="noStrike" kern="1200" cap="none" spc="0" normalizeH="0" baseline="0" noProof="0" dirty="0">
              <a:ln>
                <a:noFill/>
              </a:ln>
              <a:solidFill>
                <a:prstClr val="black"/>
              </a:solidFill>
              <a:effectLst/>
              <a:uLnTx/>
              <a:uFillTx/>
              <a:latin typeface="Verdana"/>
              <a:ea typeface="+mn-ea"/>
              <a:cs typeface="+mn-cs"/>
            </a:endParaRPr>
          </a:p>
        </p:txBody>
      </p:sp>
      <p:sp>
        <p:nvSpPr>
          <p:cNvPr id="65" name="TextBox 64">
            <a:extLst>
              <a:ext uri="{FF2B5EF4-FFF2-40B4-BE49-F238E27FC236}">
                <a16:creationId xmlns:a16="http://schemas.microsoft.com/office/drawing/2014/main" id="{76CF659A-108E-40F2-B927-0B985BD7E9AF}"/>
              </a:ext>
            </a:extLst>
          </p:cNvPr>
          <p:cNvSpPr txBox="1"/>
          <p:nvPr/>
        </p:nvSpPr>
        <p:spPr>
          <a:xfrm>
            <a:off x="9126925" y="2451099"/>
            <a:ext cx="1408378" cy="2323713"/>
          </a:xfrm>
          <a:prstGeom prst="rect">
            <a:avLst/>
          </a:prstGeom>
          <a:noFill/>
        </p:spPr>
        <p:txBody>
          <a:bodyPr wrap="square" rIns="0" rtlCol="0">
            <a:spAutoFit/>
          </a:bodyPr>
          <a:lstStyle/>
          <a:p>
            <a:pPr marL="137160" indent="-137160">
              <a:spcAft>
                <a:spcPts val="300"/>
              </a:spcAft>
              <a:buClr>
                <a:srgbClr val="0070AD"/>
              </a:buClr>
              <a:buFont typeface="Wingdings" panose="05000000000000000000" pitchFamily="2" charset="2"/>
              <a:buChar char="§"/>
              <a:defRPr/>
            </a:pPr>
            <a:r>
              <a:rPr lang="en-US" sz="1000" dirty="0">
                <a:solidFill>
                  <a:prstClr val="black"/>
                </a:solidFill>
                <a:latin typeface="Verdana"/>
              </a:rPr>
              <a:t>Consolidate assessment findings for Users, Functionality , Technology &amp; Tools</a:t>
            </a:r>
          </a:p>
          <a:p>
            <a:pPr marL="137160" indent="-137160">
              <a:spcAft>
                <a:spcPts val="300"/>
              </a:spcAft>
              <a:buClr>
                <a:srgbClr val="0070AD"/>
              </a:buClr>
              <a:buFont typeface="Wingdings" panose="05000000000000000000" pitchFamily="2" charset="2"/>
              <a:buChar char="§"/>
              <a:defRPr/>
            </a:pPr>
            <a:r>
              <a:rPr lang="en-US" sz="1000" dirty="0">
                <a:solidFill>
                  <a:prstClr val="black"/>
                </a:solidFill>
                <a:latin typeface="Verdana"/>
              </a:rPr>
              <a:t>Seek clarifications and additional inputs (if required**)</a:t>
            </a:r>
          </a:p>
          <a:p>
            <a:pPr marL="137160" indent="-137160">
              <a:spcAft>
                <a:spcPts val="300"/>
              </a:spcAft>
              <a:buClr>
                <a:srgbClr val="0070AD"/>
              </a:buClr>
              <a:buFont typeface="Wingdings" panose="05000000000000000000" pitchFamily="2" charset="2"/>
              <a:buChar char="§"/>
              <a:defRPr/>
            </a:pPr>
            <a:r>
              <a:rPr lang="en-US" sz="1000" dirty="0">
                <a:solidFill>
                  <a:prstClr val="black"/>
                </a:solidFill>
                <a:latin typeface="Verdana"/>
              </a:rPr>
              <a:t>Prepare Application Cloud TO-BE Architecture</a:t>
            </a:r>
          </a:p>
        </p:txBody>
      </p:sp>
      <p:sp>
        <p:nvSpPr>
          <p:cNvPr id="66" name="TextBox 65">
            <a:extLst>
              <a:ext uri="{FF2B5EF4-FFF2-40B4-BE49-F238E27FC236}">
                <a16:creationId xmlns:a16="http://schemas.microsoft.com/office/drawing/2014/main" id="{ABFF0E04-8316-4E5F-80E2-D30D9FDEC92E}"/>
              </a:ext>
            </a:extLst>
          </p:cNvPr>
          <p:cNvSpPr txBox="1"/>
          <p:nvPr/>
        </p:nvSpPr>
        <p:spPr>
          <a:xfrm>
            <a:off x="10535302" y="2451099"/>
            <a:ext cx="1173971" cy="1977464"/>
          </a:xfrm>
          <a:prstGeom prst="rect">
            <a:avLst/>
          </a:prstGeom>
          <a:noFill/>
        </p:spPr>
        <p:txBody>
          <a:bodyPr wrap="square" rIns="0" rtlCol="0">
            <a:spAutoFit/>
          </a:bodyPr>
          <a:lstStyle/>
          <a:p>
            <a:pPr marL="137160" indent="-137160">
              <a:spcAft>
                <a:spcPts val="300"/>
              </a:spcAft>
              <a:buClr>
                <a:srgbClr val="0070AD"/>
              </a:buClr>
              <a:buFont typeface="Wingdings" panose="05000000000000000000" pitchFamily="2" charset="2"/>
              <a:buChar char="§"/>
              <a:defRPr/>
            </a:pPr>
            <a:r>
              <a:rPr lang="en-US" sz="1000" dirty="0">
                <a:solidFill>
                  <a:prstClr val="black"/>
                </a:solidFill>
                <a:latin typeface="Verdana"/>
              </a:rPr>
              <a:t>Measure Native Development Effort and Timeline</a:t>
            </a:r>
          </a:p>
          <a:p>
            <a:pPr marL="137160" indent="-137160">
              <a:spcAft>
                <a:spcPts val="300"/>
              </a:spcAft>
              <a:buClr>
                <a:srgbClr val="0070AD"/>
              </a:buClr>
              <a:buFont typeface="Wingdings" panose="05000000000000000000" pitchFamily="2" charset="2"/>
              <a:buChar char="§"/>
              <a:defRPr/>
            </a:pPr>
            <a:r>
              <a:rPr lang="en-US" sz="1000" dirty="0">
                <a:solidFill>
                  <a:prstClr val="black"/>
                </a:solidFill>
                <a:latin typeface="Verdana"/>
              </a:rPr>
              <a:t>Review and sign off on Application Rewrite Approach, Design and Effort</a:t>
            </a:r>
          </a:p>
        </p:txBody>
      </p:sp>
      <p:cxnSp>
        <p:nvCxnSpPr>
          <p:cNvPr id="67" name="Straight Connector 66">
            <a:extLst>
              <a:ext uri="{FF2B5EF4-FFF2-40B4-BE49-F238E27FC236}">
                <a16:creationId xmlns:a16="http://schemas.microsoft.com/office/drawing/2014/main" id="{7994B048-4715-4443-92DA-4E25CCA27DD6}"/>
              </a:ext>
            </a:extLst>
          </p:cNvPr>
          <p:cNvCxnSpPr/>
          <p:nvPr/>
        </p:nvCxnSpPr>
        <p:spPr>
          <a:xfrm>
            <a:off x="199091" y="4750705"/>
            <a:ext cx="1150499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C634B0A-E9DF-455D-BC09-F25D9DCDFD80}"/>
              </a:ext>
            </a:extLst>
          </p:cNvPr>
          <p:cNvCxnSpPr/>
          <p:nvPr/>
        </p:nvCxnSpPr>
        <p:spPr>
          <a:xfrm>
            <a:off x="199091" y="5520686"/>
            <a:ext cx="1150499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CD84E77-587B-4FFF-B184-F5B0C7885DF0}"/>
              </a:ext>
            </a:extLst>
          </p:cNvPr>
          <p:cNvCxnSpPr/>
          <p:nvPr/>
        </p:nvCxnSpPr>
        <p:spPr>
          <a:xfrm>
            <a:off x="199091" y="5977886"/>
            <a:ext cx="1150499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4F97ED35-3883-4DEB-BDE2-786D8A597F6F}"/>
              </a:ext>
            </a:extLst>
          </p:cNvPr>
          <p:cNvSpPr/>
          <p:nvPr/>
        </p:nvSpPr>
        <p:spPr>
          <a:xfrm>
            <a:off x="6785647" y="4790928"/>
            <a:ext cx="2090955" cy="260903"/>
          </a:xfrm>
          <a:prstGeom prst="roundRect">
            <a:avLst>
              <a:gd name="adj" fmla="val 22779"/>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800" b="1" dirty="0">
                <a:solidFill>
                  <a:schemeClr val="accent3"/>
                </a:solidFill>
              </a:rPr>
              <a:t>IBM Transformation Advisor</a:t>
            </a:r>
          </a:p>
        </p:txBody>
      </p:sp>
      <p:pic>
        <p:nvPicPr>
          <p:cNvPr id="71" name="Picture 70" descr="A picture containing object, clock, drawing&#10;&#10;Description automatically generated">
            <a:extLst>
              <a:ext uri="{FF2B5EF4-FFF2-40B4-BE49-F238E27FC236}">
                <a16:creationId xmlns:a16="http://schemas.microsoft.com/office/drawing/2014/main" id="{8FC5FC37-FE5E-453D-AA06-3D5DB00FE298}"/>
              </a:ext>
            </a:extLst>
          </p:cNvPr>
          <p:cNvPicPr>
            <a:picLocks noChangeAspect="1"/>
          </p:cNvPicPr>
          <p:nvPr/>
        </p:nvPicPr>
        <p:blipFill>
          <a:blip r:embed="rId7"/>
          <a:stretch>
            <a:fillRect/>
          </a:stretch>
        </p:blipFill>
        <p:spPr>
          <a:xfrm>
            <a:off x="6841742" y="4819501"/>
            <a:ext cx="204739" cy="204739"/>
          </a:xfrm>
          <a:prstGeom prst="rect">
            <a:avLst/>
          </a:prstGeom>
          <a:effectLst>
            <a:innerShdw blurRad="114300">
              <a:prstClr val="black"/>
            </a:innerShdw>
          </a:effectLst>
        </p:spPr>
      </p:pic>
      <p:sp>
        <p:nvSpPr>
          <p:cNvPr id="72" name="Rectangle: Rounded Corners 71">
            <a:extLst>
              <a:ext uri="{FF2B5EF4-FFF2-40B4-BE49-F238E27FC236}">
                <a16:creationId xmlns:a16="http://schemas.microsoft.com/office/drawing/2014/main" id="{10EC0306-CD00-4EB1-968E-A7DF0DE9ED7E}"/>
              </a:ext>
            </a:extLst>
          </p:cNvPr>
          <p:cNvSpPr/>
          <p:nvPr/>
        </p:nvSpPr>
        <p:spPr>
          <a:xfrm>
            <a:off x="4203670" y="4792109"/>
            <a:ext cx="2090955" cy="260903"/>
          </a:xfrm>
          <a:prstGeom prst="roundRect">
            <a:avLst>
              <a:gd name="adj" fmla="val 29584"/>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800" b="1" dirty="0">
                <a:solidFill>
                  <a:schemeClr val="accent3"/>
                </a:solidFill>
              </a:rPr>
              <a:t>IBM Transformation Advisor</a:t>
            </a:r>
          </a:p>
        </p:txBody>
      </p:sp>
      <p:pic>
        <p:nvPicPr>
          <p:cNvPr id="73" name="Picture 72" descr="A picture containing object, clock, drawing&#10;&#10;Description automatically generated">
            <a:extLst>
              <a:ext uri="{FF2B5EF4-FFF2-40B4-BE49-F238E27FC236}">
                <a16:creationId xmlns:a16="http://schemas.microsoft.com/office/drawing/2014/main" id="{1461A3AE-ABA0-4503-A81D-CF7A2CE6B0BA}"/>
              </a:ext>
            </a:extLst>
          </p:cNvPr>
          <p:cNvPicPr>
            <a:picLocks noChangeAspect="1"/>
          </p:cNvPicPr>
          <p:nvPr/>
        </p:nvPicPr>
        <p:blipFill>
          <a:blip r:embed="rId7"/>
          <a:stretch>
            <a:fillRect/>
          </a:stretch>
        </p:blipFill>
        <p:spPr>
          <a:xfrm>
            <a:off x="4245941" y="4812882"/>
            <a:ext cx="204739" cy="204739"/>
          </a:xfrm>
          <a:prstGeom prst="rect">
            <a:avLst/>
          </a:prstGeom>
          <a:effectLst>
            <a:innerShdw blurRad="114300">
              <a:prstClr val="black"/>
            </a:innerShdw>
          </a:effectLst>
        </p:spPr>
      </p:pic>
    </p:spTree>
    <p:extLst>
      <p:ext uri="{BB962C8B-B14F-4D97-AF65-F5344CB8AC3E}">
        <p14:creationId xmlns:p14="http://schemas.microsoft.com/office/powerpoint/2010/main" val="21977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07328" y="189004"/>
            <a:ext cx="8271933" cy="757790"/>
          </a:xfrm>
        </p:spPr>
        <p:txBody>
          <a:bodyPr/>
          <a:lstStyle/>
          <a:p>
            <a:r>
              <a:rPr lang="en-US" dirty="0"/>
              <a:t>Iterative Execution Methodology</a:t>
            </a:r>
          </a:p>
        </p:txBody>
      </p:sp>
      <p:grpSp>
        <p:nvGrpSpPr>
          <p:cNvPr id="4" name="Group 3"/>
          <p:cNvGrpSpPr/>
          <p:nvPr/>
        </p:nvGrpSpPr>
        <p:grpSpPr>
          <a:xfrm>
            <a:off x="183425" y="1066798"/>
            <a:ext cx="11856175" cy="5194927"/>
            <a:chOff x="183425" y="1219198"/>
            <a:chExt cx="11856175" cy="5043223"/>
          </a:xfrm>
        </p:grpSpPr>
        <p:grpSp>
          <p:nvGrpSpPr>
            <p:cNvPr id="9" name="Group 8"/>
            <p:cNvGrpSpPr/>
            <p:nvPr/>
          </p:nvGrpSpPr>
          <p:grpSpPr>
            <a:xfrm>
              <a:off x="525481" y="3154762"/>
              <a:ext cx="2684458" cy="311047"/>
              <a:chOff x="2063007" y="3042735"/>
              <a:chExt cx="2045769" cy="452684"/>
            </a:xfrm>
          </p:grpSpPr>
          <p:sp>
            <p:nvSpPr>
              <p:cNvPr id="76" name="Pentagon 75"/>
              <p:cNvSpPr>
                <a:spLocks/>
              </p:cNvSpPr>
              <p:nvPr/>
            </p:nvSpPr>
            <p:spPr bwMode="auto">
              <a:xfrm>
                <a:off x="2063007" y="3042735"/>
                <a:ext cx="2045769" cy="452684"/>
              </a:xfrm>
              <a:prstGeom prst="homePlate">
                <a:avLst>
                  <a:gd name="adj" fmla="val 65873"/>
                </a:avLst>
              </a:prstGeom>
              <a:solidFill>
                <a:srgbClr val="00B0F0"/>
              </a:solidFill>
              <a:ln w="9525">
                <a:noFill/>
                <a:round/>
                <a:headEnd/>
                <a:tailEnd/>
              </a:ln>
              <a:effectLst>
                <a:outerShdw blurRad="76200" dir="13500000" sy="23000" kx="1200000" algn="br" rotWithShape="0">
                  <a:prstClr val="black">
                    <a:alpha val="20000"/>
                  </a:prstClr>
                </a:outerShdw>
              </a:effectLst>
            </p:spPr>
            <p:txBody>
              <a:bodyPr/>
              <a:lstStyle/>
              <a:p>
                <a:pPr marL="0" marR="0" lvl="0" indent="0" algn="ctr" defTabSz="761970" rtl="0" eaLnBrk="0" fontAlgn="base" latinLnBrk="0" hangingPunct="0">
                  <a:lnSpc>
                    <a:spcPct val="100000"/>
                  </a:lnSpc>
                  <a:spcBef>
                    <a:spcPct val="0"/>
                  </a:spcBef>
                  <a:spcAft>
                    <a:spcPct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79" name="TextBox 78"/>
              <p:cNvSpPr txBox="1"/>
              <p:nvPr/>
            </p:nvSpPr>
            <p:spPr>
              <a:xfrm>
                <a:off x="2207761" y="3089493"/>
                <a:ext cx="1824825" cy="3583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Requirements</a:t>
                </a:r>
              </a:p>
            </p:txBody>
          </p:sp>
        </p:grpSp>
        <p:grpSp>
          <p:nvGrpSpPr>
            <p:cNvPr id="10" name="Group 9"/>
            <p:cNvGrpSpPr/>
            <p:nvPr/>
          </p:nvGrpSpPr>
          <p:grpSpPr>
            <a:xfrm>
              <a:off x="8603418" y="3147126"/>
              <a:ext cx="2446719" cy="285525"/>
              <a:chOff x="9413335" y="3573080"/>
              <a:chExt cx="2059734" cy="460858"/>
            </a:xfrm>
          </p:grpSpPr>
          <p:sp>
            <p:nvSpPr>
              <p:cNvPr id="71" name="Pentagon 70"/>
              <p:cNvSpPr>
                <a:spLocks/>
              </p:cNvSpPr>
              <p:nvPr/>
            </p:nvSpPr>
            <p:spPr bwMode="auto">
              <a:xfrm>
                <a:off x="9413335" y="3573080"/>
                <a:ext cx="2059734" cy="460858"/>
              </a:xfrm>
              <a:prstGeom prst="homePlate">
                <a:avLst>
                  <a:gd name="adj" fmla="val 0"/>
                </a:avLst>
              </a:prstGeom>
              <a:solidFill>
                <a:srgbClr val="12ABDB"/>
              </a:solidFill>
              <a:ln w="9525">
                <a:noFill/>
                <a:round/>
                <a:headEnd/>
                <a:tailEnd/>
              </a:ln>
              <a:effectLst>
                <a:outerShdw blurRad="76200" dir="13500000" sy="23000" kx="1200000" algn="br" rotWithShape="0">
                  <a:prstClr val="black">
                    <a:alpha val="20000"/>
                  </a:prstClr>
                </a:outerShdw>
              </a:effectLst>
            </p:spPr>
            <p:txBody>
              <a:bodyPr/>
              <a:lstStyle/>
              <a:p>
                <a:pPr marL="0" marR="0" lvl="0" indent="0" algn="ctr" defTabSz="761970" rtl="0" eaLnBrk="0" fontAlgn="base" latinLnBrk="0" hangingPunct="0">
                  <a:lnSpc>
                    <a:spcPct val="100000"/>
                  </a:lnSpc>
                  <a:spcBef>
                    <a:spcPct val="0"/>
                  </a:spcBef>
                  <a:spcAft>
                    <a:spcPct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72" name="TextBox 71"/>
              <p:cNvSpPr txBox="1"/>
              <p:nvPr/>
            </p:nvSpPr>
            <p:spPr>
              <a:xfrm>
                <a:off x="9601385" y="3601802"/>
                <a:ext cx="1819000" cy="397419"/>
              </a:xfrm>
              <a:prstGeom prst="rect">
                <a:avLst/>
              </a:prstGeom>
              <a:solidFill>
                <a:srgbClr val="12ABD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Verdana"/>
                    <a:ea typeface="+mn-ea"/>
                    <a:cs typeface="+mn-cs"/>
                  </a:rPr>
                  <a:t>Go Live/Cutover Hand Over </a:t>
                </a:r>
              </a:p>
            </p:txBody>
          </p:sp>
        </p:grpSp>
        <p:cxnSp>
          <p:nvCxnSpPr>
            <p:cNvPr id="11" name="Straight Connector 10"/>
            <p:cNvCxnSpPr/>
            <p:nvPr/>
          </p:nvCxnSpPr>
          <p:spPr>
            <a:xfrm>
              <a:off x="9131356" y="3693913"/>
              <a:ext cx="2784419"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131356" y="3695630"/>
              <a:ext cx="2908244" cy="932479"/>
            </a:xfrm>
            <a:prstGeom prst="rect">
              <a:avLst/>
            </a:prstGeom>
          </p:spPr>
          <p:txBody>
            <a:bodyPr wrap="square">
              <a:noAutofit/>
            </a:bodyPr>
            <a:lstStyle/>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Perform Go Live and cutover plan</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Data synchronization and Verification </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Approval on Go Live and Cutover Plan</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Perform Cutover</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Perform Go Live and transition to incumbent</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Migration Signoff</a:t>
              </a:r>
            </a:p>
          </p:txBody>
        </p:sp>
        <p:grpSp>
          <p:nvGrpSpPr>
            <p:cNvPr id="13" name="Group 12"/>
            <p:cNvGrpSpPr/>
            <p:nvPr/>
          </p:nvGrpSpPr>
          <p:grpSpPr>
            <a:xfrm>
              <a:off x="11198729" y="3395595"/>
              <a:ext cx="297182" cy="334758"/>
              <a:chOff x="1524000" y="3962400"/>
              <a:chExt cx="286759" cy="392013"/>
            </a:xfrm>
          </p:grpSpPr>
          <p:pic>
            <p:nvPicPr>
              <p:cNvPr id="69" name="Picture 48" descr="ms"/>
              <p:cNvPicPr>
                <a:picLocks noChangeAspect="1" noChangeArrowheads="1"/>
              </p:cNvPicPr>
              <p:nvPr/>
            </p:nvPicPr>
            <p:blipFill>
              <a:blip r:embed="rId2" cstate="print"/>
              <a:srcRect/>
              <a:stretch>
                <a:fillRect/>
              </a:stretch>
            </p:blipFill>
            <p:spPr bwMode="auto">
              <a:xfrm>
                <a:off x="1524000" y="3962400"/>
                <a:ext cx="286759" cy="349338"/>
              </a:xfrm>
              <a:prstGeom prst="rect">
                <a:avLst/>
              </a:prstGeom>
              <a:noFill/>
              <a:ln>
                <a:noFill/>
              </a:ln>
            </p:spPr>
          </p:pic>
          <p:sp>
            <p:nvSpPr>
              <p:cNvPr id="70" name="Text Box 49"/>
              <p:cNvSpPr txBox="1">
                <a:spLocks noChangeArrowheads="1"/>
              </p:cNvSpPr>
              <p:nvPr/>
            </p:nvSpPr>
            <p:spPr bwMode="auto">
              <a:xfrm>
                <a:off x="1524000" y="4057005"/>
                <a:ext cx="275637" cy="297408"/>
              </a:xfrm>
              <a:prstGeom prst="rect">
                <a:avLst/>
              </a:prstGeom>
              <a:noFill/>
              <a:ln w="12700">
                <a:noFill/>
                <a:miter lim="800000"/>
                <a:headEnd/>
                <a:tailEnd/>
              </a:ln>
            </p:spPr>
            <p:txBody>
              <a:bodyPr wrap="none">
                <a:spAutoFit/>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Verdana"/>
                    <a:ea typeface="+mn-ea"/>
                    <a:cs typeface="Arial" panose="020B0604020202020204" pitchFamily="34" charset="0"/>
                  </a:rPr>
                  <a:t>7</a:t>
                </a:r>
              </a:p>
            </p:txBody>
          </p:sp>
        </p:grpSp>
        <p:sp>
          <p:nvSpPr>
            <p:cNvPr id="14" name="TextBox 13"/>
            <p:cNvSpPr txBox="1"/>
            <p:nvPr/>
          </p:nvSpPr>
          <p:spPr>
            <a:xfrm>
              <a:off x="10687183" y="3450446"/>
              <a:ext cx="660137" cy="253916"/>
            </a:xfrm>
            <a:prstGeom prst="rect">
              <a:avLst/>
            </a:prstGeom>
            <a:noFill/>
          </p:spPr>
          <p:txBody>
            <a:bodyPr wrap="square" rtlCol="0">
              <a:spAutoFit/>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Verdana"/>
                  <a:ea typeface="+mn-ea"/>
                  <a:cs typeface="Arial" panose="020B0604020202020204" pitchFamily="34" charset="0"/>
                </a:rPr>
                <a:t>Gate</a:t>
              </a:r>
            </a:p>
          </p:txBody>
        </p:sp>
        <p:cxnSp>
          <p:nvCxnSpPr>
            <p:cNvPr id="15" name="Straight Connector 94"/>
            <p:cNvCxnSpPr>
              <a:cxnSpLocks/>
              <a:stCxn id="71" idx="3"/>
              <a:endCxn id="69" idx="0"/>
            </p:cNvCxnSpPr>
            <p:nvPr/>
          </p:nvCxnSpPr>
          <p:spPr bwMode="auto">
            <a:xfrm>
              <a:off x="11050137" y="3289889"/>
              <a:ext cx="297183" cy="105708"/>
            </a:xfrm>
            <a:prstGeom prst="bentConnector2">
              <a:avLst/>
            </a:prstGeom>
            <a:solidFill>
              <a:srgbClr val="9E420E"/>
            </a:solidFill>
            <a:ln w="12700" cap="flat" cmpd="sng" algn="ctr">
              <a:solidFill>
                <a:srgbClr val="000000"/>
              </a:solidFill>
              <a:prstDash val="dash"/>
              <a:round/>
              <a:headEnd type="none" w="med" len="med"/>
              <a:tailEnd type="none" w="med" len="med"/>
            </a:ln>
            <a:effectLst/>
          </p:spPr>
        </p:cxnSp>
        <p:sp>
          <p:nvSpPr>
            <p:cNvPr id="63" name="Rectangle 62"/>
            <p:cNvSpPr/>
            <p:nvPr/>
          </p:nvSpPr>
          <p:spPr>
            <a:xfrm>
              <a:off x="1237787" y="1571634"/>
              <a:ext cx="2784418" cy="932480"/>
            </a:xfrm>
            <a:prstGeom prst="rect">
              <a:avLst/>
            </a:prstGeom>
          </p:spPr>
          <p:txBody>
            <a:bodyPr wrap="square">
              <a:noAutofit/>
            </a:bodyPr>
            <a:lstStyle/>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Assess the application AS-IS Server  and application details </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Identify logical service boundaries</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Analyse data flow and connectivity</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Identify the internal and external application integration points</a:t>
              </a:r>
            </a:p>
          </p:txBody>
        </p:sp>
        <p:grpSp>
          <p:nvGrpSpPr>
            <p:cNvPr id="64" name="Group 63"/>
            <p:cNvGrpSpPr/>
            <p:nvPr/>
          </p:nvGrpSpPr>
          <p:grpSpPr>
            <a:xfrm>
              <a:off x="3681538" y="1219198"/>
              <a:ext cx="297182" cy="334758"/>
              <a:chOff x="3886183" y="3962400"/>
              <a:chExt cx="286759" cy="392013"/>
            </a:xfrm>
          </p:grpSpPr>
          <p:pic>
            <p:nvPicPr>
              <p:cNvPr id="67" name="Picture 48" descr="ms"/>
              <p:cNvPicPr>
                <a:picLocks noChangeAspect="1" noChangeArrowheads="1"/>
              </p:cNvPicPr>
              <p:nvPr/>
            </p:nvPicPr>
            <p:blipFill>
              <a:blip r:embed="rId2" cstate="print"/>
              <a:srcRect/>
              <a:stretch>
                <a:fillRect/>
              </a:stretch>
            </p:blipFill>
            <p:spPr bwMode="auto">
              <a:xfrm>
                <a:off x="3886183" y="3962400"/>
                <a:ext cx="286759" cy="349338"/>
              </a:xfrm>
              <a:prstGeom prst="rect">
                <a:avLst/>
              </a:prstGeom>
              <a:noFill/>
              <a:ln>
                <a:noFill/>
              </a:ln>
            </p:spPr>
          </p:pic>
          <p:sp>
            <p:nvSpPr>
              <p:cNvPr id="68" name="Text Box 49"/>
              <p:cNvSpPr txBox="1">
                <a:spLocks noChangeArrowheads="1"/>
              </p:cNvSpPr>
              <p:nvPr/>
            </p:nvSpPr>
            <p:spPr bwMode="auto">
              <a:xfrm>
                <a:off x="3886183" y="4057005"/>
                <a:ext cx="275637" cy="297408"/>
              </a:xfrm>
              <a:prstGeom prst="rect">
                <a:avLst/>
              </a:prstGeom>
              <a:noFill/>
              <a:ln w="12700">
                <a:noFill/>
                <a:miter lim="800000"/>
                <a:headEnd/>
                <a:tailEnd/>
              </a:ln>
            </p:spPr>
            <p:txBody>
              <a:bodyPr wrap="none">
                <a:spAutoFit/>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Verdana"/>
                    <a:ea typeface="+mn-ea"/>
                    <a:cs typeface="Arial" panose="020B0604020202020204" pitchFamily="34" charset="0"/>
                  </a:rPr>
                  <a:t>2</a:t>
                </a:r>
              </a:p>
            </p:txBody>
          </p:sp>
        </p:grpSp>
        <p:sp>
          <p:nvSpPr>
            <p:cNvPr id="65" name="TextBox 64"/>
            <p:cNvSpPr txBox="1"/>
            <p:nvPr/>
          </p:nvSpPr>
          <p:spPr>
            <a:xfrm>
              <a:off x="3124485" y="1261942"/>
              <a:ext cx="660137" cy="253916"/>
            </a:xfrm>
            <a:prstGeom prst="rect">
              <a:avLst/>
            </a:prstGeom>
            <a:noFill/>
          </p:spPr>
          <p:txBody>
            <a:bodyPr wrap="square" rtlCol="0">
              <a:spAutoFit/>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Verdana"/>
                  <a:ea typeface="+mn-ea"/>
                  <a:cs typeface="Arial" panose="020B0604020202020204" pitchFamily="34" charset="0"/>
                </a:rPr>
                <a:t>Gate</a:t>
              </a:r>
            </a:p>
          </p:txBody>
        </p:sp>
        <p:cxnSp>
          <p:nvCxnSpPr>
            <p:cNvPr id="66" name="Straight Connector 65"/>
            <p:cNvCxnSpPr/>
            <p:nvPr/>
          </p:nvCxnSpPr>
          <p:spPr>
            <a:xfrm>
              <a:off x="1228659" y="1517842"/>
              <a:ext cx="2784419"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8143920" y="1342984"/>
              <a:ext cx="297182" cy="334758"/>
              <a:chOff x="1524000" y="3962400"/>
              <a:chExt cx="286759" cy="392013"/>
            </a:xfrm>
          </p:grpSpPr>
          <p:pic>
            <p:nvPicPr>
              <p:cNvPr id="61" name="Picture 48" descr="ms"/>
              <p:cNvPicPr>
                <a:picLocks noChangeAspect="1" noChangeArrowheads="1"/>
              </p:cNvPicPr>
              <p:nvPr/>
            </p:nvPicPr>
            <p:blipFill>
              <a:blip r:embed="rId2" cstate="print"/>
              <a:srcRect/>
              <a:stretch>
                <a:fillRect/>
              </a:stretch>
            </p:blipFill>
            <p:spPr bwMode="auto">
              <a:xfrm>
                <a:off x="1524000" y="3962400"/>
                <a:ext cx="286759" cy="349338"/>
              </a:xfrm>
              <a:prstGeom prst="rect">
                <a:avLst/>
              </a:prstGeom>
              <a:noFill/>
              <a:ln>
                <a:noFill/>
              </a:ln>
            </p:spPr>
          </p:pic>
          <p:sp>
            <p:nvSpPr>
              <p:cNvPr id="62" name="Text Box 49"/>
              <p:cNvSpPr txBox="1">
                <a:spLocks noChangeArrowheads="1"/>
              </p:cNvSpPr>
              <p:nvPr/>
            </p:nvSpPr>
            <p:spPr bwMode="auto">
              <a:xfrm>
                <a:off x="1524000" y="4057005"/>
                <a:ext cx="275637" cy="297408"/>
              </a:xfrm>
              <a:prstGeom prst="rect">
                <a:avLst/>
              </a:prstGeom>
              <a:noFill/>
              <a:ln w="12700">
                <a:noFill/>
                <a:miter lim="800000"/>
                <a:headEnd/>
                <a:tailEnd/>
              </a:ln>
            </p:spPr>
            <p:txBody>
              <a:bodyPr wrap="none">
                <a:spAutoFit/>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Verdana"/>
                    <a:ea typeface="+mn-ea"/>
                    <a:cs typeface="Arial" panose="020B0604020202020204" pitchFamily="34" charset="0"/>
                  </a:rPr>
                  <a:t>3</a:t>
                </a:r>
              </a:p>
            </p:txBody>
          </p:sp>
        </p:grpSp>
        <p:sp>
          <p:nvSpPr>
            <p:cNvPr id="58" name="TextBox 57"/>
            <p:cNvSpPr txBox="1"/>
            <p:nvPr/>
          </p:nvSpPr>
          <p:spPr>
            <a:xfrm>
              <a:off x="8496731" y="1376174"/>
              <a:ext cx="660137" cy="253916"/>
            </a:xfrm>
            <a:prstGeom prst="rect">
              <a:avLst/>
            </a:prstGeom>
            <a:noFill/>
          </p:spPr>
          <p:txBody>
            <a:bodyPr wrap="square" rtlCol="0">
              <a:spAutoFit/>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Verdana"/>
                  <a:ea typeface="+mn-ea"/>
                  <a:cs typeface="Arial" panose="020B0604020202020204" pitchFamily="34" charset="0"/>
                </a:rPr>
                <a:t>Gate</a:t>
              </a:r>
            </a:p>
          </p:txBody>
        </p:sp>
        <p:cxnSp>
          <p:nvCxnSpPr>
            <p:cNvPr id="59" name="Straight Connector 58"/>
            <p:cNvCxnSpPr/>
            <p:nvPr/>
          </p:nvCxnSpPr>
          <p:spPr>
            <a:xfrm>
              <a:off x="8130547" y="1659704"/>
              <a:ext cx="2784419"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169795" y="1662580"/>
              <a:ext cx="2784418" cy="932479"/>
            </a:xfrm>
            <a:prstGeom prst="rect">
              <a:avLst/>
            </a:prstGeom>
          </p:spPr>
          <p:txBody>
            <a:bodyPr wrap="square">
              <a:noAutofit/>
            </a:bodyPr>
            <a:lstStyle/>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Define Target Application Design</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Define configuration as a code approach</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Define Application resources provisioning Approach</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Migration Strategy and Approach</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Data Migration Approach</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endParaRPr kumimoji="0" lang="en-US" sz="900" b="0" i="0" u="none" strike="noStrike" kern="1200" cap="none" spc="0" normalizeH="0" baseline="0" noProof="0" dirty="0">
                <a:ln>
                  <a:noFill/>
                </a:ln>
                <a:solidFill>
                  <a:prstClr val="black"/>
                </a:solidFill>
                <a:effectLst/>
                <a:uLnTx/>
                <a:uFillTx/>
                <a:latin typeface="Verdana"/>
                <a:ea typeface="+mn-ea"/>
                <a:cs typeface="+mn-cs"/>
              </a:endParaRP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endParaRPr kumimoji="0" lang="en-US" sz="9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19" name="Straight Connector 94"/>
            <p:cNvCxnSpPr>
              <a:cxnSpLocks/>
            </p:cNvCxnSpPr>
            <p:nvPr/>
          </p:nvCxnSpPr>
          <p:spPr bwMode="auto">
            <a:xfrm flipV="1">
              <a:off x="6992989" y="1515764"/>
              <a:ext cx="1150933" cy="639079"/>
            </a:xfrm>
            <a:prstGeom prst="bentConnector3">
              <a:avLst>
                <a:gd name="adj1" fmla="val 50000"/>
              </a:avLst>
            </a:prstGeom>
            <a:solidFill>
              <a:srgbClr val="9E420E"/>
            </a:solidFill>
            <a:ln w="12700" cap="flat" cmpd="sng" algn="ctr">
              <a:solidFill>
                <a:srgbClr val="000000"/>
              </a:solidFill>
              <a:prstDash val="dash"/>
              <a:round/>
              <a:headEnd type="none" w="med" len="med"/>
              <a:tailEnd type="none" w="med" len="med"/>
            </a:ln>
            <a:effectLst/>
          </p:spPr>
        </p:cxnSp>
        <p:grpSp>
          <p:nvGrpSpPr>
            <p:cNvPr id="51" name="Group 50"/>
            <p:cNvGrpSpPr/>
            <p:nvPr/>
          </p:nvGrpSpPr>
          <p:grpSpPr>
            <a:xfrm>
              <a:off x="4924937" y="4834450"/>
              <a:ext cx="297182" cy="330957"/>
              <a:chOff x="-999446" y="2940486"/>
              <a:chExt cx="286759" cy="387561"/>
            </a:xfrm>
          </p:grpSpPr>
          <p:pic>
            <p:nvPicPr>
              <p:cNvPr id="55" name="Picture 48" descr="ms"/>
              <p:cNvPicPr>
                <a:picLocks noChangeAspect="1" noChangeArrowheads="1"/>
              </p:cNvPicPr>
              <p:nvPr/>
            </p:nvPicPr>
            <p:blipFill>
              <a:blip r:embed="rId2" cstate="print"/>
              <a:srcRect/>
              <a:stretch>
                <a:fillRect/>
              </a:stretch>
            </p:blipFill>
            <p:spPr bwMode="auto">
              <a:xfrm>
                <a:off x="-999446" y="2940486"/>
                <a:ext cx="286759" cy="349338"/>
              </a:xfrm>
              <a:prstGeom prst="rect">
                <a:avLst/>
              </a:prstGeom>
              <a:noFill/>
              <a:ln>
                <a:noFill/>
              </a:ln>
            </p:spPr>
          </p:pic>
          <p:sp>
            <p:nvSpPr>
              <p:cNvPr id="56" name="Text Box 49"/>
              <p:cNvSpPr txBox="1">
                <a:spLocks noChangeArrowheads="1"/>
              </p:cNvSpPr>
              <p:nvPr/>
            </p:nvSpPr>
            <p:spPr bwMode="auto">
              <a:xfrm>
                <a:off x="-978860" y="3030640"/>
                <a:ext cx="177757" cy="297407"/>
              </a:xfrm>
              <a:prstGeom prst="rect">
                <a:avLst/>
              </a:prstGeom>
              <a:noFill/>
              <a:ln w="12700">
                <a:noFill/>
                <a:miter lim="800000"/>
                <a:headEnd/>
                <a:tailEnd/>
              </a:ln>
            </p:spPr>
            <p:txBody>
              <a:bodyPr wrap="square">
                <a:spAutoFit/>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Verdana"/>
                    <a:ea typeface="+mn-ea"/>
                    <a:cs typeface="Arial" panose="020B0604020202020204" pitchFamily="34" charset="0"/>
                  </a:rPr>
                  <a:t>5</a:t>
                </a:r>
              </a:p>
            </p:txBody>
          </p:sp>
        </p:grpSp>
        <p:sp>
          <p:nvSpPr>
            <p:cNvPr id="52" name="TextBox 51"/>
            <p:cNvSpPr txBox="1"/>
            <p:nvPr/>
          </p:nvSpPr>
          <p:spPr>
            <a:xfrm>
              <a:off x="4254133" y="4886182"/>
              <a:ext cx="660137" cy="253916"/>
            </a:xfrm>
            <a:prstGeom prst="rect">
              <a:avLst/>
            </a:prstGeom>
            <a:noFill/>
          </p:spPr>
          <p:txBody>
            <a:bodyPr wrap="square" rtlCol="0">
              <a:spAutoFit/>
            </a:bodyPr>
            <a:lstStyle/>
            <a:p>
              <a:pPr marL="0" marR="0" lvl="0" indent="0" algn="r" defTabSz="76197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Verdana"/>
                  <a:ea typeface="+mn-ea"/>
                  <a:cs typeface="Arial" panose="020B0604020202020204" pitchFamily="34" charset="0"/>
                </a:rPr>
                <a:t>Gate</a:t>
              </a:r>
            </a:p>
          </p:txBody>
        </p:sp>
        <p:sp>
          <p:nvSpPr>
            <p:cNvPr id="53" name="Rectangle 52"/>
            <p:cNvSpPr/>
            <p:nvPr/>
          </p:nvSpPr>
          <p:spPr>
            <a:xfrm>
              <a:off x="4931427" y="5185203"/>
              <a:ext cx="2191185" cy="1077218"/>
            </a:xfrm>
            <a:prstGeom prst="rect">
              <a:avLst/>
            </a:prstGeom>
          </p:spPr>
          <p:txBody>
            <a:bodyPr wrap="square">
              <a:spAutoFit/>
            </a:bodyPr>
            <a:lstStyle/>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Application resources provisioning</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Build CICD</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Application migration</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Perform Database Migration</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Configure Integrations</a:t>
              </a:r>
            </a:p>
          </p:txBody>
        </p:sp>
        <p:cxnSp>
          <p:nvCxnSpPr>
            <p:cNvPr id="54" name="Straight Connector 53"/>
            <p:cNvCxnSpPr/>
            <p:nvPr/>
          </p:nvCxnSpPr>
          <p:spPr>
            <a:xfrm flipH="1">
              <a:off x="4939179" y="5122718"/>
              <a:ext cx="2200446"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94"/>
            <p:cNvCxnSpPr>
              <a:cxnSpLocks/>
              <a:endCxn id="49" idx="3"/>
            </p:cNvCxnSpPr>
            <p:nvPr/>
          </p:nvCxnSpPr>
          <p:spPr bwMode="auto">
            <a:xfrm rot="10800000" flipV="1">
              <a:off x="2798439" y="3244244"/>
              <a:ext cx="1204666" cy="739513"/>
            </a:xfrm>
            <a:prstGeom prst="bentConnector3">
              <a:avLst>
                <a:gd name="adj1" fmla="val 50000"/>
              </a:avLst>
            </a:prstGeom>
            <a:solidFill>
              <a:srgbClr val="9E420E"/>
            </a:solidFill>
            <a:ln w="12700" cap="flat" cmpd="sng" algn="ctr">
              <a:solidFill>
                <a:srgbClr val="000000"/>
              </a:solidFill>
              <a:prstDash val="dash"/>
              <a:round/>
              <a:headEnd type="none" w="med" len="med"/>
              <a:tailEnd type="none" w="med" len="med"/>
            </a:ln>
            <a:effectLst/>
          </p:spPr>
        </p:cxnSp>
        <p:cxnSp>
          <p:nvCxnSpPr>
            <p:cNvPr id="22" name="Straight Connector 94"/>
            <p:cNvCxnSpPr>
              <a:cxnSpLocks/>
            </p:cNvCxnSpPr>
            <p:nvPr/>
          </p:nvCxnSpPr>
          <p:spPr bwMode="auto">
            <a:xfrm rot="10800000" flipV="1">
              <a:off x="5222125" y="4532161"/>
              <a:ext cx="1278171" cy="451439"/>
            </a:xfrm>
            <a:prstGeom prst="bentConnector3">
              <a:avLst>
                <a:gd name="adj1" fmla="val -12"/>
              </a:avLst>
            </a:prstGeom>
            <a:solidFill>
              <a:srgbClr val="9E420E"/>
            </a:solidFill>
            <a:ln w="12700" cap="flat" cmpd="sng" algn="ctr">
              <a:solidFill>
                <a:srgbClr val="000000"/>
              </a:solidFill>
              <a:prstDash val="dash"/>
              <a:round/>
              <a:headEnd type="none" w="med" len="med"/>
              <a:tailEnd type="none" w="med" len="med"/>
            </a:ln>
            <a:effectLst/>
          </p:spPr>
        </p:cxnSp>
        <p:sp>
          <p:nvSpPr>
            <p:cNvPr id="45" name="Rectangle 44"/>
            <p:cNvSpPr/>
            <p:nvPr/>
          </p:nvSpPr>
          <p:spPr>
            <a:xfrm>
              <a:off x="252690" y="3600808"/>
              <a:ext cx="1897432" cy="530350"/>
            </a:xfrm>
            <a:prstGeom prst="rect">
              <a:avLst/>
            </a:prstGeom>
          </p:spPr>
          <p:txBody>
            <a:bodyPr wrap="square">
              <a:spAutoFit/>
            </a:bodyPr>
            <a:lstStyle/>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Identify the apps priorities </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Define the migration batches </a:t>
              </a:r>
            </a:p>
          </p:txBody>
        </p:sp>
        <p:cxnSp>
          <p:nvCxnSpPr>
            <p:cNvPr id="46" name="Straight Connector 45"/>
            <p:cNvCxnSpPr/>
            <p:nvPr/>
          </p:nvCxnSpPr>
          <p:spPr>
            <a:xfrm flipH="1">
              <a:off x="239821" y="4135418"/>
              <a:ext cx="2558617"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483737" y="3834600"/>
              <a:ext cx="314702" cy="352975"/>
              <a:chOff x="3752668" y="3143131"/>
              <a:chExt cx="303665" cy="413345"/>
            </a:xfrm>
          </p:grpSpPr>
          <p:pic>
            <p:nvPicPr>
              <p:cNvPr id="49" name="Picture 48" descr="ms"/>
              <p:cNvPicPr>
                <a:picLocks noChangeAspect="1" noChangeArrowheads="1"/>
              </p:cNvPicPr>
              <p:nvPr/>
            </p:nvPicPr>
            <p:blipFill>
              <a:blip r:embed="rId2" cstate="print"/>
              <a:srcRect/>
              <a:stretch>
                <a:fillRect/>
              </a:stretch>
            </p:blipFill>
            <p:spPr bwMode="auto">
              <a:xfrm>
                <a:off x="3769574" y="3143131"/>
                <a:ext cx="286759" cy="349338"/>
              </a:xfrm>
              <a:prstGeom prst="rect">
                <a:avLst/>
              </a:prstGeom>
              <a:noFill/>
              <a:ln>
                <a:noFill/>
              </a:ln>
            </p:spPr>
          </p:pic>
          <p:sp>
            <p:nvSpPr>
              <p:cNvPr id="50" name="Text Box 49"/>
              <p:cNvSpPr txBox="1">
                <a:spLocks noChangeArrowheads="1"/>
              </p:cNvSpPr>
              <p:nvPr/>
            </p:nvSpPr>
            <p:spPr bwMode="auto">
              <a:xfrm>
                <a:off x="3752668" y="3250123"/>
                <a:ext cx="275637" cy="306353"/>
              </a:xfrm>
              <a:prstGeom prst="rect">
                <a:avLst/>
              </a:prstGeom>
              <a:noFill/>
              <a:ln w="12700">
                <a:noFill/>
                <a:miter lim="800000"/>
                <a:headEnd/>
                <a:tailEnd/>
              </a:ln>
            </p:spPr>
            <p:txBody>
              <a:bodyPr wrap="none">
                <a:spAutoFit/>
              </a:body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Verdana"/>
                    <a:ea typeface="+mn-ea"/>
                    <a:cs typeface="Arial" panose="020B0604020202020204" pitchFamily="34" charset="0"/>
                  </a:rPr>
                  <a:t>1</a:t>
                </a:r>
              </a:p>
            </p:txBody>
          </p:sp>
        </p:grpSp>
        <p:sp>
          <p:nvSpPr>
            <p:cNvPr id="48" name="TextBox 47"/>
            <p:cNvSpPr txBox="1"/>
            <p:nvPr/>
          </p:nvSpPr>
          <p:spPr>
            <a:xfrm>
              <a:off x="1880241" y="3877911"/>
              <a:ext cx="595855" cy="253916"/>
            </a:xfrm>
            <a:prstGeom prst="rect">
              <a:avLst/>
            </a:prstGeom>
            <a:noFill/>
          </p:spPr>
          <p:txBody>
            <a:bodyPr wrap="square" rtlCol="0">
              <a:spAutoFit/>
            </a:bodyPr>
            <a:lstStyle/>
            <a:p>
              <a:pPr marL="0" marR="0" lvl="0" indent="0" algn="r" defTabSz="76197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Verdana"/>
                  <a:ea typeface="+mn-ea"/>
                  <a:cs typeface="Arial" panose="020B0604020202020204" pitchFamily="34" charset="0"/>
                </a:rPr>
                <a:t>Gate</a:t>
              </a:r>
            </a:p>
          </p:txBody>
        </p:sp>
        <p:cxnSp>
          <p:nvCxnSpPr>
            <p:cNvPr id="25" name="Straight Connector 94">
              <a:extLst>
                <a:ext uri="{FF2B5EF4-FFF2-40B4-BE49-F238E27FC236}">
                  <a16:creationId xmlns:a16="http://schemas.microsoft.com/office/drawing/2014/main" id="{98F10380-1625-4EA9-96A3-28A9F6DD7E82}"/>
                </a:ext>
              </a:extLst>
            </p:cNvPr>
            <p:cNvCxnSpPr>
              <a:cxnSpLocks/>
              <a:endCxn id="43" idx="0"/>
            </p:cNvCxnSpPr>
            <p:nvPr/>
          </p:nvCxnSpPr>
          <p:spPr bwMode="auto">
            <a:xfrm rot="16200000" flipH="1">
              <a:off x="6938047" y="3729546"/>
              <a:ext cx="1005231" cy="694436"/>
            </a:xfrm>
            <a:prstGeom prst="bentConnector3">
              <a:avLst>
                <a:gd name="adj1" fmla="val 50000"/>
              </a:avLst>
            </a:prstGeom>
            <a:solidFill>
              <a:srgbClr val="9E420E"/>
            </a:solidFill>
            <a:ln w="12700" cap="flat" cmpd="sng" algn="ctr">
              <a:solidFill>
                <a:srgbClr val="000000"/>
              </a:solidFill>
              <a:prstDash val="dash"/>
              <a:round/>
              <a:headEnd type="none" w="med" len="med"/>
              <a:tailEnd type="none" w="med" len="med"/>
            </a:ln>
            <a:effectLst/>
          </p:spPr>
        </p:cxnSp>
        <p:grpSp>
          <p:nvGrpSpPr>
            <p:cNvPr id="39" name="Group 38">
              <a:extLst>
                <a:ext uri="{FF2B5EF4-FFF2-40B4-BE49-F238E27FC236}">
                  <a16:creationId xmlns:a16="http://schemas.microsoft.com/office/drawing/2014/main" id="{658E2913-FDE5-4CD3-88CA-83E138FDF139}"/>
                </a:ext>
              </a:extLst>
            </p:cNvPr>
            <p:cNvGrpSpPr/>
            <p:nvPr/>
          </p:nvGrpSpPr>
          <p:grpSpPr>
            <a:xfrm>
              <a:off x="7639289" y="4579379"/>
              <a:ext cx="297182" cy="334758"/>
              <a:chOff x="-897424" y="3166588"/>
              <a:chExt cx="286759" cy="392013"/>
            </a:xfrm>
          </p:grpSpPr>
          <p:pic>
            <p:nvPicPr>
              <p:cNvPr id="43" name="Picture 48" descr="ms">
                <a:extLst>
                  <a:ext uri="{FF2B5EF4-FFF2-40B4-BE49-F238E27FC236}">
                    <a16:creationId xmlns:a16="http://schemas.microsoft.com/office/drawing/2014/main" id="{0C0817E6-6E4A-4DF6-9B30-DA3BF92BD476}"/>
                  </a:ext>
                </a:extLst>
              </p:cNvPr>
              <p:cNvPicPr>
                <a:picLocks noChangeAspect="1" noChangeArrowheads="1"/>
              </p:cNvPicPr>
              <p:nvPr/>
            </p:nvPicPr>
            <p:blipFill>
              <a:blip r:embed="rId2" cstate="print"/>
              <a:srcRect/>
              <a:stretch>
                <a:fillRect/>
              </a:stretch>
            </p:blipFill>
            <p:spPr bwMode="auto">
              <a:xfrm>
                <a:off x="-897424" y="3166588"/>
                <a:ext cx="286759" cy="349338"/>
              </a:xfrm>
              <a:prstGeom prst="rect">
                <a:avLst/>
              </a:prstGeom>
              <a:noFill/>
              <a:ln>
                <a:noFill/>
              </a:ln>
            </p:spPr>
          </p:pic>
          <p:sp>
            <p:nvSpPr>
              <p:cNvPr id="44" name="Text Box 49">
                <a:extLst>
                  <a:ext uri="{FF2B5EF4-FFF2-40B4-BE49-F238E27FC236}">
                    <a16:creationId xmlns:a16="http://schemas.microsoft.com/office/drawing/2014/main" id="{3F0CDB11-C109-4FEF-98DE-82192B73D0EA}"/>
                  </a:ext>
                </a:extLst>
              </p:cNvPr>
              <p:cNvSpPr txBox="1">
                <a:spLocks noChangeArrowheads="1"/>
              </p:cNvSpPr>
              <p:nvPr/>
            </p:nvSpPr>
            <p:spPr bwMode="auto">
              <a:xfrm>
                <a:off x="-897424" y="3261193"/>
                <a:ext cx="275637" cy="297408"/>
              </a:xfrm>
              <a:prstGeom prst="rect">
                <a:avLst/>
              </a:prstGeom>
              <a:noFill/>
              <a:ln w="12700">
                <a:noFill/>
                <a:miter lim="800000"/>
                <a:headEnd/>
                <a:tailEnd/>
              </a:ln>
            </p:spPr>
            <p:txBody>
              <a:bodyPr wrap="none">
                <a:spAutoFit/>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Verdana"/>
                    <a:ea typeface="+mn-ea"/>
                    <a:cs typeface="Arial" panose="020B0604020202020204" pitchFamily="34" charset="0"/>
                  </a:rPr>
                  <a:t>4</a:t>
                </a:r>
              </a:p>
            </p:txBody>
          </p:sp>
        </p:grpSp>
        <p:sp>
          <p:nvSpPr>
            <p:cNvPr id="40" name="TextBox 39">
              <a:extLst>
                <a:ext uri="{FF2B5EF4-FFF2-40B4-BE49-F238E27FC236}">
                  <a16:creationId xmlns:a16="http://schemas.microsoft.com/office/drawing/2014/main" id="{89B3FC69-4321-4F7F-9A4B-B0D77DFD44CB}"/>
                </a:ext>
              </a:extLst>
            </p:cNvPr>
            <p:cNvSpPr txBox="1"/>
            <p:nvPr/>
          </p:nvSpPr>
          <p:spPr>
            <a:xfrm>
              <a:off x="6964709" y="4655253"/>
              <a:ext cx="660137" cy="253916"/>
            </a:xfrm>
            <a:prstGeom prst="rect">
              <a:avLst/>
            </a:prstGeom>
            <a:noFill/>
          </p:spPr>
          <p:txBody>
            <a:bodyPr wrap="square" rtlCol="0">
              <a:spAutoFit/>
            </a:bodyPr>
            <a:lstStyle/>
            <a:p>
              <a:pPr marL="0" marR="0" lvl="0" indent="0" algn="r" defTabSz="76197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Verdana"/>
                  <a:ea typeface="+mn-ea"/>
                  <a:cs typeface="Arial" panose="020B0604020202020204" pitchFamily="34" charset="0"/>
                </a:rPr>
                <a:t>Gate</a:t>
              </a:r>
            </a:p>
          </p:txBody>
        </p:sp>
        <p:sp>
          <p:nvSpPr>
            <p:cNvPr id="41" name="Rectangle 40">
              <a:extLst>
                <a:ext uri="{FF2B5EF4-FFF2-40B4-BE49-F238E27FC236}">
                  <a16:creationId xmlns:a16="http://schemas.microsoft.com/office/drawing/2014/main" id="{7095F3E2-56A1-4E85-A4DE-57A7BBA16D57}"/>
                </a:ext>
              </a:extLst>
            </p:cNvPr>
            <p:cNvSpPr/>
            <p:nvPr/>
          </p:nvSpPr>
          <p:spPr>
            <a:xfrm>
              <a:off x="7668798" y="4921120"/>
              <a:ext cx="2925115" cy="907476"/>
            </a:xfrm>
            <a:prstGeom prst="rect">
              <a:avLst/>
            </a:prstGeom>
          </p:spPr>
          <p:txBody>
            <a:bodyPr wrap="square">
              <a:noAutofit/>
            </a:bodyPr>
            <a:lstStyle/>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Hub and Spoke defined</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err="1">
                  <a:ln>
                    <a:noFill/>
                  </a:ln>
                  <a:solidFill>
                    <a:prstClr val="black"/>
                  </a:solidFill>
                  <a:effectLst/>
                  <a:uLnTx/>
                  <a:uFillTx/>
                  <a:latin typeface="Verdana"/>
                  <a:ea typeface="+mn-ea"/>
                  <a:cs typeface="+mn-cs"/>
                </a:rPr>
                <a:t>VNet</a:t>
              </a:r>
              <a:r>
                <a:rPr kumimoji="0" lang="en-IN" sz="900" b="0" i="0" u="none" strike="noStrike" kern="1200" cap="none" spc="0" normalizeH="0" baseline="0" noProof="0" dirty="0">
                  <a:ln>
                    <a:noFill/>
                  </a:ln>
                  <a:solidFill>
                    <a:prstClr val="black"/>
                  </a:solidFill>
                  <a:effectLst/>
                  <a:uLnTx/>
                  <a:uFillTx/>
                  <a:latin typeface="Verdana"/>
                  <a:ea typeface="+mn-ea"/>
                  <a:cs typeface="+mn-cs"/>
                </a:rPr>
                <a:t> and Subnets provisioned</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Integration dependencies and endpoint configured</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Application Feature Provisioning</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IAM Approach configured</a:t>
              </a:r>
            </a:p>
          </p:txBody>
        </p:sp>
        <p:cxnSp>
          <p:nvCxnSpPr>
            <p:cNvPr id="42" name="Straight Connector 41">
              <a:extLst>
                <a:ext uri="{FF2B5EF4-FFF2-40B4-BE49-F238E27FC236}">
                  <a16:creationId xmlns:a16="http://schemas.microsoft.com/office/drawing/2014/main" id="{B536BA75-3560-481F-AE8B-E4E5C2357BBD}"/>
                </a:ext>
              </a:extLst>
            </p:cNvPr>
            <p:cNvCxnSpPr/>
            <p:nvPr/>
          </p:nvCxnSpPr>
          <p:spPr>
            <a:xfrm flipH="1">
              <a:off x="7660894" y="4882961"/>
              <a:ext cx="263170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0541FC87-A990-4584-99CE-D8B51AA8E1AC}"/>
                </a:ext>
              </a:extLst>
            </p:cNvPr>
            <p:cNvGrpSpPr/>
            <p:nvPr/>
          </p:nvGrpSpPr>
          <p:grpSpPr>
            <a:xfrm>
              <a:off x="1229826" y="4710712"/>
              <a:ext cx="297182" cy="330957"/>
              <a:chOff x="-999446" y="2940486"/>
              <a:chExt cx="286759" cy="387561"/>
            </a:xfrm>
          </p:grpSpPr>
          <p:pic>
            <p:nvPicPr>
              <p:cNvPr id="37" name="Picture 48" descr="ms">
                <a:extLst>
                  <a:ext uri="{FF2B5EF4-FFF2-40B4-BE49-F238E27FC236}">
                    <a16:creationId xmlns:a16="http://schemas.microsoft.com/office/drawing/2014/main" id="{9146C264-A5FA-4B00-AD27-D08224A10A38}"/>
                  </a:ext>
                </a:extLst>
              </p:cNvPr>
              <p:cNvPicPr>
                <a:picLocks noChangeAspect="1" noChangeArrowheads="1"/>
              </p:cNvPicPr>
              <p:nvPr/>
            </p:nvPicPr>
            <p:blipFill>
              <a:blip r:embed="rId2" cstate="print"/>
              <a:srcRect/>
              <a:stretch>
                <a:fillRect/>
              </a:stretch>
            </p:blipFill>
            <p:spPr bwMode="auto">
              <a:xfrm>
                <a:off x="-999446" y="2940486"/>
                <a:ext cx="286759" cy="349338"/>
              </a:xfrm>
              <a:prstGeom prst="rect">
                <a:avLst/>
              </a:prstGeom>
              <a:noFill/>
              <a:ln>
                <a:noFill/>
              </a:ln>
            </p:spPr>
          </p:pic>
          <p:sp>
            <p:nvSpPr>
              <p:cNvPr id="38" name="Text Box 49">
                <a:extLst>
                  <a:ext uri="{FF2B5EF4-FFF2-40B4-BE49-F238E27FC236}">
                    <a16:creationId xmlns:a16="http://schemas.microsoft.com/office/drawing/2014/main" id="{A588362B-8024-4983-A8B6-E8B35C1DB7A6}"/>
                  </a:ext>
                </a:extLst>
              </p:cNvPr>
              <p:cNvSpPr txBox="1">
                <a:spLocks noChangeArrowheads="1"/>
              </p:cNvSpPr>
              <p:nvPr/>
            </p:nvSpPr>
            <p:spPr bwMode="auto">
              <a:xfrm>
                <a:off x="-978860" y="3030640"/>
                <a:ext cx="177757" cy="297407"/>
              </a:xfrm>
              <a:prstGeom prst="rect">
                <a:avLst/>
              </a:prstGeom>
              <a:noFill/>
              <a:ln w="12700">
                <a:noFill/>
                <a:miter lim="800000"/>
                <a:headEnd/>
                <a:tailEnd/>
              </a:ln>
            </p:spPr>
            <p:txBody>
              <a:bodyPr wrap="square">
                <a:spAutoFit/>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Verdana"/>
                    <a:ea typeface="+mn-ea"/>
                    <a:cs typeface="Arial" panose="020B0604020202020204" pitchFamily="34" charset="0"/>
                  </a:rPr>
                  <a:t>6</a:t>
                </a:r>
              </a:p>
            </p:txBody>
          </p:sp>
        </p:grpSp>
        <p:sp>
          <p:nvSpPr>
            <p:cNvPr id="34" name="TextBox 33">
              <a:extLst>
                <a:ext uri="{FF2B5EF4-FFF2-40B4-BE49-F238E27FC236}">
                  <a16:creationId xmlns:a16="http://schemas.microsoft.com/office/drawing/2014/main" id="{5AECBB6B-C5F1-4709-8A7E-25398C5AB36E}"/>
                </a:ext>
              </a:extLst>
            </p:cNvPr>
            <p:cNvSpPr txBox="1"/>
            <p:nvPr/>
          </p:nvSpPr>
          <p:spPr>
            <a:xfrm>
              <a:off x="549207" y="4774802"/>
              <a:ext cx="639645" cy="253916"/>
            </a:xfrm>
            <a:prstGeom prst="rect">
              <a:avLst/>
            </a:prstGeom>
            <a:noFill/>
          </p:spPr>
          <p:txBody>
            <a:bodyPr wrap="square" rtlCol="0">
              <a:spAutoFit/>
            </a:bodyPr>
            <a:lstStyle/>
            <a:p>
              <a:pPr marL="0" marR="0" lvl="0" indent="0" algn="r" defTabSz="76197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Verdana"/>
                  <a:ea typeface="+mn-ea"/>
                  <a:cs typeface="Arial" panose="020B0604020202020204" pitchFamily="34" charset="0"/>
                </a:rPr>
                <a:t>Gate</a:t>
              </a:r>
            </a:p>
          </p:txBody>
        </p:sp>
        <p:sp>
          <p:nvSpPr>
            <p:cNvPr id="35" name="Rectangle 34">
              <a:extLst>
                <a:ext uri="{FF2B5EF4-FFF2-40B4-BE49-F238E27FC236}">
                  <a16:creationId xmlns:a16="http://schemas.microsoft.com/office/drawing/2014/main" id="{F9E83570-A630-4FEF-891C-E8AD07780B7B}"/>
                </a:ext>
              </a:extLst>
            </p:cNvPr>
            <p:cNvSpPr/>
            <p:nvPr/>
          </p:nvSpPr>
          <p:spPr>
            <a:xfrm>
              <a:off x="1188851" y="5105705"/>
              <a:ext cx="2925115" cy="907476"/>
            </a:xfrm>
            <a:prstGeom prst="rect">
              <a:avLst/>
            </a:prstGeom>
          </p:spPr>
          <p:txBody>
            <a:bodyPr wrap="square">
              <a:noAutofit/>
            </a:bodyPr>
            <a:lstStyle/>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Validate deployments</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Sanity testing</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Migration issues resolution</a:t>
              </a:r>
            </a:p>
            <a:p>
              <a:pPr marL="137160" marR="0" lvl="0" indent="-137160" algn="l" defTabSz="914400" rtl="0" eaLnBrk="1" fontAlgn="base" latinLnBrk="0" hangingPunct="1">
                <a:lnSpc>
                  <a:spcPct val="100000"/>
                </a:lnSpc>
                <a:spcBef>
                  <a:spcPct val="0"/>
                </a:spcBef>
                <a:spcAft>
                  <a:spcPts val="300"/>
                </a:spcAft>
                <a:buClr>
                  <a:srgbClr val="0070AD"/>
                </a:buClr>
                <a:buSzPct val="100000"/>
                <a:buFont typeface="Wingdings" panose="05000000000000000000" pitchFamily="2" charset="2"/>
                <a:buChar char="§"/>
                <a:tabLst/>
                <a:defRPr/>
              </a:pPr>
              <a:r>
                <a:rPr kumimoji="0" lang="en-IN" sz="900" b="0" i="0" u="none" strike="noStrike" kern="1200" cap="none" spc="0" normalizeH="0" baseline="0" noProof="0" dirty="0">
                  <a:ln>
                    <a:noFill/>
                  </a:ln>
                  <a:solidFill>
                    <a:prstClr val="black"/>
                  </a:solidFill>
                  <a:effectLst/>
                  <a:uLnTx/>
                  <a:uFillTx/>
                  <a:latin typeface="Verdana"/>
                  <a:ea typeface="+mn-ea"/>
                  <a:cs typeface="+mn-cs"/>
                </a:rPr>
                <a:t>UAT will  be performed and signed off by client </a:t>
              </a:r>
            </a:p>
          </p:txBody>
        </p:sp>
        <p:cxnSp>
          <p:nvCxnSpPr>
            <p:cNvPr id="36" name="Straight Connector 35">
              <a:extLst>
                <a:ext uri="{FF2B5EF4-FFF2-40B4-BE49-F238E27FC236}">
                  <a16:creationId xmlns:a16="http://schemas.microsoft.com/office/drawing/2014/main" id="{AFCA80BD-FBC1-4B8A-9EC5-6C25F0DFAC2B}"/>
                </a:ext>
              </a:extLst>
            </p:cNvPr>
            <p:cNvCxnSpPr/>
            <p:nvPr/>
          </p:nvCxnSpPr>
          <p:spPr>
            <a:xfrm flipH="1">
              <a:off x="1228660" y="5017634"/>
              <a:ext cx="263170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94">
              <a:extLst>
                <a:ext uri="{FF2B5EF4-FFF2-40B4-BE49-F238E27FC236}">
                  <a16:creationId xmlns:a16="http://schemas.microsoft.com/office/drawing/2014/main" id="{0B4FEF39-EA0D-4D1E-BE5B-3D56ED29D9C4}"/>
                </a:ext>
              </a:extLst>
            </p:cNvPr>
            <p:cNvCxnSpPr>
              <a:cxnSpLocks/>
              <a:endCxn id="37" idx="3"/>
            </p:cNvCxnSpPr>
            <p:nvPr/>
          </p:nvCxnSpPr>
          <p:spPr bwMode="auto">
            <a:xfrm rot="10800000" flipV="1">
              <a:off x="1527008" y="4290181"/>
              <a:ext cx="2862546" cy="569683"/>
            </a:xfrm>
            <a:prstGeom prst="bentConnector3">
              <a:avLst>
                <a:gd name="adj1" fmla="val 50000"/>
              </a:avLst>
            </a:prstGeom>
            <a:solidFill>
              <a:srgbClr val="9E420E"/>
            </a:solidFill>
            <a:ln w="12700" cap="flat" cmpd="sng" algn="ctr">
              <a:solidFill>
                <a:srgbClr val="000000"/>
              </a:solidFill>
              <a:prstDash val="dash"/>
              <a:round/>
              <a:headEnd type="none" w="med" len="med"/>
              <a:tailEnd type="none" w="med" len="med"/>
            </a:ln>
            <a:effectLst/>
          </p:spPr>
        </p:cxnSp>
        <p:grpSp>
          <p:nvGrpSpPr>
            <p:cNvPr id="104" name="Group 103"/>
            <p:cNvGrpSpPr/>
            <p:nvPr/>
          </p:nvGrpSpPr>
          <p:grpSpPr>
            <a:xfrm>
              <a:off x="3876445" y="1625292"/>
              <a:ext cx="3728982" cy="3183387"/>
              <a:chOff x="3876445" y="1625292"/>
              <a:chExt cx="3728982" cy="3183387"/>
            </a:xfrm>
          </p:grpSpPr>
          <p:sp>
            <p:nvSpPr>
              <p:cNvPr id="105" name="Freeform 104"/>
              <p:cNvSpPr/>
              <p:nvPr/>
            </p:nvSpPr>
            <p:spPr>
              <a:xfrm>
                <a:off x="4308385" y="1839633"/>
                <a:ext cx="931639" cy="556729"/>
              </a:xfrm>
              <a:custGeom>
                <a:avLst/>
                <a:gdLst>
                  <a:gd name="connsiteX0" fmla="*/ 0 w 931639"/>
                  <a:gd name="connsiteY0" fmla="*/ 92790 h 556729"/>
                  <a:gd name="connsiteX1" fmla="*/ 92790 w 931639"/>
                  <a:gd name="connsiteY1" fmla="*/ 0 h 556729"/>
                  <a:gd name="connsiteX2" fmla="*/ 838849 w 931639"/>
                  <a:gd name="connsiteY2" fmla="*/ 0 h 556729"/>
                  <a:gd name="connsiteX3" fmla="*/ 931639 w 931639"/>
                  <a:gd name="connsiteY3" fmla="*/ 92790 h 556729"/>
                  <a:gd name="connsiteX4" fmla="*/ 931639 w 931639"/>
                  <a:gd name="connsiteY4" fmla="*/ 463939 h 556729"/>
                  <a:gd name="connsiteX5" fmla="*/ 838849 w 931639"/>
                  <a:gd name="connsiteY5" fmla="*/ 556729 h 556729"/>
                  <a:gd name="connsiteX6" fmla="*/ 92790 w 931639"/>
                  <a:gd name="connsiteY6" fmla="*/ 556729 h 556729"/>
                  <a:gd name="connsiteX7" fmla="*/ 0 w 931639"/>
                  <a:gd name="connsiteY7" fmla="*/ 463939 h 556729"/>
                  <a:gd name="connsiteX8" fmla="*/ 0 w 931639"/>
                  <a:gd name="connsiteY8" fmla="*/ 92790 h 5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639" h="556729">
                    <a:moveTo>
                      <a:pt x="0" y="92790"/>
                    </a:moveTo>
                    <a:cubicBezTo>
                      <a:pt x="0" y="41543"/>
                      <a:pt x="41543" y="0"/>
                      <a:pt x="92790" y="0"/>
                    </a:cubicBezTo>
                    <a:lnTo>
                      <a:pt x="838849" y="0"/>
                    </a:lnTo>
                    <a:cubicBezTo>
                      <a:pt x="890096" y="0"/>
                      <a:pt x="931639" y="41543"/>
                      <a:pt x="931639" y="92790"/>
                    </a:cubicBezTo>
                    <a:lnTo>
                      <a:pt x="931639" y="463939"/>
                    </a:lnTo>
                    <a:cubicBezTo>
                      <a:pt x="931639" y="515186"/>
                      <a:pt x="890096" y="556729"/>
                      <a:pt x="838849" y="556729"/>
                    </a:cubicBezTo>
                    <a:lnTo>
                      <a:pt x="92790" y="556729"/>
                    </a:lnTo>
                    <a:cubicBezTo>
                      <a:pt x="41543" y="556729"/>
                      <a:pt x="0" y="515186"/>
                      <a:pt x="0" y="463939"/>
                    </a:cubicBezTo>
                    <a:lnTo>
                      <a:pt x="0" y="92790"/>
                    </a:lnTo>
                    <a:close/>
                  </a:path>
                </a:pathLst>
              </a:custGeom>
              <a:solidFill>
                <a:srgbClr val="00B0F0"/>
              </a:solidFill>
            </p:spPr>
            <p:style>
              <a:lnRef idx="2">
                <a:schemeClr val="lt1">
                  <a:hueOff val="0"/>
                  <a:satOff val="0"/>
                  <a:lumOff val="0"/>
                  <a:alphaOff val="0"/>
                </a:schemeClr>
              </a:lnRef>
              <a:fillRef idx="1">
                <a:scrgbClr r="0" g="0" b="0"/>
              </a:fillRef>
              <a:effectRef idx="0">
                <a:schemeClr val="accent5">
                  <a:hueOff val="2681328"/>
                  <a:satOff val="10474"/>
                  <a:lumOff val="-6706"/>
                  <a:alphaOff val="0"/>
                </a:schemeClr>
              </a:effectRef>
              <a:fontRef idx="minor">
                <a:schemeClr val="lt1"/>
              </a:fontRef>
            </p:style>
            <p:txBody>
              <a:bodyPr spcFirstLastPara="0" vert="horz" wrap="square" lIns="69087" tIns="69087" rIns="69087" bIns="69087"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800" b="1" i="0" u="none" strike="noStrike" kern="1200" cap="none" spc="0" normalizeH="0" baseline="0" noProof="0">
                    <a:ln>
                      <a:noFill/>
                    </a:ln>
                    <a:solidFill>
                      <a:schemeClr val="bg1"/>
                    </a:solidFill>
                    <a:effectLst/>
                    <a:uLnTx/>
                    <a:uFillTx/>
                    <a:latin typeface="Verdana"/>
                    <a:ea typeface="+mn-ea"/>
                    <a:cs typeface="+mn-cs"/>
                  </a:rPr>
                  <a:t>Assessments</a:t>
                </a:r>
              </a:p>
            </p:txBody>
          </p:sp>
          <p:sp>
            <p:nvSpPr>
              <p:cNvPr id="106" name="Freeform 105"/>
              <p:cNvSpPr/>
              <p:nvPr/>
            </p:nvSpPr>
            <p:spPr>
              <a:xfrm>
                <a:off x="4443295" y="1825690"/>
                <a:ext cx="2624129" cy="2624129"/>
              </a:xfrm>
              <a:custGeom>
                <a:avLst/>
                <a:gdLst/>
                <a:ahLst/>
                <a:cxnLst/>
                <a:rect l="0" t="0" r="0" b="0"/>
                <a:pathLst>
                  <a:path>
                    <a:moveTo>
                      <a:pt x="1039286" y="28668"/>
                    </a:moveTo>
                    <a:arcTo wR="1312064" hR="1312064" stAng="15480042" swAng="1308449"/>
                  </a:path>
                </a:pathLst>
              </a:custGeom>
              <a:noFill/>
              <a:ln>
                <a:solidFill>
                  <a:schemeClr val="tx1">
                    <a:lumMod val="50000"/>
                    <a:lumOff val="50000"/>
                  </a:schemeClr>
                </a:solidFill>
                <a:tailEnd type="arrow"/>
              </a:ln>
            </p:spPr>
            <p:style>
              <a:lnRef idx="1">
                <a:schemeClr val="accent5">
                  <a:hueOff val="0"/>
                  <a:satOff val="0"/>
                  <a:lumOff val="0"/>
                  <a:alphaOff val="0"/>
                </a:schemeClr>
              </a:lnRef>
              <a:fillRef idx="0">
                <a:scrgbClr r="0" g="0" b="0"/>
              </a:fillRef>
              <a:effectRef idx="0">
                <a:scrgbClr r="0" g="0" b="0"/>
              </a:effectRef>
              <a:fontRef idx="minor">
                <a:schemeClr val="tx1">
                  <a:hueOff val="0"/>
                  <a:satOff val="0"/>
                  <a:lumOff val="0"/>
                  <a:alphaOff val="0"/>
                </a:schemeClr>
              </a:fontRef>
            </p:style>
          </p:sp>
          <p:sp>
            <p:nvSpPr>
              <p:cNvPr id="107" name="Freeform 106"/>
              <p:cNvSpPr/>
              <p:nvPr/>
            </p:nvSpPr>
            <p:spPr>
              <a:xfrm>
                <a:off x="6130355" y="1882231"/>
                <a:ext cx="945677" cy="556729"/>
              </a:xfrm>
              <a:custGeom>
                <a:avLst/>
                <a:gdLst>
                  <a:gd name="connsiteX0" fmla="*/ 0 w 945677"/>
                  <a:gd name="connsiteY0" fmla="*/ 92790 h 556729"/>
                  <a:gd name="connsiteX1" fmla="*/ 92790 w 945677"/>
                  <a:gd name="connsiteY1" fmla="*/ 0 h 556729"/>
                  <a:gd name="connsiteX2" fmla="*/ 852887 w 945677"/>
                  <a:gd name="connsiteY2" fmla="*/ 0 h 556729"/>
                  <a:gd name="connsiteX3" fmla="*/ 945677 w 945677"/>
                  <a:gd name="connsiteY3" fmla="*/ 92790 h 556729"/>
                  <a:gd name="connsiteX4" fmla="*/ 945677 w 945677"/>
                  <a:gd name="connsiteY4" fmla="*/ 463939 h 556729"/>
                  <a:gd name="connsiteX5" fmla="*/ 852887 w 945677"/>
                  <a:gd name="connsiteY5" fmla="*/ 556729 h 556729"/>
                  <a:gd name="connsiteX6" fmla="*/ 92790 w 945677"/>
                  <a:gd name="connsiteY6" fmla="*/ 556729 h 556729"/>
                  <a:gd name="connsiteX7" fmla="*/ 0 w 945677"/>
                  <a:gd name="connsiteY7" fmla="*/ 463939 h 556729"/>
                  <a:gd name="connsiteX8" fmla="*/ 0 w 945677"/>
                  <a:gd name="connsiteY8" fmla="*/ 92790 h 5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677" h="556729">
                    <a:moveTo>
                      <a:pt x="0" y="92790"/>
                    </a:moveTo>
                    <a:cubicBezTo>
                      <a:pt x="0" y="41543"/>
                      <a:pt x="41543" y="0"/>
                      <a:pt x="92790" y="0"/>
                    </a:cubicBezTo>
                    <a:lnTo>
                      <a:pt x="852887" y="0"/>
                    </a:lnTo>
                    <a:cubicBezTo>
                      <a:pt x="904134" y="0"/>
                      <a:pt x="945677" y="41543"/>
                      <a:pt x="945677" y="92790"/>
                    </a:cubicBezTo>
                    <a:lnTo>
                      <a:pt x="945677" y="463939"/>
                    </a:lnTo>
                    <a:cubicBezTo>
                      <a:pt x="945677" y="515186"/>
                      <a:pt x="904134" y="556729"/>
                      <a:pt x="852887" y="556729"/>
                    </a:cubicBezTo>
                    <a:lnTo>
                      <a:pt x="92790" y="556729"/>
                    </a:lnTo>
                    <a:cubicBezTo>
                      <a:pt x="41543" y="556729"/>
                      <a:pt x="0" y="515186"/>
                      <a:pt x="0" y="463939"/>
                    </a:cubicBezTo>
                    <a:lnTo>
                      <a:pt x="0" y="92790"/>
                    </a:lnTo>
                    <a:close/>
                  </a:path>
                </a:pathLst>
              </a:custGeom>
              <a:solidFill>
                <a:srgbClr val="00B0F0"/>
              </a:solidFill>
            </p:spPr>
            <p:style>
              <a:lnRef idx="2">
                <a:schemeClr val="lt1">
                  <a:hueOff val="0"/>
                  <a:satOff val="0"/>
                  <a:lumOff val="0"/>
                  <a:alphaOff val="0"/>
                </a:schemeClr>
              </a:lnRef>
              <a:fillRef idx="1">
                <a:scrgbClr r="0" g="0" b="0"/>
              </a:fillRef>
              <a:effectRef idx="0">
                <a:schemeClr val="accent5">
                  <a:hueOff val="2681328"/>
                  <a:satOff val="10474"/>
                  <a:lumOff val="-6706"/>
                  <a:alphaOff val="0"/>
                </a:schemeClr>
              </a:effectRef>
              <a:fontRef idx="minor">
                <a:schemeClr val="lt1"/>
              </a:fontRef>
            </p:style>
            <p:txBody>
              <a:bodyPr spcFirstLastPara="0" vert="horz" wrap="square" lIns="69087" tIns="69087" rIns="69087" bIns="69087"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800" b="1" i="0" u="none" strike="noStrike" kern="1200" cap="none" spc="0" normalizeH="0" baseline="0" noProof="0">
                    <a:ln>
                      <a:noFill/>
                    </a:ln>
                    <a:solidFill>
                      <a:schemeClr val="bg1"/>
                    </a:solidFill>
                    <a:effectLst/>
                    <a:uLnTx/>
                    <a:uFillTx/>
                    <a:latin typeface="Verdana"/>
                    <a:ea typeface="+mn-ea"/>
                    <a:cs typeface="+mn-cs"/>
                  </a:rPr>
                  <a:t>Target Design</a:t>
                </a:r>
              </a:p>
            </p:txBody>
          </p:sp>
          <p:sp>
            <p:nvSpPr>
              <p:cNvPr id="108" name="Freeform 107"/>
              <p:cNvSpPr/>
              <p:nvPr/>
            </p:nvSpPr>
            <p:spPr>
              <a:xfrm>
                <a:off x="4515496" y="1959310"/>
                <a:ext cx="2624129" cy="2624129"/>
              </a:xfrm>
              <a:custGeom>
                <a:avLst/>
                <a:gdLst/>
                <a:ahLst/>
                <a:cxnLst/>
                <a:rect l="0" t="0" r="0" b="0"/>
                <a:pathLst>
                  <a:path>
                    <a:moveTo>
                      <a:pt x="2399227" y="577496"/>
                    </a:moveTo>
                    <a:arcTo wR="1312064" hR="1312064" stAng="19557248" swAng="974537"/>
                  </a:path>
                </a:pathLst>
              </a:custGeom>
              <a:noFill/>
              <a:ln>
                <a:solidFill>
                  <a:schemeClr val="tx1">
                    <a:lumMod val="50000"/>
                    <a:lumOff val="50000"/>
                  </a:schemeClr>
                </a:solidFill>
                <a:tailEnd type="arrow"/>
              </a:ln>
            </p:spPr>
            <p:style>
              <a:lnRef idx="1">
                <a:schemeClr val="accent5">
                  <a:hueOff val="893776"/>
                  <a:satOff val="3491"/>
                  <a:lumOff val="-2235"/>
                  <a:alphaOff val="0"/>
                </a:schemeClr>
              </a:lnRef>
              <a:fillRef idx="0">
                <a:scrgbClr r="0" g="0" b="0"/>
              </a:fillRef>
              <a:effectRef idx="0">
                <a:scrgbClr r="0" g="0" b="0"/>
              </a:effectRef>
              <a:fontRef idx="minor">
                <a:schemeClr val="tx1">
                  <a:hueOff val="0"/>
                  <a:satOff val="0"/>
                  <a:lumOff val="0"/>
                  <a:alphaOff val="0"/>
                </a:schemeClr>
              </a:fontRef>
            </p:style>
          </p:sp>
          <p:sp>
            <p:nvSpPr>
              <p:cNvPr id="109" name="Freeform 108"/>
              <p:cNvSpPr/>
              <p:nvPr/>
            </p:nvSpPr>
            <p:spPr>
              <a:xfrm>
                <a:off x="6643168" y="2988025"/>
                <a:ext cx="962259" cy="556729"/>
              </a:xfrm>
              <a:custGeom>
                <a:avLst/>
                <a:gdLst>
                  <a:gd name="connsiteX0" fmla="*/ 0 w 962259"/>
                  <a:gd name="connsiteY0" fmla="*/ 92790 h 556729"/>
                  <a:gd name="connsiteX1" fmla="*/ 92790 w 962259"/>
                  <a:gd name="connsiteY1" fmla="*/ 0 h 556729"/>
                  <a:gd name="connsiteX2" fmla="*/ 869469 w 962259"/>
                  <a:gd name="connsiteY2" fmla="*/ 0 h 556729"/>
                  <a:gd name="connsiteX3" fmla="*/ 962259 w 962259"/>
                  <a:gd name="connsiteY3" fmla="*/ 92790 h 556729"/>
                  <a:gd name="connsiteX4" fmla="*/ 962259 w 962259"/>
                  <a:gd name="connsiteY4" fmla="*/ 463939 h 556729"/>
                  <a:gd name="connsiteX5" fmla="*/ 869469 w 962259"/>
                  <a:gd name="connsiteY5" fmla="*/ 556729 h 556729"/>
                  <a:gd name="connsiteX6" fmla="*/ 92790 w 962259"/>
                  <a:gd name="connsiteY6" fmla="*/ 556729 h 556729"/>
                  <a:gd name="connsiteX7" fmla="*/ 0 w 962259"/>
                  <a:gd name="connsiteY7" fmla="*/ 463939 h 556729"/>
                  <a:gd name="connsiteX8" fmla="*/ 0 w 962259"/>
                  <a:gd name="connsiteY8" fmla="*/ 92790 h 5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259" h="556729">
                    <a:moveTo>
                      <a:pt x="0" y="92790"/>
                    </a:moveTo>
                    <a:cubicBezTo>
                      <a:pt x="0" y="41543"/>
                      <a:pt x="41543" y="0"/>
                      <a:pt x="92790" y="0"/>
                    </a:cubicBezTo>
                    <a:lnTo>
                      <a:pt x="869469" y="0"/>
                    </a:lnTo>
                    <a:cubicBezTo>
                      <a:pt x="920716" y="0"/>
                      <a:pt x="962259" y="41543"/>
                      <a:pt x="962259" y="92790"/>
                    </a:cubicBezTo>
                    <a:lnTo>
                      <a:pt x="962259" y="463939"/>
                    </a:lnTo>
                    <a:cubicBezTo>
                      <a:pt x="962259" y="515186"/>
                      <a:pt x="920716" y="556729"/>
                      <a:pt x="869469" y="556729"/>
                    </a:cubicBezTo>
                    <a:lnTo>
                      <a:pt x="92790" y="556729"/>
                    </a:lnTo>
                    <a:cubicBezTo>
                      <a:pt x="41543" y="556729"/>
                      <a:pt x="0" y="515186"/>
                      <a:pt x="0" y="463939"/>
                    </a:cubicBezTo>
                    <a:lnTo>
                      <a:pt x="0" y="92790"/>
                    </a:lnTo>
                    <a:close/>
                  </a:path>
                </a:pathLst>
              </a:custGeom>
              <a:solidFill>
                <a:srgbClr val="00B0F0"/>
              </a:solidFill>
            </p:spPr>
            <p:style>
              <a:lnRef idx="2">
                <a:schemeClr val="lt1">
                  <a:hueOff val="0"/>
                  <a:satOff val="0"/>
                  <a:lumOff val="0"/>
                  <a:alphaOff val="0"/>
                </a:schemeClr>
              </a:lnRef>
              <a:fillRef idx="1">
                <a:scrgbClr r="0" g="0" b="0"/>
              </a:fillRef>
              <a:effectRef idx="0">
                <a:schemeClr val="accent5">
                  <a:hueOff val="2681328"/>
                  <a:satOff val="10474"/>
                  <a:lumOff val="-6706"/>
                  <a:alphaOff val="0"/>
                </a:schemeClr>
              </a:effectRef>
              <a:fontRef idx="minor">
                <a:schemeClr val="lt1"/>
              </a:fontRef>
            </p:style>
            <p:txBody>
              <a:bodyPr spcFirstLastPara="0" vert="horz" wrap="square" lIns="69087" tIns="69087" rIns="69087" bIns="69087" numCol="1" spcCol="1270" anchor="ctr" anchorCtr="0">
                <a:noAutofit/>
              </a:bodyPr>
              <a:lstStyle/>
              <a:p>
                <a:pPr algn="ctr" defTabSz="488950">
                  <a:lnSpc>
                    <a:spcPct val="90000"/>
                  </a:lnSpc>
                  <a:spcBef>
                    <a:spcPct val="0"/>
                  </a:spcBef>
                  <a:spcAft>
                    <a:spcPct val="35000"/>
                  </a:spcAft>
                </a:pPr>
                <a:r>
                  <a:rPr lang="en-US" sz="800" b="1" dirty="0">
                    <a:solidFill>
                      <a:schemeClr val="bg1"/>
                    </a:solidFill>
                    <a:latin typeface="Verdana"/>
                  </a:rPr>
                  <a:t>Cloud Landing Zone Provisioning</a:t>
                </a:r>
              </a:p>
            </p:txBody>
          </p:sp>
          <p:sp>
            <p:nvSpPr>
              <p:cNvPr id="110" name="Freeform 109"/>
              <p:cNvSpPr/>
              <p:nvPr/>
            </p:nvSpPr>
            <p:spPr>
              <a:xfrm>
                <a:off x="4588595" y="1670921"/>
                <a:ext cx="2624129" cy="2624129"/>
              </a:xfrm>
              <a:custGeom>
                <a:avLst/>
                <a:gdLst/>
                <a:ahLst/>
                <a:cxnLst/>
                <a:rect l="0" t="0" r="0" b="0"/>
                <a:pathLst>
                  <a:path>
                    <a:moveTo>
                      <a:pt x="2448745" y="1967404"/>
                    </a:moveTo>
                    <a:arcTo wR="1312064" hR="1312064" stAng="1797906" swAng="840135"/>
                  </a:path>
                </a:pathLst>
              </a:custGeom>
              <a:noFill/>
              <a:ln>
                <a:solidFill>
                  <a:schemeClr val="tx1">
                    <a:lumMod val="50000"/>
                    <a:lumOff val="50000"/>
                  </a:schemeClr>
                </a:solidFill>
                <a:tailEnd type="arrow"/>
              </a:ln>
            </p:spPr>
            <p:style>
              <a:lnRef idx="1">
                <a:schemeClr val="accent5">
                  <a:hueOff val="1787552"/>
                  <a:satOff val="6982"/>
                  <a:lumOff val="-4470"/>
                  <a:alphaOff val="0"/>
                </a:schemeClr>
              </a:lnRef>
              <a:fillRef idx="0">
                <a:scrgbClr r="0" g="0" b="0"/>
              </a:fillRef>
              <a:effectRef idx="0">
                <a:scrgbClr r="0" g="0" b="0"/>
              </a:effectRef>
              <a:fontRef idx="minor">
                <a:schemeClr val="tx1">
                  <a:hueOff val="0"/>
                  <a:satOff val="0"/>
                  <a:lumOff val="0"/>
                  <a:alphaOff val="0"/>
                </a:schemeClr>
              </a:fontRef>
            </p:style>
          </p:sp>
          <p:sp>
            <p:nvSpPr>
              <p:cNvPr id="111" name="Freeform 110"/>
              <p:cNvSpPr/>
              <p:nvPr/>
            </p:nvSpPr>
            <p:spPr>
              <a:xfrm>
                <a:off x="6042882" y="3966904"/>
                <a:ext cx="941609" cy="556729"/>
              </a:xfrm>
              <a:custGeom>
                <a:avLst/>
                <a:gdLst>
                  <a:gd name="connsiteX0" fmla="*/ 0 w 941609"/>
                  <a:gd name="connsiteY0" fmla="*/ 92790 h 556729"/>
                  <a:gd name="connsiteX1" fmla="*/ 92790 w 941609"/>
                  <a:gd name="connsiteY1" fmla="*/ 0 h 556729"/>
                  <a:gd name="connsiteX2" fmla="*/ 848819 w 941609"/>
                  <a:gd name="connsiteY2" fmla="*/ 0 h 556729"/>
                  <a:gd name="connsiteX3" fmla="*/ 941609 w 941609"/>
                  <a:gd name="connsiteY3" fmla="*/ 92790 h 556729"/>
                  <a:gd name="connsiteX4" fmla="*/ 941609 w 941609"/>
                  <a:gd name="connsiteY4" fmla="*/ 463939 h 556729"/>
                  <a:gd name="connsiteX5" fmla="*/ 848819 w 941609"/>
                  <a:gd name="connsiteY5" fmla="*/ 556729 h 556729"/>
                  <a:gd name="connsiteX6" fmla="*/ 92790 w 941609"/>
                  <a:gd name="connsiteY6" fmla="*/ 556729 h 556729"/>
                  <a:gd name="connsiteX7" fmla="*/ 0 w 941609"/>
                  <a:gd name="connsiteY7" fmla="*/ 463939 h 556729"/>
                  <a:gd name="connsiteX8" fmla="*/ 0 w 941609"/>
                  <a:gd name="connsiteY8" fmla="*/ 92790 h 5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609" h="556729">
                    <a:moveTo>
                      <a:pt x="0" y="92790"/>
                    </a:moveTo>
                    <a:cubicBezTo>
                      <a:pt x="0" y="41543"/>
                      <a:pt x="41543" y="0"/>
                      <a:pt x="92790" y="0"/>
                    </a:cubicBezTo>
                    <a:lnTo>
                      <a:pt x="848819" y="0"/>
                    </a:lnTo>
                    <a:cubicBezTo>
                      <a:pt x="900066" y="0"/>
                      <a:pt x="941609" y="41543"/>
                      <a:pt x="941609" y="92790"/>
                    </a:cubicBezTo>
                    <a:lnTo>
                      <a:pt x="941609" y="463939"/>
                    </a:lnTo>
                    <a:cubicBezTo>
                      <a:pt x="941609" y="515186"/>
                      <a:pt x="900066" y="556729"/>
                      <a:pt x="848819" y="556729"/>
                    </a:cubicBezTo>
                    <a:lnTo>
                      <a:pt x="92790" y="556729"/>
                    </a:lnTo>
                    <a:cubicBezTo>
                      <a:pt x="41543" y="556729"/>
                      <a:pt x="0" y="515186"/>
                      <a:pt x="0" y="463939"/>
                    </a:cubicBezTo>
                    <a:lnTo>
                      <a:pt x="0" y="92790"/>
                    </a:lnTo>
                    <a:close/>
                  </a:path>
                </a:pathLst>
              </a:custGeom>
              <a:solidFill>
                <a:srgbClr val="00B0F0"/>
              </a:solidFill>
            </p:spPr>
            <p:style>
              <a:lnRef idx="2">
                <a:schemeClr val="lt1">
                  <a:hueOff val="0"/>
                  <a:satOff val="0"/>
                  <a:lumOff val="0"/>
                  <a:alphaOff val="0"/>
                </a:schemeClr>
              </a:lnRef>
              <a:fillRef idx="1">
                <a:scrgbClr r="0" g="0" b="0"/>
              </a:fillRef>
              <a:effectRef idx="0">
                <a:schemeClr val="accent5">
                  <a:hueOff val="2681328"/>
                  <a:satOff val="10474"/>
                  <a:lumOff val="-6706"/>
                  <a:alphaOff val="0"/>
                </a:schemeClr>
              </a:effectRef>
              <a:fontRef idx="minor">
                <a:schemeClr val="lt1"/>
              </a:fontRef>
            </p:style>
            <p:txBody>
              <a:bodyPr spcFirstLastPara="0" vert="horz" wrap="square" lIns="69087" tIns="69087" rIns="69087" bIns="69087"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800" b="1" i="0" u="none" strike="noStrike" kern="1200" cap="none" spc="0" normalizeH="0" baseline="0" noProof="0">
                    <a:ln>
                      <a:noFill/>
                    </a:ln>
                    <a:solidFill>
                      <a:schemeClr val="bg1"/>
                    </a:solidFill>
                    <a:effectLst/>
                    <a:uLnTx/>
                    <a:uFillTx/>
                    <a:latin typeface="Verdana"/>
                    <a:ea typeface="+mn-ea"/>
                    <a:cs typeface="+mn-cs"/>
                  </a:rPr>
                  <a:t>App &amp; DB Migration</a:t>
                </a:r>
              </a:p>
            </p:txBody>
          </p:sp>
          <p:sp>
            <p:nvSpPr>
              <p:cNvPr id="112" name="Freeform 111"/>
              <p:cNvSpPr/>
              <p:nvPr/>
            </p:nvSpPr>
            <p:spPr>
              <a:xfrm>
                <a:off x="4349502" y="1927743"/>
                <a:ext cx="2624129" cy="2624129"/>
              </a:xfrm>
              <a:custGeom>
                <a:avLst/>
                <a:gdLst/>
                <a:ahLst/>
                <a:cxnLst/>
                <a:rect l="0" t="0" r="0" b="0"/>
                <a:pathLst>
                  <a:path>
                    <a:moveTo>
                      <a:pt x="1538869" y="2604377"/>
                    </a:moveTo>
                    <a:arcTo wR="1312064" hR="1312064" stAng="4802748" swAng="1282607"/>
                  </a:path>
                </a:pathLst>
              </a:custGeom>
              <a:noFill/>
              <a:ln>
                <a:solidFill>
                  <a:schemeClr val="tx1">
                    <a:lumMod val="50000"/>
                    <a:lumOff val="50000"/>
                  </a:schemeClr>
                </a:solidFill>
                <a:tailEnd type="arrow"/>
              </a:ln>
            </p:spPr>
            <p:style>
              <a:lnRef idx="1">
                <a:schemeClr val="accent5">
                  <a:hueOff val="2681328"/>
                  <a:satOff val="10474"/>
                  <a:lumOff val="-6706"/>
                  <a:alphaOff val="0"/>
                </a:schemeClr>
              </a:lnRef>
              <a:fillRef idx="0">
                <a:scrgbClr r="0" g="0" b="0"/>
              </a:fillRef>
              <a:effectRef idx="0">
                <a:scrgbClr r="0" g="0" b="0"/>
              </a:effectRef>
              <a:fontRef idx="minor">
                <a:schemeClr val="tx1">
                  <a:hueOff val="0"/>
                  <a:satOff val="0"/>
                  <a:lumOff val="0"/>
                  <a:alphaOff val="0"/>
                </a:schemeClr>
              </a:fontRef>
            </p:style>
          </p:sp>
          <p:sp>
            <p:nvSpPr>
              <p:cNvPr id="113" name="Freeform 112"/>
              <p:cNvSpPr/>
              <p:nvPr/>
            </p:nvSpPr>
            <p:spPr>
              <a:xfrm>
                <a:off x="4370157" y="3949884"/>
                <a:ext cx="878047" cy="589537"/>
              </a:xfrm>
              <a:custGeom>
                <a:avLst/>
                <a:gdLst>
                  <a:gd name="connsiteX0" fmla="*/ 0 w 878047"/>
                  <a:gd name="connsiteY0" fmla="*/ 98258 h 589537"/>
                  <a:gd name="connsiteX1" fmla="*/ 98258 w 878047"/>
                  <a:gd name="connsiteY1" fmla="*/ 0 h 589537"/>
                  <a:gd name="connsiteX2" fmla="*/ 779789 w 878047"/>
                  <a:gd name="connsiteY2" fmla="*/ 0 h 589537"/>
                  <a:gd name="connsiteX3" fmla="*/ 878047 w 878047"/>
                  <a:gd name="connsiteY3" fmla="*/ 98258 h 589537"/>
                  <a:gd name="connsiteX4" fmla="*/ 878047 w 878047"/>
                  <a:gd name="connsiteY4" fmla="*/ 491279 h 589537"/>
                  <a:gd name="connsiteX5" fmla="*/ 779789 w 878047"/>
                  <a:gd name="connsiteY5" fmla="*/ 589537 h 589537"/>
                  <a:gd name="connsiteX6" fmla="*/ 98258 w 878047"/>
                  <a:gd name="connsiteY6" fmla="*/ 589537 h 589537"/>
                  <a:gd name="connsiteX7" fmla="*/ 0 w 878047"/>
                  <a:gd name="connsiteY7" fmla="*/ 491279 h 589537"/>
                  <a:gd name="connsiteX8" fmla="*/ 0 w 878047"/>
                  <a:gd name="connsiteY8" fmla="*/ 98258 h 58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047" h="589537">
                    <a:moveTo>
                      <a:pt x="0" y="98258"/>
                    </a:moveTo>
                    <a:cubicBezTo>
                      <a:pt x="0" y="43992"/>
                      <a:pt x="43992" y="0"/>
                      <a:pt x="98258" y="0"/>
                    </a:cubicBezTo>
                    <a:lnTo>
                      <a:pt x="779789" y="0"/>
                    </a:lnTo>
                    <a:cubicBezTo>
                      <a:pt x="834055" y="0"/>
                      <a:pt x="878047" y="43992"/>
                      <a:pt x="878047" y="98258"/>
                    </a:cubicBezTo>
                    <a:lnTo>
                      <a:pt x="878047" y="491279"/>
                    </a:lnTo>
                    <a:cubicBezTo>
                      <a:pt x="878047" y="545545"/>
                      <a:pt x="834055" y="589537"/>
                      <a:pt x="779789" y="589537"/>
                    </a:cubicBezTo>
                    <a:lnTo>
                      <a:pt x="98258" y="589537"/>
                    </a:lnTo>
                    <a:cubicBezTo>
                      <a:pt x="43992" y="589537"/>
                      <a:pt x="0" y="545545"/>
                      <a:pt x="0" y="491279"/>
                    </a:cubicBezTo>
                    <a:lnTo>
                      <a:pt x="0" y="98258"/>
                    </a:lnTo>
                    <a:close/>
                  </a:path>
                </a:pathLst>
              </a:custGeom>
              <a:solidFill>
                <a:srgbClr val="00B0F0"/>
              </a:solidFill>
            </p:spPr>
            <p:style>
              <a:lnRef idx="2">
                <a:schemeClr val="lt1">
                  <a:hueOff val="0"/>
                  <a:satOff val="0"/>
                  <a:lumOff val="0"/>
                  <a:alphaOff val="0"/>
                </a:schemeClr>
              </a:lnRef>
              <a:fillRef idx="1">
                <a:scrgbClr r="0" g="0" b="0"/>
              </a:fillRef>
              <a:effectRef idx="0">
                <a:schemeClr val="accent5">
                  <a:hueOff val="2681328"/>
                  <a:satOff val="10474"/>
                  <a:lumOff val="-6706"/>
                  <a:alphaOff val="0"/>
                </a:schemeClr>
              </a:effectRef>
              <a:fontRef idx="minor">
                <a:schemeClr val="lt1"/>
              </a:fontRef>
            </p:style>
            <p:txBody>
              <a:bodyPr spcFirstLastPara="0" vert="horz" wrap="square" lIns="69087" tIns="69087" rIns="69087" bIns="69087"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800" b="1" i="0" u="none" strike="noStrike" kern="1200" cap="none" spc="0" normalizeH="0" baseline="0" noProof="0">
                    <a:ln>
                      <a:noFill/>
                    </a:ln>
                    <a:solidFill>
                      <a:schemeClr val="bg1"/>
                    </a:solidFill>
                    <a:effectLst/>
                    <a:uLnTx/>
                    <a:uFillTx/>
                    <a:latin typeface="Verdana"/>
                    <a:ea typeface="+mn-ea"/>
                    <a:cs typeface="+mn-cs"/>
                  </a:rPr>
                  <a:t>Validation</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800" b="1" i="0" u="none" strike="noStrike" kern="1200" cap="none" spc="0" normalizeH="0" baseline="0" noProof="0">
                    <a:ln>
                      <a:noFill/>
                    </a:ln>
                    <a:solidFill>
                      <a:schemeClr val="bg1"/>
                    </a:solidFill>
                    <a:effectLst/>
                    <a:uLnTx/>
                    <a:uFillTx/>
                    <a:latin typeface="Verdana"/>
                    <a:ea typeface="+mn-ea"/>
                    <a:cs typeface="+mn-cs"/>
                  </a:rPr>
                  <a:t>Testing</a:t>
                </a:r>
              </a:p>
            </p:txBody>
          </p:sp>
          <p:sp>
            <p:nvSpPr>
              <p:cNvPr id="114" name="Freeform 113"/>
              <p:cNvSpPr/>
              <p:nvPr/>
            </p:nvSpPr>
            <p:spPr>
              <a:xfrm>
                <a:off x="4462653" y="2184550"/>
                <a:ext cx="2624129" cy="2624129"/>
              </a:xfrm>
              <a:custGeom>
                <a:avLst/>
                <a:gdLst/>
                <a:ahLst/>
                <a:cxnLst/>
                <a:rect l="0" t="0" r="0" b="0"/>
                <a:pathLst>
                  <a:path>
                    <a:moveTo>
                      <a:pt x="51511" y="1676097"/>
                    </a:moveTo>
                    <a:arcTo wR="1312064" hR="1312064" stAng="9833515" swAng="745021"/>
                  </a:path>
                </a:pathLst>
              </a:custGeom>
              <a:noFill/>
              <a:ln>
                <a:solidFill>
                  <a:schemeClr val="tx1">
                    <a:lumMod val="50000"/>
                    <a:lumOff val="50000"/>
                  </a:schemeClr>
                </a:solidFill>
                <a:tailEnd type="arrow"/>
              </a:ln>
            </p:spPr>
            <p:style>
              <a:lnRef idx="1">
                <a:schemeClr val="accent5">
                  <a:hueOff val="3575104"/>
                  <a:satOff val="13965"/>
                  <a:lumOff val="-8941"/>
                  <a:alphaOff val="0"/>
                </a:schemeClr>
              </a:lnRef>
              <a:fillRef idx="0">
                <a:scrgbClr r="0" g="0" b="0"/>
              </a:fillRef>
              <a:effectRef idx="0">
                <a:scrgbClr r="0" g="0" b="0"/>
              </a:effectRef>
              <a:fontRef idx="minor">
                <a:schemeClr val="tx1">
                  <a:hueOff val="0"/>
                  <a:satOff val="0"/>
                  <a:lumOff val="0"/>
                  <a:alphaOff val="0"/>
                </a:schemeClr>
              </a:fontRef>
            </p:style>
          </p:sp>
          <p:sp>
            <p:nvSpPr>
              <p:cNvPr id="115" name="Freeform 114"/>
              <p:cNvSpPr/>
              <p:nvPr/>
            </p:nvSpPr>
            <p:spPr>
              <a:xfrm>
                <a:off x="3876445" y="2930475"/>
                <a:ext cx="932735" cy="556729"/>
              </a:xfrm>
              <a:custGeom>
                <a:avLst/>
                <a:gdLst>
                  <a:gd name="connsiteX0" fmla="*/ 0 w 932735"/>
                  <a:gd name="connsiteY0" fmla="*/ 92790 h 556729"/>
                  <a:gd name="connsiteX1" fmla="*/ 92790 w 932735"/>
                  <a:gd name="connsiteY1" fmla="*/ 0 h 556729"/>
                  <a:gd name="connsiteX2" fmla="*/ 839945 w 932735"/>
                  <a:gd name="connsiteY2" fmla="*/ 0 h 556729"/>
                  <a:gd name="connsiteX3" fmla="*/ 932735 w 932735"/>
                  <a:gd name="connsiteY3" fmla="*/ 92790 h 556729"/>
                  <a:gd name="connsiteX4" fmla="*/ 932735 w 932735"/>
                  <a:gd name="connsiteY4" fmla="*/ 463939 h 556729"/>
                  <a:gd name="connsiteX5" fmla="*/ 839945 w 932735"/>
                  <a:gd name="connsiteY5" fmla="*/ 556729 h 556729"/>
                  <a:gd name="connsiteX6" fmla="*/ 92790 w 932735"/>
                  <a:gd name="connsiteY6" fmla="*/ 556729 h 556729"/>
                  <a:gd name="connsiteX7" fmla="*/ 0 w 932735"/>
                  <a:gd name="connsiteY7" fmla="*/ 463939 h 556729"/>
                  <a:gd name="connsiteX8" fmla="*/ 0 w 932735"/>
                  <a:gd name="connsiteY8" fmla="*/ 92790 h 5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735" h="556729">
                    <a:moveTo>
                      <a:pt x="0" y="92790"/>
                    </a:moveTo>
                    <a:cubicBezTo>
                      <a:pt x="0" y="41543"/>
                      <a:pt x="41543" y="0"/>
                      <a:pt x="92790" y="0"/>
                    </a:cubicBezTo>
                    <a:lnTo>
                      <a:pt x="839945" y="0"/>
                    </a:lnTo>
                    <a:cubicBezTo>
                      <a:pt x="891192" y="0"/>
                      <a:pt x="932735" y="41543"/>
                      <a:pt x="932735" y="92790"/>
                    </a:cubicBezTo>
                    <a:lnTo>
                      <a:pt x="932735" y="463939"/>
                    </a:lnTo>
                    <a:cubicBezTo>
                      <a:pt x="932735" y="515186"/>
                      <a:pt x="891192" y="556729"/>
                      <a:pt x="839945" y="556729"/>
                    </a:cubicBezTo>
                    <a:lnTo>
                      <a:pt x="92790" y="556729"/>
                    </a:lnTo>
                    <a:cubicBezTo>
                      <a:pt x="41543" y="556729"/>
                      <a:pt x="0" y="515186"/>
                      <a:pt x="0" y="463939"/>
                    </a:cubicBezTo>
                    <a:lnTo>
                      <a:pt x="0" y="92790"/>
                    </a:lnTo>
                    <a:close/>
                  </a:path>
                </a:pathLst>
              </a:custGeom>
              <a:solidFill>
                <a:srgbClr val="00B0F0"/>
              </a:solidFill>
            </p:spPr>
            <p:style>
              <a:lnRef idx="2">
                <a:schemeClr val="lt1">
                  <a:hueOff val="0"/>
                  <a:satOff val="0"/>
                  <a:lumOff val="0"/>
                  <a:alphaOff val="0"/>
                </a:schemeClr>
              </a:lnRef>
              <a:fillRef idx="1">
                <a:scrgbClr r="0" g="0" b="0"/>
              </a:fillRef>
              <a:effectRef idx="0">
                <a:schemeClr val="accent5">
                  <a:hueOff val="2681328"/>
                  <a:satOff val="10474"/>
                  <a:lumOff val="-6706"/>
                  <a:alphaOff val="0"/>
                </a:schemeClr>
              </a:effectRef>
              <a:fontRef idx="minor">
                <a:schemeClr val="lt1"/>
              </a:fontRef>
            </p:style>
            <p:txBody>
              <a:bodyPr spcFirstLastPara="0" vert="horz" wrap="square" lIns="69087" tIns="69087" rIns="69087" bIns="69087"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800" b="1" i="0" u="none" strike="noStrike" kern="1200" cap="none" spc="0" normalizeH="0" baseline="0" noProof="0">
                    <a:ln>
                      <a:noFill/>
                    </a:ln>
                    <a:solidFill>
                      <a:schemeClr val="bg1"/>
                    </a:solidFill>
                    <a:effectLst/>
                    <a:uLnTx/>
                    <a:uFillTx/>
                    <a:latin typeface="Verdana"/>
                    <a:ea typeface="+mn-ea"/>
                    <a:cs typeface="+mn-cs"/>
                  </a:rPr>
                  <a:t>Migration Preparations</a:t>
                </a:r>
              </a:p>
            </p:txBody>
          </p:sp>
          <p:sp>
            <p:nvSpPr>
              <p:cNvPr id="116" name="Freeform 115"/>
              <p:cNvSpPr/>
              <p:nvPr/>
            </p:nvSpPr>
            <p:spPr>
              <a:xfrm>
                <a:off x="4462702" y="1625292"/>
                <a:ext cx="2624129" cy="2624129"/>
              </a:xfrm>
              <a:custGeom>
                <a:avLst/>
                <a:gdLst/>
                <a:ahLst/>
                <a:cxnLst/>
                <a:rect l="0" t="0" r="0" b="0"/>
                <a:pathLst>
                  <a:path>
                    <a:moveTo>
                      <a:pt x="5144" y="1195992"/>
                    </a:moveTo>
                    <a:arcTo wR="1312064" hR="1312064" stAng="11104520" swAng="870040"/>
                  </a:path>
                </a:pathLst>
              </a:custGeom>
              <a:noFill/>
              <a:ln>
                <a:solidFill>
                  <a:schemeClr val="tx1">
                    <a:lumMod val="50000"/>
                    <a:lumOff val="50000"/>
                  </a:schemeClr>
                </a:solidFill>
                <a:tailEnd type="arrow"/>
              </a:ln>
            </p:spPr>
            <p:style>
              <a:lnRef idx="1">
                <a:schemeClr val="accent5">
                  <a:hueOff val="4468880"/>
                  <a:satOff val="17456"/>
                  <a:lumOff val="-11176"/>
                  <a:alphaOff val="0"/>
                </a:schemeClr>
              </a:lnRef>
              <a:fillRef idx="0">
                <a:scrgbClr r="0" g="0" b="0"/>
              </a:fillRef>
              <a:effectRef idx="0">
                <a:scrgbClr r="0" g="0" b="0"/>
              </a:effectRef>
              <a:fontRef idx="minor">
                <a:schemeClr val="tx1">
                  <a:hueOff val="0"/>
                  <a:satOff val="0"/>
                  <a:lumOff val="0"/>
                  <a:alphaOff val="0"/>
                </a:schemeClr>
              </a:fontRef>
            </p:style>
          </p:sp>
        </p:grpSp>
        <p:cxnSp>
          <p:nvCxnSpPr>
            <p:cNvPr id="17" name="Straight Connector 94"/>
            <p:cNvCxnSpPr>
              <a:cxnSpLocks/>
              <a:endCxn id="67" idx="3"/>
            </p:cNvCxnSpPr>
            <p:nvPr/>
          </p:nvCxnSpPr>
          <p:spPr bwMode="auto">
            <a:xfrm rot="10800000">
              <a:off x="3978720" y="1368358"/>
              <a:ext cx="911808" cy="483468"/>
            </a:xfrm>
            <a:prstGeom prst="bentConnector3">
              <a:avLst>
                <a:gd name="adj1" fmla="val -2781"/>
              </a:avLst>
            </a:prstGeom>
            <a:solidFill>
              <a:srgbClr val="9E420E"/>
            </a:solidFill>
            <a:ln w="12700" cap="flat" cmpd="sng" algn="ctr">
              <a:solidFill>
                <a:srgbClr val="000000"/>
              </a:solidFill>
              <a:prstDash val="dash"/>
              <a:round/>
              <a:headEnd type="none" w="med" len="med"/>
              <a:tailEnd type="none" w="med" len="med"/>
            </a:ln>
            <a:effectLst/>
          </p:spPr>
        </p:cxnSp>
        <p:graphicFrame>
          <p:nvGraphicFramePr>
            <p:cNvPr id="23" name="Diagram 22"/>
            <p:cNvGraphicFramePr/>
            <p:nvPr/>
          </p:nvGraphicFramePr>
          <p:xfrm>
            <a:off x="4735100" y="2524749"/>
            <a:ext cx="2001510" cy="1368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58">
              <a:extLst>
                <a:ext uri="{FF2B5EF4-FFF2-40B4-BE49-F238E27FC236}">
                  <a16:creationId xmlns:a16="http://schemas.microsoft.com/office/drawing/2014/main" id="{05076743-ADF0-4FF5-A2DD-B11102AE229E}"/>
                </a:ext>
              </a:extLst>
            </p:cNvPr>
            <p:cNvSpPr txBox="1"/>
            <p:nvPr/>
          </p:nvSpPr>
          <p:spPr>
            <a:xfrm rot="18599442">
              <a:off x="4857867" y="2663086"/>
              <a:ext cx="1232285" cy="557269"/>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304C"/>
                  </a:solidFill>
                  <a:effectLst/>
                  <a:uLnTx/>
                  <a:uFillTx/>
                  <a:latin typeface="Verdana"/>
                  <a:ea typeface="+mn-ea"/>
                  <a:cs typeface="+mn-cs"/>
                </a:rPr>
                <a:t>Detailed</a:t>
              </a:r>
              <a:br>
                <a:rPr kumimoji="0" lang="en-US" sz="1000" b="1" i="0" u="none" strike="noStrike" kern="1200" cap="none" spc="0" normalizeH="0" baseline="0" noProof="0">
                  <a:ln>
                    <a:noFill/>
                  </a:ln>
                  <a:solidFill>
                    <a:srgbClr val="FF304C"/>
                  </a:solidFill>
                  <a:effectLst/>
                  <a:uLnTx/>
                  <a:uFillTx/>
                  <a:latin typeface="Verdana"/>
                  <a:ea typeface="+mn-ea"/>
                  <a:cs typeface="+mn-cs"/>
                </a:rPr>
              </a:br>
              <a:r>
                <a:rPr kumimoji="0" lang="en-US" sz="1000" b="1" i="0" u="none" strike="noStrike" kern="1200" cap="none" spc="0" normalizeH="0" baseline="0" noProof="0">
                  <a:ln>
                    <a:noFill/>
                  </a:ln>
                  <a:solidFill>
                    <a:srgbClr val="FF304C"/>
                  </a:solidFill>
                  <a:effectLst/>
                  <a:uLnTx/>
                  <a:uFillTx/>
                  <a:latin typeface="Verdana"/>
                  <a:ea typeface="+mn-ea"/>
                  <a:cs typeface="+mn-cs"/>
                </a:rPr>
                <a:t>Assessment</a:t>
              </a:r>
            </a:p>
          </p:txBody>
        </p:sp>
        <p:sp>
          <p:nvSpPr>
            <p:cNvPr id="30" name="TextBox 260">
              <a:extLst>
                <a:ext uri="{FF2B5EF4-FFF2-40B4-BE49-F238E27FC236}">
                  <a16:creationId xmlns:a16="http://schemas.microsoft.com/office/drawing/2014/main" id="{FC67E169-9FD2-451F-89FB-39452DF6E1A5}"/>
                </a:ext>
              </a:extLst>
            </p:cNvPr>
            <p:cNvSpPr txBox="1"/>
            <p:nvPr/>
          </p:nvSpPr>
          <p:spPr>
            <a:xfrm rot="5754195">
              <a:off x="5504777" y="2911796"/>
              <a:ext cx="1232285" cy="659440"/>
            </a:xfrm>
            <a:prstGeom prst="rect">
              <a:avLst/>
            </a:prstGeom>
            <a:noFill/>
          </p:spPr>
          <p:txBody>
            <a:bodyPr spcFirstLastPara="1" wrap="square" numCol="1" rtlCol="0">
              <a:prstTxWarp prst="textArchUp">
                <a:avLst/>
              </a:prstTxWarp>
              <a:spAutoFit/>
            </a:bodyPr>
            <a:lstStyle>
              <a:defPPr>
                <a:defRPr lang="pt-PT"/>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FF304C"/>
                  </a:solidFill>
                  <a:effectLst/>
                  <a:uLnTx/>
                  <a:uFillTx/>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304C"/>
                  </a:solidFill>
                  <a:effectLst/>
                  <a:uLnTx/>
                  <a:uFillTx/>
                  <a:latin typeface="Verdana"/>
                  <a:ea typeface="+mn-ea"/>
                  <a:cs typeface="+mn-cs"/>
                </a:rPr>
                <a:t>Migration</a:t>
              </a:r>
            </a:p>
          </p:txBody>
        </p:sp>
        <p:sp>
          <p:nvSpPr>
            <p:cNvPr id="31" name="TextBox 262">
              <a:extLst>
                <a:ext uri="{FF2B5EF4-FFF2-40B4-BE49-F238E27FC236}">
                  <a16:creationId xmlns:a16="http://schemas.microsoft.com/office/drawing/2014/main" id="{D558F425-233C-4576-83CD-64FA8F66B7E9}"/>
                </a:ext>
              </a:extLst>
            </p:cNvPr>
            <p:cNvSpPr txBox="1"/>
            <p:nvPr/>
          </p:nvSpPr>
          <p:spPr>
            <a:xfrm rot="2083816">
              <a:off x="4386849" y="3721809"/>
              <a:ext cx="1495501" cy="587059"/>
            </a:xfrm>
            <a:prstGeom prst="rect">
              <a:avLst/>
            </a:prstGeom>
            <a:noFill/>
          </p:spPr>
          <p:txBody>
            <a:bodyPr spcFirstLastPara="1" wrap="square" numCol="1" rtlCol="0">
              <a:prstTxWarp prst="textArchUp">
                <a:avLst/>
              </a:prstTxWarp>
              <a:spAutoFit/>
            </a:bodyPr>
            <a:lstStyle>
              <a:defPPr>
                <a:defRPr lang="pt-PT"/>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srgbClr val="FF304C"/>
                  </a:solidFill>
                  <a:effectLst/>
                  <a:uLnTx/>
                  <a:uFillTx/>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304C"/>
                  </a:solidFill>
                  <a:effectLst/>
                  <a:uLnTx/>
                  <a:uFillTx/>
                  <a:latin typeface="Verdana"/>
                  <a:ea typeface="+mn-ea"/>
                  <a:cs typeface="+mn-cs"/>
                </a:rPr>
                <a:t>Testing</a:t>
              </a:r>
            </a:p>
          </p:txBody>
        </p:sp>
        <p:sp>
          <p:nvSpPr>
            <p:cNvPr id="32" name="TextBox 264">
              <a:extLst>
                <a:ext uri="{FF2B5EF4-FFF2-40B4-BE49-F238E27FC236}">
                  <a16:creationId xmlns:a16="http://schemas.microsoft.com/office/drawing/2014/main" id="{230A6B97-681C-4DB9-A7A2-A4A809031676}"/>
                </a:ext>
              </a:extLst>
            </p:cNvPr>
            <p:cNvSpPr txBox="1"/>
            <p:nvPr/>
          </p:nvSpPr>
          <p:spPr>
            <a:xfrm>
              <a:off x="7861040" y="3555633"/>
              <a:ext cx="14955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304C"/>
                  </a:solidFill>
                  <a:effectLst/>
                  <a:uLnTx/>
                  <a:uFillTx/>
                  <a:latin typeface="Verdana"/>
                  <a:ea typeface="+mn-ea"/>
                  <a:cs typeface="+mn-cs"/>
                </a:rPr>
                <a:t>Go Live</a:t>
              </a:r>
            </a:p>
          </p:txBody>
        </p:sp>
        <p:sp>
          <p:nvSpPr>
            <p:cNvPr id="84" name="Freeform 6">
              <a:extLst>
                <a:ext uri="{FF2B5EF4-FFF2-40B4-BE49-F238E27FC236}">
                  <a16:creationId xmlns:a16="http://schemas.microsoft.com/office/drawing/2014/main" id="{EAD9CA89-C5C6-4E49-B88C-AA630EE120CC}"/>
                </a:ext>
              </a:extLst>
            </p:cNvPr>
            <p:cNvSpPr>
              <a:spLocks noChangeAspect="1"/>
            </p:cNvSpPr>
            <p:nvPr/>
          </p:nvSpPr>
          <p:spPr bwMode="auto">
            <a:xfrm>
              <a:off x="183425" y="2975874"/>
              <a:ext cx="639093" cy="598275"/>
            </a:xfrm>
            <a:custGeom>
              <a:avLst/>
              <a:gdLst>
                <a:gd name="T0" fmla="*/ 34 w 232"/>
                <a:gd name="T1" fmla="*/ 169 h 217"/>
                <a:gd name="T2" fmla="*/ 56 w 232"/>
                <a:gd name="T3" fmla="*/ 32 h 217"/>
                <a:gd name="T4" fmla="*/ 199 w 232"/>
                <a:gd name="T5" fmla="*/ 52 h 217"/>
                <a:gd name="T6" fmla="*/ 173 w 232"/>
                <a:gd name="T7" fmla="*/ 184 h 217"/>
                <a:gd name="T8" fmla="*/ 34 w 232"/>
                <a:gd name="T9" fmla="*/ 169 h 217"/>
              </a:gdLst>
              <a:ahLst/>
              <a:cxnLst>
                <a:cxn ang="0">
                  <a:pos x="T0" y="T1"/>
                </a:cxn>
                <a:cxn ang="0">
                  <a:pos x="T2" y="T3"/>
                </a:cxn>
                <a:cxn ang="0">
                  <a:pos x="T4" y="T5"/>
                </a:cxn>
                <a:cxn ang="0">
                  <a:pos x="T6" y="T7"/>
                </a:cxn>
                <a:cxn ang="0">
                  <a:pos x="T8" y="T9"/>
                </a:cxn>
              </a:cxnLst>
              <a:rect l="0" t="0" r="r" b="b"/>
              <a:pathLst>
                <a:path w="232" h="217">
                  <a:moveTo>
                    <a:pt x="34" y="169"/>
                  </a:moveTo>
                  <a:cubicBezTo>
                    <a:pt x="0" y="126"/>
                    <a:pt x="10" y="64"/>
                    <a:pt x="56" y="32"/>
                  </a:cubicBezTo>
                  <a:cubicBezTo>
                    <a:pt x="102" y="0"/>
                    <a:pt x="166" y="9"/>
                    <a:pt x="199" y="52"/>
                  </a:cubicBezTo>
                  <a:cubicBezTo>
                    <a:pt x="232" y="96"/>
                    <a:pt x="219" y="152"/>
                    <a:pt x="173" y="184"/>
                  </a:cubicBezTo>
                  <a:cubicBezTo>
                    <a:pt x="127" y="217"/>
                    <a:pt x="67" y="213"/>
                    <a:pt x="34" y="169"/>
                  </a:cubicBezTo>
                </a:path>
              </a:pathLst>
            </a:custGeom>
            <a:solidFill>
              <a:srgbClr val="0075B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Verdana"/>
              </a:endParaRPr>
            </a:p>
          </p:txBody>
        </p:sp>
        <p:sp>
          <p:nvSpPr>
            <p:cNvPr id="85" name="Freeform 6">
              <a:extLst>
                <a:ext uri="{FF2B5EF4-FFF2-40B4-BE49-F238E27FC236}">
                  <a16:creationId xmlns:a16="http://schemas.microsoft.com/office/drawing/2014/main" id="{EAD9CA89-C5C6-4E49-B88C-AA630EE120CC}"/>
                </a:ext>
              </a:extLst>
            </p:cNvPr>
            <p:cNvSpPr>
              <a:spLocks noChangeAspect="1"/>
            </p:cNvSpPr>
            <p:nvPr/>
          </p:nvSpPr>
          <p:spPr bwMode="auto">
            <a:xfrm>
              <a:off x="8271933" y="2975874"/>
              <a:ext cx="639093" cy="598275"/>
            </a:xfrm>
            <a:custGeom>
              <a:avLst/>
              <a:gdLst>
                <a:gd name="T0" fmla="*/ 34 w 232"/>
                <a:gd name="T1" fmla="*/ 169 h 217"/>
                <a:gd name="T2" fmla="*/ 56 w 232"/>
                <a:gd name="T3" fmla="*/ 32 h 217"/>
                <a:gd name="T4" fmla="*/ 199 w 232"/>
                <a:gd name="T5" fmla="*/ 52 h 217"/>
                <a:gd name="T6" fmla="*/ 173 w 232"/>
                <a:gd name="T7" fmla="*/ 184 h 217"/>
                <a:gd name="T8" fmla="*/ 34 w 232"/>
                <a:gd name="T9" fmla="*/ 169 h 217"/>
              </a:gdLst>
              <a:ahLst/>
              <a:cxnLst>
                <a:cxn ang="0">
                  <a:pos x="T0" y="T1"/>
                </a:cxn>
                <a:cxn ang="0">
                  <a:pos x="T2" y="T3"/>
                </a:cxn>
                <a:cxn ang="0">
                  <a:pos x="T4" y="T5"/>
                </a:cxn>
                <a:cxn ang="0">
                  <a:pos x="T6" y="T7"/>
                </a:cxn>
                <a:cxn ang="0">
                  <a:pos x="T8" y="T9"/>
                </a:cxn>
              </a:cxnLst>
              <a:rect l="0" t="0" r="r" b="b"/>
              <a:pathLst>
                <a:path w="232" h="217">
                  <a:moveTo>
                    <a:pt x="34" y="169"/>
                  </a:moveTo>
                  <a:cubicBezTo>
                    <a:pt x="0" y="126"/>
                    <a:pt x="10" y="64"/>
                    <a:pt x="56" y="32"/>
                  </a:cubicBezTo>
                  <a:cubicBezTo>
                    <a:pt x="102" y="0"/>
                    <a:pt x="166" y="9"/>
                    <a:pt x="199" y="52"/>
                  </a:cubicBezTo>
                  <a:cubicBezTo>
                    <a:pt x="232" y="96"/>
                    <a:pt x="219" y="152"/>
                    <a:pt x="173" y="184"/>
                  </a:cubicBezTo>
                  <a:cubicBezTo>
                    <a:pt x="127" y="217"/>
                    <a:pt x="67" y="213"/>
                    <a:pt x="34" y="169"/>
                  </a:cubicBezTo>
                </a:path>
              </a:pathLst>
            </a:custGeom>
            <a:solidFill>
              <a:srgbClr val="0075B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nvGrpSpPr>
            <p:cNvPr id="86" name="Groupe 568">
              <a:extLst>
                <a:ext uri="{FF2B5EF4-FFF2-40B4-BE49-F238E27FC236}">
                  <a16:creationId xmlns:a16="http://schemas.microsoft.com/office/drawing/2014/main" id="{D4A48D96-6868-4861-A611-5BB050BA0F60}"/>
                </a:ext>
              </a:extLst>
            </p:cNvPr>
            <p:cNvGrpSpPr/>
            <p:nvPr/>
          </p:nvGrpSpPr>
          <p:grpSpPr>
            <a:xfrm>
              <a:off x="361606" y="3105685"/>
              <a:ext cx="322321" cy="381527"/>
              <a:chOff x="6557963" y="1939925"/>
              <a:chExt cx="544512" cy="644526"/>
            </a:xfrm>
          </p:grpSpPr>
          <p:sp>
            <p:nvSpPr>
              <p:cNvPr id="87" name="Rectangle 94">
                <a:extLst>
                  <a:ext uri="{FF2B5EF4-FFF2-40B4-BE49-F238E27FC236}">
                    <a16:creationId xmlns:a16="http://schemas.microsoft.com/office/drawing/2014/main" id="{0C909E82-19BF-47A3-93AB-31B610FF774C}"/>
                  </a:ext>
                </a:extLst>
              </p:cNvPr>
              <p:cNvSpPr>
                <a:spLocks noChangeArrowheads="1"/>
              </p:cNvSpPr>
              <p:nvPr/>
            </p:nvSpPr>
            <p:spPr bwMode="auto">
              <a:xfrm>
                <a:off x="6557963" y="1976438"/>
                <a:ext cx="412750" cy="566738"/>
              </a:xfrm>
              <a:prstGeom prst="rect">
                <a:avLst/>
              </a:prstGeom>
              <a:solidFill>
                <a:srgbClr val="E533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88" name="Freeform 95">
                <a:extLst>
                  <a:ext uri="{FF2B5EF4-FFF2-40B4-BE49-F238E27FC236}">
                    <a16:creationId xmlns:a16="http://schemas.microsoft.com/office/drawing/2014/main" id="{17552B0B-F370-4F7E-9B21-21A949FF6570}"/>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89" name="Rectangle 96">
                <a:extLst>
                  <a:ext uri="{FF2B5EF4-FFF2-40B4-BE49-F238E27FC236}">
                    <a16:creationId xmlns:a16="http://schemas.microsoft.com/office/drawing/2014/main" id="{C86ABE27-26DA-4F8C-BF5E-51A661FDFE74}"/>
                  </a:ext>
                </a:extLst>
              </p:cNvPr>
              <p:cNvSpPr>
                <a:spLocks noChangeArrowheads="1"/>
              </p:cNvSpPr>
              <p:nvPr/>
            </p:nvSpPr>
            <p:spPr bwMode="auto">
              <a:xfrm>
                <a:off x="6672263" y="1963738"/>
                <a:ext cx="179388" cy="68263"/>
              </a:xfrm>
              <a:prstGeom prst="rect">
                <a:avLst/>
              </a:prstGeom>
              <a:solidFill>
                <a:srgbClr val="E533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0" name="Rectangle 97">
                <a:extLst>
                  <a:ext uri="{FF2B5EF4-FFF2-40B4-BE49-F238E27FC236}">
                    <a16:creationId xmlns:a16="http://schemas.microsoft.com/office/drawing/2014/main" id="{395EBFA0-8A29-4656-B234-1C08C4725DBE}"/>
                  </a:ext>
                </a:extLst>
              </p:cNvPr>
              <p:cNvSpPr>
                <a:spLocks noChangeArrowheads="1"/>
              </p:cNvSpPr>
              <p:nvPr/>
            </p:nvSpPr>
            <p:spPr bwMode="auto">
              <a:xfrm>
                <a:off x="6723063" y="1939925"/>
                <a:ext cx="77788" cy="36513"/>
              </a:xfrm>
              <a:prstGeom prst="rect">
                <a:avLst/>
              </a:prstGeom>
              <a:solidFill>
                <a:srgbClr val="E533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1" name="Freeform 98">
                <a:extLst>
                  <a:ext uri="{FF2B5EF4-FFF2-40B4-BE49-F238E27FC236}">
                    <a16:creationId xmlns:a16="http://schemas.microsoft.com/office/drawing/2014/main" id="{6CF6E12A-D3FF-4298-A09A-D5E1308C567D}"/>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2" name="Freeform 99">
                <a:extLst>
                  <a:ext uri="{FF2B5EF4-FFF2-40B4-BE49-F238E27FC236}">
                    <a16:creationId xmlns:a16="http://schemas.microsoft.com/office/drawing/2014/main" id="{2EFBEB2D-C3ED-4077-8411-BD396187BCD4}"/>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3" name="Freeform 100">
                <a:extLst>
                  <a:ext uri="{FF2B5EF4-FFF2-40B4-BE49-F238E27FC236}">
                    <a16:creationId xmlns:a16="http://schemas.microsoft.com/office/drawing/2014/main" id="{FC297070-9D34-417F-9E49-A818A627A450}"/>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4" name="Freeform 101">
                <a:extLst>
                  <a:ext uri="{FF2B5EF4-FFF2-40B4-BE49-F238E27FC236}">
                    <a16:creationId xmlns:a16="http://schemas.microsoft.com/office/drawing/2014/main" id="{D89200A7-6BCE-48AE-B06F-EB8F96554162}"/>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5" name="Freeform 102">
                <a:extLst>
                  <a:ext uri="{FF2B5EF4-FFF2-40B4-BE49-F238E27FC236}">
                    <a16:creationId xmlns:a16="http://schemas.microsoft.com/office/drawing/2014/main" id="{A3050EF7-7492-4D83-8617-B5027B20E611}"/>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6" name="Freeform 103">
                <a:extLst>
                  <a:ext uri="{FF2B5EF4-FFF2-40B4-BE49-F238E27FC236}">
                    <a16:creationId xmlns:a16="http://schemas.microsoft.com/office/drawing/2014/main" id="{3730C093-6057-4560-AC4D-65DD663F51C5}"/>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7" name="Freeform 104">
                <a:extLst>
                  <a:ext uri="{FF2B5EF4-FFF2-40B4-BE49-F238E27FC236}">
                    <a16:creationId xmlns:a16="http://schemas.microsoft.com/office/drawing/2014/main" id="{2AED8099-143D-4FB6-A357-7E353B11F8CB}"/>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8" name="Freeform 105">
                <a:extLst>
                  <a:ext uri="{FF2B5EF4-FFF2-40B4-BE49-F238E27FC236}">
                    <a16:creationId xmlns:a16="http://schemas.microsoft.com/office/drawing/2014/main" id="{A1BD7468-2987-47FC-ABD1-FA28186FA504}"/>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9" name="Freeform 106">
                <a:extLst>
                  <a:ext uri="{FF2B5EF4-FFF2-40B4-BE49-F238E27FC236}">
                    <a16:creationId xmlns:a16="http://schemas.microsoft.com/office/drawing/2014/main" id="{EEE1B31F-F40F-4405-9BED-87E6F98CEE7B}"/>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100" name="Groupe 547">
              <a:extLst>
                <a:ext uri="{FF2B5EF4-FFF2-40B4-BE49-F238E27FC236}">
                  <a16:creationId xmlns:a16="http://schemas.microsoft.com/office/drawing/2014/main" id="{77FC2A04-C98F-46BC-8652-A555987C3A4B}"/>
                </a:ext>
              </a:extLst>
            </p:cNvPr>
            <p:cNvGrpSpPr/>
            <p:nvPr/>
          </p:nvGrpSpPr>
          <p:grpSpPr>
            <a:xfrm>
              <a:off x="8399962" y="3169682"/>
              <a:ext cx="386481" cy="257325"/>
              <a:chOff x="7621588" y="1962150"/>
              <a:chExt cx="622300" cy="414337"/>
            </a:xfrm>
          </p:grpSpPr>
          <p:sp>
            <p:nvSpPr>
              <p:cNvPr id="101" name="Freeform 199">
                <a:extLst>
                  <a:ext uri="{FF2B5EF4-FFF2-40B4-BE49-F238E27FC236}">
                    <a16:creationId xmlns:a16="http://schemas.microsoft.com/office/drawing/2014/main" id="{A70689A4-3F27-49C9-A44D-C4EE5A8235BF}"/>
                  </a:ext>
                </a:extLst>
              </p:cNvPr>
              <p:cNvSpPr>
                <a:spLocks noEditPoints="1"/>
              </p:cNvSpPr>
              <p:nvPr/>
            </p:nvSpPr>
            <p:spPr bwMode="auto">
              <a:xfrm>
                <a:off x="7748588" y="1973262"/>
                <a:ext cx="495300" cy="403225"/>
              </a:xfrm>
              <a:custGeom>
                <a:avLst/>
                <a:gdLst>
                  <a:gd name="T0" fmla="*/ 108 w 132"/>
                  <a:gd name="T1" fmla="*/ 60 h 107"/>
                  <a:gd name="T2" fmla="*/ 99 w 132"/>
                  <a:gd name="T3" fmla="*/ 64 h 107"/>
                  <a:gd name="T4" fmla="*/ 67 w 132"/>
                  <a:gd name="T5" fmla="*/ 33 h 107"/>
                  <a:gd name="T6" fmla="*/ 52 w 132"/>
                  <a:gd name="T7" fmla="*/ 28 h 107"/>
                  <a:gd name="T8" fmla="*/ 43 w 132"/>
                  <a:gd name="T9" fmla="*/ 29 h 107"/>
                  <a:gd name="T10" fmla="*/ 17 w 132"/>
                  <a:gd name="T11" fmla="*/ 34 h 107"/>
                  <a:gd name="T12" fmla="*/ 32 w 132"/>
                  <a:gd name="T13" fmla="*/ 16 h 107"/>
                  <a:gd name="T14" fmla="*/ 60 w 132"/>
                  <a:gd name="T15" fmla="*/ 6 h 107"/>
                  <a:gd name="T16" fmla="*/ 87 w 132"/>
                  <a:gd name="T17" fmla="*/ 12 h 107"/>
                  <a:gd name="T18" fmla="*/ 108 w 132"/>
                  <a:gd name="T19" fmla="*/ 60 h 107"/>
                  <a:gd name="T20" fmla="*/ 46 w 132"/>
                  <a:gd name="T21" fmla="*/ 87 h 107"/>
                  <a:gd name="T22" fmla="*/ 38 w 132"/>
                  <a:gd name="T23" fmla="*/ 95 h 107"/>
                  <a:gd name="T24" fmla="*/ 38 w 132"/>
                  <a:gd name="T25" fmla="*/ 105 h 107"/>
                  <a:gd name="T26" fmla="*/ 38 w 132"/>
                  <a:gd name="T27" fmla="*/ 105 h 107"/>
                  <a:gd name="T28" fmla="*/ 47 w 132"/>
                  <a:gd name="T29" fmla="*/ 105 h 107"/>
                  <a:gd name="T30" fmla="*/ 55 w 132"/>
                  <a:gd name="T31" fmla="*/ 97 h 107"/>
                  <a:gd name="T32" fmla="*/ 55 w 132"/>
                  <a:gd name="T33" fmla="*/ 87 h 107"/>
                  <a:gd name="T34" fmla="*/ 55 w 132"/>
                  <a:gd name="T35" fmla="*/ 87 h 107"/>
                  <a:gd name="T36" fmla="*/ 46 w 132"/>
                  <a:gd name="T37" fmla="*/ 87 h 107"/>
                  <a:gd name="T38" fmla="*/ 18 w 132"/>
                  <a:gd name="T39" fmla="*/ 59 h 107"/>
                  <a:gd name="T40" fmla="*/ 18 w 132"/>
                  <a:gd name="T41" fmla="*/ 59 h 107"/>
                  <a:gd name="T42" fmla="*/ 18 w 132"/>
                  <a:gd name="T43" fmla="*/ 69 h 107"/>
                  <a:gd name="T44" fmla="*/ 7 w 132"/>
                  <a:gd name="T45" fmla="*/ 79 h 107"/>
                  <a:gd name="T46" fmla="*/ 0 w 132"/>
                  <a:gd name="T47" fmla="*/ 76 h 107"/>
                  <a:gd name="T48" fmla="*/ 0 w 132"/>
                  <a:gd name="T49" fmla="*/ 76 h 107"/>
                  <a:gd name="T50" fmla="*/ 7 w 132"/>
                  <a:gd name="T51" fmla="*/ 60 h 107"/>
                  <a:gd name="T52" fmla="*/ 8 w 132"/>
                  <a:gd name="T53" fmla="*/ 59 h 107"/>
                  <a:gd name="T54" fmla="*/ 18 w 132"/>
                  <a:gd name="T55" fmla="*/ 59 h 107"/>
                  <a:gd name="T56" fmla="*/ 44 w 132"/>
                  <a:gd name="T57" fmla="*/ 77 h 107"/>
                  <a:gd name="T58" fmla="*/ 44 w 132"/>
                  <a:gd name="T59" fmla="*/ 77 h 107"/>
                  <a:gd name="T60" fmla="*/ 44 w 132"/>
                  <a:gd name="T61" fmla="*/ 87 h 107"/>
                  <a:gd name="T62" fmla="*/ 34 w 132"/>
                  <a:gd name="T63" fmla="*/ 97 h 107"/>
                  <a:gd name="T64" fmla="*/ 24 w 132"/>
                  <a:gd name="T65" fmla="*/ 97 h 107"/>
                  <a:gd name="T66" fmla="*/ 24 w 132"/>
                  <a:gd name="T67" fmla="*/ 97 h 107"/>
                  <a:gd name="T68" fmla="*/ 24 w 132"/>
                  <a:gd name="T69" fmla="*/ 87 h 107"/>
                  <a:gd name="T70" fmla="*/ 34 w 132"/>
                  <a:gd name="T71" fmla="*/ 77 h 107"/>
                  <a:gd name="T72" fmla="*/ 44 w 132"/>
                  <a:gd name="T73" fmla="*/ 77 h 107"/>
                  <a:gd name="T74" fmla="*/ 31 w 132"/>
                  <a:gd name="T75" fmla="*/ 68 h 107"/>
                  <a:gd name="T76" fmla="*/ 31 w 132"/>
                  <a:gd name="T77" fmla="*/ 68 h 107"/>
                  <a:gd name="T78" fmla="*/ 31 w 132"/>
                  <a:gd name="T79" fmla="*/ 78 h 107"/>
                  <a:gd name="T80" fmla="*/ 29 w 132"/>
                  <a:gd name="T81" fmla="*/ 80 h 107"/>
                  <a:gd name="T82" fmla="*/ 12 w 132"/>
                  <a:gd name="T83" fmla="*/ 86 h 107"/>
                  <a:gd name="T84" fmla="*/ 12 w 132"/>
                  <a:gd name="T85" fmla="*/ 86 h 107"/>
                  <a:gd name="T86" fmla="*/ 10 w 132"/>
                  <a:gd name="T87" fmla="*/ 80 h 107"/>
                  <a:gd name="T88" fmla="*/ 24 w 132"/>
                  <a:gd name="T89" fmla="*/ 65 h 107"/>
                  <a:gd name="T90" fmla="*/ 31 w 132"/>
                  <a:gd name="T91" fmla="*/ 68 h 107"/>
                  <a:gd name="T92" fmla="*/ 89 w 132"/>
                  <a:gd name="T93" fmla="*/ 8 h 107"/>
                  <a:gd name="T94" fmla="*/ 112 w 132"/>
                  <a:gd name="T95" fmla="*/ 63 h 107"/>
                  <a:gd name="T96" fmla="*/ 132 w 132"/>
                  <a:gd name="T97" fmla="*/ 58 h 107"/>
                  <a:gd name="T98" fmla="*/ 111 w 132"/>
                  <a:gd name="T99" fmla="*/ 8 h 107"/>
                  <a:gd name="T100" fmla="*/ 97 w 132"/>
                  <a:gd name="T101" fmla="*/ 4 h 107"/>
                  <a:gd name="T102" fmla="*/ 89 w 132"/>
                  <a:gd name="T10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07">
                    <a:moveTo>
                      <a:pt x="108" y="60"/>
                    </a:moveTo>
                    <a:cubicBezTo>
                      <a:pt x="99" y="64"/>
                      <a:pt x="99" y="64"/>
                      <a:pt x="99" y="64"/>
                    </a:cubicBezTo>
                    <a:cubicBezTo>
                      <a:pt x="67" y="33"/>
                      <a:pt x="67" y="33"/>
                      <a:pt x="67" y="33"/>
                    </a:cubicBezTo>
                    <a:cubicBezTo>
                      <a:pt x="52" y="28"/>
                      <a:pt x="52" y="28"/>
                      <a:pt x="52" y="28"/>
                    </a:cubicBezTo>
                    <a:cubicBezTo>
                      <a:pt x="43" y="29"/>
                      <a:pt x="43" y="29"/>
                      <a:pt x="43" y="29"/>
                    </a:cubicBezTo>
                    <a:cubicBezTo>
                      <a:pt x="43" y="29"/>
                      <a:pt x="29" y="42"/>
                      <a:pt x="17" y="34"/>
                    </a:cubicBezTo>
                    <a:cubicBezTo>
                      <a:pt x="20" y="30"/>
                      <a:pt x="27" y="22"/>
                      <a:pt x="32" y="16"/>
                    </a:cubicBezTo>
                    <a:cubicBezTo>
                      <a:pt x="38" y="13"/>
                      <a:pt x="50" y="8"/>
                      <a:pt x="60" y="6"/>
                    </a:cubicBezTo>
                    <a:cubicBezTo>
                      <a:pt x="65" y="5"/>
                      <a:pt x="87" y="12"/>
                      <a:pt x="87" y="12"/>
                    </a:cubicBezTo>
                    <a:lnTo>
                      <a:pt x="108" y="60"/>
                    </a:lnTo>
                    <a:close/>
                    <a:moveTo>
                      <a:pt x="46" y="87"/>
                    </a:moveTo>
                    <a:cubicBezTo>
                      <a:pt x="38" y="95"/>
                      <a:pt x="38" y="95"/>
                      <a:pt x="38" y="95"/>
                    </a:cubicBezTo>
                    <a:cubicBezTo>
                      <a:pt x="35" y="98"/>
                      <a:pt x="35" y="102"/>
                      <a:pt x="38" y="105"/>
                    </a:cubicBezTo>
                    <a:cubicBezTo>
                      <a:pt x="38" y="105"/>
                      <a:pt x="38" y="105"/>
                      <a:pt x="38" y="105"/>
                    </a:cubicBezTo>
                    <a:cubicBezTo>
                      <a:pt x="40" y="107"/>
                      <a:pt x="45" y="107"/>
                      <a:pt x="47" y="105"/>
                    </a:cubicBezTo>
                    <a:cubicBezTo>
                      <a:pt x="55" y="97"/>
                      <a:pt x="55" y="97"/>
                      <a:pt x="55" y="97"/>
                    </a:cubicBezTo>
                    <a:cubicBezTo>
                      <a:pt x="58" y="94"/>
                      <a:pt x="58" y="90"/>
                      <a:pt x="55" y="87"/>
                    </a:cubicBezTo>
                    <a:cubicBezTo>
                      <a:pt x="55" y="87"/>
                      <a:pt x="55" y="87"/>
                      <a:pt x="55" y="87"/>
                    </a:cubicBezTo>
                    <a:cubicBezTo>
                      <a:pt x="53" y="85"/>
                      <a:pt x="48" y="85"/>
                      <a:pt x="46" y="87"/>
                    </a:cubicBezTo>
                    <a:close/>
                    <a:moveTo>
                      <a:pt x="18" y="59"/>
                    </a:moveTo>
                    <a:cubicBezTo>
                      <a:pt x="18" y="59"/>
                      <a:pt x="18" y="59"/>
                      <a:pt x="18" y="59"/>
                    </a:cubicBezTo>
                    <a:cubicBezTo>
                      <a:pt x="21" y="62"/>
                      <a:pt x="21" y="66"/>
                      <a:pt x="18" y="69"/>
                    </a:cubicBezTo>
                    <a:cubicBezTo>
                      <a:pt x="7" y="79"/>
                      <a:pt x="7" y="79"/>
                      <a:pt x="7" y="79"/>
                    </a:cubicBezTo>
                    <a:cubicBezTo>
                      <a:pt x="5" y="82"/>
                      <a:pt x="0" y="80"/>
                      <a:pt x="0" y="76"/>
                    </a:cubicBezTo>
                    <a:cubicBezTo>
                      <a:pt x="0" y="76"/>
                      <a:pt x="0" y="76"/>
                      <a:pt x="0" y="76"/>
                    </a:cubicBezTo>
                    <a:cubicBezTo>
                      <a:pt x="0" y="71"/>
                      <a:pt x="4" y="64"/>
                      <a:pt x="7" y="60"/>
                    </a:cubicBezTo>
                    <a:cubicBezTo>
                      <a:pt x="8" y="59"/>
                      <a:pt x="8" y="59"/>
                      <a:pt x="8" y="59"/>
                    </a:cubicBezTo>
                    <a:cubicBezTo>
                      <a:pt x="11" y="56"/>
                      <a:pt x="15" y="56"/>
                      <a:pt x="18" y="59"/>
                    </a:cubicBezTo>
                    <a:close/>
                    <a:moveTo>
                      <a:pt x="44" y="77"/>
                    </a:moveTo>
                    <a:cubicBezTo>
                      <a:pt x="44" y="77"/>
                      <a:pt x="44" y="77"/>
                      <a:pt x="44" y="77"/>
                    </a:cubicBezTo>
                    <a:cubicBezTo>
                      <a:pt x="46" y="80"/>
                      <a:pt x="46" y="84"/>
                      <a:pt x="44" y="87"/>
                    </a:cubicBezTo>
                    <a:cubicBezTo>
                      <a:pt x="34" y="97"/>
                      <a:pt x="34" y="97"/>
                      <a:pt x="34" y="97"/>
                    </a:cubicBezTo>
                    <a:cubicBezTo>
                      <a:pt x="31" y="99"/>
                      <a:pt x="27" y="99"/>
                      <a:pt x="24" y="97"/>
                    </a:cubicBezTo>
                    <a:cubicBezTo>
                      <a:pt x="24" y="97"/>
                      <a:pt x="24" y="97"/>
                      <a:pt x="24" y="97"/>
                    </a:cubicBezTo>
                    <a:cubicBezTo>
                      <a:pt x="21" y="94"/>
                      <a:pt x="21" y="90"/>
                      <a:pt x="24" y="87"/>
                    </a:cubicBezTo>
                    <a:cubicBezTo>
                      <a:pt x="34" y="77"/>
                      <a:pt x="34" y="77"/>
                      <a:pt x="34" y="77"/>
                    </a:cubicBezTo>
                    <a:cubicBezTo>
                      <a:pt x="37" y="74"/>
                      <a:pt x="41" y="74"/>
                      <a:pt x="44" y="77"/>
                    </a:cubicBezTo>
                    <a:close/>
                    <a:moveTo>
                      <a:pt x="31" y="68"/>
                    </a:moveTo>
                    <a:cubicBezTo>
                      <a:pt x="31" y="68"/>
                      <a:pt x="31" y="68"/>
                      <a:pt x="31" y="68"/>
                    </a:cubicBezTo>
                    <a:cubicBezTo>
                      <a:pt x="34" y="71"/>
                      <a:pt x="34" y="75"/>
                      <a:pt x="31" y="78"/>
                    </a:cubicBezTo>
                    <a:cubicBezTo>
                      <a:pt x="29" y="80"/>
                      <a:pt x="29" y="80"/>
                      <a:pt x="29" y="80"/>
                    </a:cubicBezTo>
                    <a:cubicBezTo>
                      <a:pt x="25" y="83"/>
                      <a:pt x="18" y="86"/>
                      <a:pt x="12" y="86"/>
                    </a:cubicBezTo>
                    <a:cubicBezTo>
                      <a:pt x="12" y="86"/>
                      <a:pt x="12" y="86"/>
                      <a:pt x="12" y="86"/>
                    </a:cubicBezTo>
                    <a:cubicBezTo>
                      <a:pt x="9" y="86"/>
                      <a:pt x="7" y="82"/>
                      <a:pt x="10" y="80"/>
                    </a:cubicBezTo>
                    <a:cubicBezTo>
                      <a:pt x="24" y="65"/>
                      <a:pt x="24" y="65"/>
                      <a:pt x="24" y="65"/>
                    </a:cubicBezTo>
                    <a:cubicBezTo>
                      <a:pt x="27" y="63"/>
                      <a:pt x="31" y="64"/>
                      <a:pt x="31" y="68"/>
                    </a:cubicBezTo>
                    <a:close/>
                    <a:moveTo>
                      <a:pt x="89" y="8"/>
                    </a:moveTo>
                    <a:cubicBezTo>
                      <a:pt x="112" y="63"/>
                      <a:pt x="112" y="63"/>
                      <a:pt x="112" y="63"/>
                    </a:cubicBezTo>
                    <a:cubicBezTo>
                      <a:pt x="132" y="58"/>
                      <a:pt x="132" y="58"/>
                      <a:pt x="132" y="58"/>
                    </a:cubicBezTo>
                    <a:cubicBezTo>
                      <a:pt x="111" y="8"/>
                      <a:pt x="111" y="8"/>
                      <a:pt x="111" y="8"/>
                    </a:cubicBezTo>
                    <a:cubicBezTo>
                      <a:pt x="109" y="3"/>
                      <a:pt x="102" y="0"/>
                      <a:pt x="97" y="4"/>
                    </a:cubicBezTo>
                    <a:lnTo>
                      <a:pt x="89" y="8"/>
                    </a:lnTo>
                    <a:close/>
                  </a:path>
                </a:pathLst>
              </a:custGeom>
              <a:solidFill>
                <a:srgbClr val="2EB6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102" name="Freeform 200">
                <a:extLst>
                  <a:ext uri="{FF2B5EF4-FFF2-40B4-BE49-F238E27FC236}">
                    <a16:creationId xmlns:a16="http://schemas.microsoft.com/office/drawing/2014/main" id="{9D553AB8-3EAC-4F64-A1D3-A9435C0EED4A}"/>
                  </a:ext>
                </a:extLst>
              </p:cNvPr>
              <p:cNvSpPr>
                <a:spLocks noEditPoints="1"/>
              </p:cNvSpPr>
              <p:nvPr/>
            </p:nvSpPr>
            <p:spPr bwMode="auto">
              <a:xfrm>
                <a:off x="7621588" y="1962150"/>
                <a:ext cx="506412" cy="403225"/>
              </a:xfrm>
              <a:custGeom>
                <a:avLst/>
                <a:gdLst>
                  <a:gd name="T0" fmla="*/ 100 w 135"/>
                  <a:gd name="T1" fmla="*/ 100 h 107"/>
                  <a:gd name="T2" fmla="*/ 86 w 135"/>
                  <a:gd name="T3" fmla="*/ 107 h 107"/>
                  <a:gd name="T4" fmla="*/ 92 w 135"/>
                  <a:gd name="T5" fmla="*/ 101 h 107"/>
                  <a:gd name="T6" fmla="*/ 94 w 135"/>
                  <a:gd name="T7" fmla="*/ 95 h 107"/>
                  <a:gd name="T8" fmla="*/ 94 w 135"/>
                  <a:gd name="T9" fmla="*/ 95 h 107"/>
                  <a:gd name="T10" fmla="*/ 100 w 135"/>
                  <a:gd name="T11" fmla="*/ 100 h 107"/>
                  <a:gd name="T12" fmla="*/ 132 w 135"/>
                  <a:gd name="T13" fmla="*/ 70 h 107"/>
                  <a:gd name="T14" fmla="*/ 132 w 135"/>
                  <a:gd name="T15" fmla="*/ 70 h 107"/>
                  <a:gd name="T16" fmla="*/ 99 w 135"/>
                  <a:gd name="T17" fmla="*/ 38 h 107"/>
                  <a:gd name="T18" fmla="*/ 86 w 135"/>
                  <a:gd name="T19" fmla="*/ 34 h 107"/>
                  <a:gd name="T20" fmla="*/ 78 w 135"/>
                  <a:gd name="T21" fmla="*/ 34 h 107"/>
                  <a:gd name="T22" fmla="*/ 59 w 135"/>
                  <a:gd name="T23" fmla="*/ 42 h 107"/>
                  <a:gd name="T24" fmla="*/ 50 w 135"/>
                  <a:gd name="T25" fmla="*/ 39 h 107"/>
                  <a:gd name="T26" fmla="*/ 48 w 135"/>
                  <a:gd name="T27" fmla="*/ 38 h 107"/>
                  <a:gd name="T28" fmla="*/ 49 w 135"/>
                  <a:gd name="T29" fmla="*/ 36 h 107"/>
                  <a:gd name="T30" fmla="*/ 65 w 135"/>
                  <a:gd name="T31" fmla="*/ 17 h 107"/>
                  <a:gd name="T32" fmla="*/ 65 w 135"/>
                  <a:gd name="T33" fmla="*/ 16 h 107"/>
                  <a:gd name="T34" fmla="*/ 78 w 135"/>
                  <a:gd name="T35" fmla="*/ 11 h 107"/>
                  <a:gd name="T36" fmla="*/ 63 w 135"/>
                  <a:gd name="T37" fmla="*/ 8 h 107"/>
                  <a:gd name="T38" fmla="*/ 43 w 135"/>
                  <a:gd name="T39" fmla="*/ 15 h 107"/>
                  <a:gd name="T40" fmla="*/ 23 w 135"/>
                  <a:gd name="T41" fmla="*/ 64 h 107"/>
                  <a:gd name="T42" fmla="*/ 31 w 135"/>
                  <a:gd name="T43" fmla="*/ 69 h 107"/>
                  <a:gd name="T44" fmla="*/ 33 w 135"/>
                  <a:gd name="T45" fmla="*/ 68 h 107"/>
                  <a:gd name="T46" fmla="*/ 40 w 135"/>
                  <a:gd name="T47" fmla="*/ 60 h 107"/>
                  <a:gd name="T48" fmla="*/ 46 w 135"/>
                  <a:gd name="T49" fmla="*/ 57 h 107"/>
                  <a:gd name="T50" fmla="*/ 54 w 135"/>
                  <a:gd name="T51" fmla="*/ 60 h 107"/>
                  <a:gd name="T52" fmla="*/ 57 w 135"/>
                  <a:gd name="T53" fmla="*/ 67 h 107"/>
                  <a:gd name="T54" fmla="*/ 57 w 135"/>
                  <a:gd name="T55" fmla="*/ 67 h 107"/>
                  <a:gd name="T56" fmla="*/ 60 w 135"/>
                  <a:gd name="T57" fmla="*/ 66 h 107"/>
                  <a:gd name="T58" fmla="*/ 67 w 135"/>
                  <a:gd name="T59" fmla="*/ 69 h 107"/>
                  <a:gd name="T60" fmla="*/ 70 w 135"/>
                  <a:gd name="T61" fmla="*/ 76 h 107"/>
                  <a:gd name="T62" fmla="*/ 73 w 135"/>
                  <a:gd name="T63" fmla="*/ 75 h 107"/>
                  <a:gd name="T64" fmla="*/ 80 w 135"/>
                  <a:gd name="T65" fmla="*/ 78 h 107"/>
                  <a:gd name="T66" fmla="*/ 82 w 135"/>
                  <a:gd name="T67" fmla="*/ 86 h 107"/>
                  <a:gd name="T68" fmla="*/ 85 w 135"/>
                  <a:gd name="T69" fmla="*/ 86 h 107"/>
                  <a:gd name="T70" fmla="*/ 90 w 135"/>
                  <a:gd name="T71" fmla="*/ 87 h 107"/>
                  <a:gd name="T72" fmla="*/ 90 w 135"/>
                  <a:gd name="T73" fmla="*/ 88 h 107"/>
                  <a:gd name="T74" fmla="*/ 92 w 135"/>
                  <a:gd name="T75" fmla="*/ 89 h 107"/>
                  <a:gd name="T76" fmla="*/ 102 w 135"/>
                  <a:gd name="T77" fmla="*/ 99 h 107"/>
                  <a:gd name="T78" fmla="*/ 110 w 135"/>
                  <a:gd name="T79" fmla="*/ 92 h 107"/>
                  <a:gd name="T80" fmla="*/ 89 w 135"/>
                  <a:gd name="T81" fmla="*/ 70 h 107"/>
                  <a:gd name="T82" fmla="*/ 89 w 135"/>
                  <a:gd name="T83" fmla="*/ 68 h 107"/>
                  <a:gd name="T84" fmla="*/ 91 w 135"/>
                  <a:gd name="T85" fmla="*/ 68 h 107"/>
                  <a:gd name="T86" fmla="*/ 112 w 135"/>
                  <a:gd name="T87" fmla="*/ 90 h 107"/>
                  <a:gd name="T88" fmla="*/ 121 w 135"/>
                  <a:gd name="T89" fmla="*/ 81 h 107"/>
                  <a:gd name="T90" fmla="*/ 100 w 135"/>
                  <a:gd name="T91" fmla="*/ 60 h 107"/>
                  <a:gd name="T92" fmla="*/ 100 w 135"/>
                  <a:gd name="T93" fmla="*/ 58 h 107"/>
                  <a:gd name="T94" fmla="*/ 102 w 135"/>
                  <a:gd name="T95" fmla="*/ 58 h 107"/>
                  <a:gd name="T96" fmla="*/ 124 w 135"/>
                  <a:gd name="T97" fmla="*/ 80 h 107"/>
                  <a:gd name="T98" fmla="*/ 132 w 135"/>
                  <a:gd name="T99" fmla="*/ 70 h 107"/>
                  <a:gd name="T100" fmla="*/ 24 w 135"/>
                  <a:gd name="T101" fmla="*/ 0 h 107"/>
                  <a:gd name="T102" fmla="*/ 2 w 135"/>
                  <a:gd name="T103" fmla="*/ 52 h 107"/>
                  <a:gd name="T104" fmla="*/ 8 w 135"/>
                  <a:gd name="T105" fmla="*/ 63 h 107"/>
                  <a:gd name="T106" fmla="*/ 19 w 135"/>
                  <a:gd name="T107" fmla="*/ 66 h 107"/>
                  <a:gd name="T108" fmla="*/ 41 w 135"/>
                  <a:gd name="T109" fmla="*/ 11 h 107"/>
                  <a:gd name="T110" fmla="*/ 24 w 135"/>
                  <a:gd name="T11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07">
                    <a:moveTo>
                      <a:pt x="100" y="100"/>
                    </a:moveTo>
                    <a:cubicBezTo>
                      <a:pt x="96" y="107"/>
                      <a:pt x="88" y="107"/>
                      <a:pt x="86" y="107"/>
                    </a:cubicBezTo>
                    <a:cubicBezTo>
                      <a:pt x="92" y="101"/>
                      <a:pt x="92" y="101"/>
                      <a:pt x="92" y="101"/>
                    </a:cubicBezTo>
                    <a:cubicBezTo>
                      <a:pt x="93" y="100"/>
                      <a:pt x="94" y="97"/>
                      <a:pt x="94" y="95"/>
                    </a:cubicBezTo>
                    <a:cubicBezTo>
                      <a:pt x="94" y="95"/>
                      <a:pt x="94" y="95"/>
                      <a:pt x="94" y="95"/>
                    </a:cubicBezTo>
                    <a:lnTo>
                      <a:pt x="100" y="100"/>
                    </a:lnTo>
                    <a:close/>
                    <a:moveTo>
                      <a:pt x="132" y="70"/>
                    </a:moveTo>
                    <a:cubicBezTo>
                      <a:pt x="132" y="70"/>
                      <a:pt x="132" y="70"/>
                      <a:pt x="132" y="70"/>
                    </a:cubicBezTo>
                    <a:cubicBezTo>
                      <a:pt x="99" y="38"/>
                      <a:pt x="99" y="38"/>
                      <a:pt x="99" y="38"/>
                    </a:cubicBezTo>
                    <a:cubicBezTo>
                      <a:pt x="86" y="34"/>
                      <a:pt x="86" y="34"/>
                      <a:pt x="86" y="34"/>
                    </a:cubicBezTo>
                    <a:cubicBezTo>
                      <a:pt x="78" y="34"/>
                      <a:pt x="78" y="34"/>
                      <a:pt x="78" y="34"/>
                    </a:cubicBezTo>
                    <a:cubicBezTo>
                      <a:pt x="76" y="36"/>
                      <a:pt x="68" y="42"/>
                      <a:pt x="59" y="42"/>
                    </a:cubicBezTo>
                    <a:cubicBezTo>
                      <a:pt x="56" y="42"/>
                      <a:pt x="53" y="41"/>
                      <a:pt x="50" y="39"/>
                    </a:cubicBezTo>
                    <a:cubicBezTo>
                      <a:pt x="48" y="38"/>
                      <a:pt x="48" y="38"/>
                      <a:pt x="48" y="38"/>
                    </a:cubicBezTo>
                    <a:cubicBezTo>
                      <a:pt x="49" y="36"/>
                      <a:pt x="49" y="36"/>
                      <a:pt x="49" y="36"/>
                    </a:cubicBezTo>
                    <a:cubicBezTo>
                      <a:pt x="51" y="31"/>
                      <a:pt x="65" y="17"/>
                      <a:pt x="65" y="17"/>
                    </a:cubicBezTo>
                    <a:cubicBezTo>
                      <a:pt x="65" y="16"/>
                      <a:pt x="65" y="16"/>
                      <a:pt x="65" y="16"/>
                    </a:cubicBezTo>
                    <a:cubicBezTo>
                      <a:pt x="67" y="16"/>
                      <a:pt x="72" y="13"/>
                      <a:pt x="78" y="11"/>
                    </a:cubicBezTo>
                    <a:cubicBezTo>
                      <a:pt x="72" y="9"/>
                      <a:pt x="66" y="8"/>
                      <a:pt x="63" y="8"/>
                    </a:cubicBezTo>
                    <a:cubicBezTo>
                      <a:pt x="60" y="8"/>
                      <a:pt x="43" y="15"/>
                      <a:pt x="43" y="15"/>
                    </a:cubicBezTo>
                    <a:cubicBezTo>
                      <a:pt x="23" y="64"/>
                      <a:pt x="23" y="64"/>
                      <a:pt x="23" y="64"/>
                    </a:cubicBezTo>
                    <a:cubicBezTo>
                      <a:pt x="31" y="69"/>
                      <a:pt x="31" y="69"/>
                      <a:pt x="31" y="69"/>
                    </a:cubicBezTo>
                    <a:cubicBezTo>
                      <a:pt x="32" y="69"/>
                      <a:pt x="32" y="68"/>
                      <a:pt x="33" y="68"/>
                    </a:cubicBezTo>
                    <a:cubicBezTo>
                      <a:pt x="40" y="60"/>
                      <a:pt x="40" y="60"/>
                      <a:pt x="40" y="60"/>
                    </a:cubicBezTo>
                    <a:cubicBezTo>
                      <a:pt x="42" y="59"/>
                      <a:pt x="44" y="58"/>
                      <a:pt x="46" y="57"/>
                    </a:cubicBezTo>
                    <a:cubicBezTo>
                      <a:pt x="49" y="57"/>
                      <a:pt x="52" y="58"/>
                      <a:pt x="54" y="60"/>
                    </a:cubicBezTo>
                    <a:cubicBezTo>
                      <a:pt x="56" y="62"/>
                      <a:pt x="57" y="64"/>
                      <a:pt x="57" y="67"/>
                    </a:cubicBezTo>
                    <a:cubicBezTo>
                      <a:pt x="57" y="67"/>
                      <a:pt x="57" y="67"/>
                      <a:pt x="57" y="67"/>
                    </a:cubicBezTo>
                    <a:cubicBezTo>
                      <a:pt x="58" y="66"/>
                      <a:pt x="59" y="66"/>
                      <a:pt x="60" y="66"/>
                    </a:cubicBezTo>
                    <a:cubicBezTo>
                      <a:pt x="63" y="66"/>
                      <a:pt x="65" y="67"/>
                      <a:pt x="67" y="69"/>
                    </a:cubicBezTo>
                    <a:cubicBezTo>
                      <a:pt x="69" y="71"/>
                      <a:pt x="70" y="73"/>
                      <a:pt x="70" y="76"/>
                    </a:cubicBezTo>
                    <a:cubicBezTo>
                      <a:pt x="71" y="76"/>
                      <a:pt x="72" y="75"/>
                      <a:pt x="73" y="75"/>
                    </a:cubicBezTo>
                    <a:cubicBezTo>
                      <a:pt x="75" y="75"/>
                      <a:pt x="78" y="76"/>
                      <a:pt x="80" y="78"/>
                    </a:cubicBezTo>
                    <a:cubicBezTo>
                      <a:pt x="82" y="80"/>
                      <a:pt x="83" y="83"/>
                      <a:pt x="82" y="86"/>
                    </a:cubicBezTo>
                    <a:cubicBezTo>
                      <a:pt x="83" y="86"/>
                      <a:pt x="84" y="86"/>
                      <a:pt x="85" y="86"/>
                    </a:cubicBezTo>
                    <a:cubicBezTo>
                      <a:pt x="87" y="86"/>
                      <a:pt x="89" y="86"/>
                      <a:pt x="90" y="87"/>
                    </a:cubicBezTo>
                    <a:cubicBezTo>
                      <a:pt x="90" y="87"/>
                      <a:pt x="90" y="87"/>
                      <a:pt x="90" y="88"/>
                    </a:cubicBezTo>
                    <a:cubicBezTo>
                      <a:pt x="91" y="88"/>
                      <a:pt x="92" y="89"/>
                      <a:pt x="92" y="89"/>
                    </a:cubicBezTo>
                    <a:cubicBezTo>
                      <a:pt x="102" y="99"/>
                      <a:pt x="102" y="99"/>
                      <a:pt x="102" y="99"/>
                    </a:cubicBezTo>
                    <a:cubicBezTo>
                      <a:pt x="105" y="99"/>
                      <a:pt x="110" y="96"/>
                      <a:pt x="110" y="92"/>
                    </a:cubicBezTo>
                    <a:cubicBezTo>
                      <a:pt x="89" y="70"/>
                      <a:pt x="89" y="70"/>
                      <a:pt x="89" y="70"/>
                    </a:cubicBezTo>
                    <a:cubicBezTo>
                      <a:pt x="88" y="70"/>
                      <a:pt x="88" y="69"/>
                      <a:pt x="89" y="68"/>
                    </a:cubicBezTo>
                    <a:cubicBezTo>
                      <a:pt x="89" y="68"/>
                      <a:pt x="90" y="68"/>
                      <a:pt x="91" y="68"/>
                    </a:cubicBezTo>
                    <a:cubicBezTo>
                      <a:pt x="112" y="90"/>
                      <a:pt x="112" y="90"/>
                      <a:pt x="112" y="90"/>
                    </a:cubicBezTo>
                    <a:cubicBezTo>
                      <a:pt x="116" y="90"/>
                      <a:pt x="122" y="86"/>
                      <a:pt x="121" y="81"/>
                    </a:cubicBezTo>
                    <a:cubicBezTo>
                      <a:pt x="100" y="60"/>
                      <a:pt x="100" y="60"/>
                      <a:pt x="100" y="60"/>
                    </a:cubicBezTo>
                    <a:cubicBezTo>
                      <a:pt x="99" y="59"/>
                      <a:pt x="99" y="58"/>
                      <a:pt x="100" y="58"/>
                    </a:cubicBezTo>
                    <a:cubicBezTo>
                      <a:pt x="100" y="57"/>
                      <a:pt x="101" y="57"/>
                      <a:pt x="102" y="58"/>
                    </a:cubicBezTo>
                    <a:cubicBezTo>
                      <a:pt x="124" y="80"/>
                      <a:pt x="124" y="80"/>
                      <a:pt x="124" y="80"/>
                    </a:cubicBezTo>
                    <a:cubicBezTo>
                      <a:pt x="129" y="80"/>
                      <a:pt x="135" y="76"/>
                      <a:pt x="132" y="70"/>
                    </a:cubicBezTo>
                    <a:close/>
                    <a:moveTo>
                      <a:pt x="24" y="0"/>
                    </a:moveTo>
                    <a:cubicBezTo>
                      <a:pt x="2" y="52"/>
                      <a:pt x="2" y="52"/>
                      <a:pt x="2" y="52"/>
                    </a:cubicBezTo>
                    <a:cubicBezTo>
                      <a:pt x="0" y="57"/>
                      <a:pt x="3" y="62"/>
                      <a:pt x="8" y="63"/>
                    </a:cubicBezTo>
                    <a:cubicBezTo>
                      <a:pt x="19" y="66"/>
                      <a:pt x="19" y="66"/>
                      <a:pt x="19" y="66"/>
                    </a:cubicBezTo>
                    <a:cubicBezTo>
                      <a:pt x="41" y="11"/>
                      <a:pt x="41" y="11"/>
                      <a:pt x="41" y="11"/>
                    </a:cubicBezTo>
                    <a:lnTo>
                      <a:pt x="24" y="0"/>
                    </a:lnTo>
                    <a:close/>
                  </a:path>
                </a:pathLst>
              </a:custGeom>
              <a:solidFill>
                <a:srgbClr val="A7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grpSp>
    </p:spTree>
    <p:extLst>
      <p:ext uri="{BB962C8B-B14F-4D97-AF65-F5344CB8AC3E}">
        <p14:creationId xmlns:p14="http://schemas.microsoft.com/office/powerpoint/2010/main" val="354358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FC2A-EC6B-4F56-AE0D-51CBA5FE03E4}"/>
              </a:ext>
            </a:extLst>
          </p:cNvPr>
          <p:cNvSpPr>
            <a:spLocks noGrp="1"/>
          </p:cNvSpPr>
          <p:nvPr>
            <p:ph type="title"/>
          </p:nvPr>
        </p:nvSpPr>
        <p:spPr>
          <a:xfrm>
            <a:off x="348766" y="219929"/>
            <a:ext cx="11520000" cy="864000"/>
          </a:xfrm>
        </p:spPr>
        <p:txBody>
          <a:bodyPr/>
          <a:lstStyle/>
          <a:p>
            <a:r>
              <a:rPr lang="en-US" dirty="0"/>
              <a:t>End to End Migration Path</a:t>
            </a:r>
          </a:p>
        </p:txBody>
      </p:sp>
      <p:sp>
        <p:nvSpPr>
          <p:cNvPr id="6" name="Rectangle : coins arrondis 119">
            <a:extLst>
              <a:ext uri="{FF2B5EF4-FFF2-40B4-BE49-F238E27FC236}">
                <a16:creationId xmlns:a16="http://schemas.microsoft.com/office/drawing/2014/main" id="{3A2A6B7F-3161-47FD-AC19-D89DD286CBF4}"/>
              </a:ext>
            </a:extLst>
          </p:cNvPr>
          <p:cNvSpPr/>
          <p:nvPr/>
        </p:nvSpPr>
        <p:spPr>
          <a:xfrm>
            <a:off x="7044868" y="4005460"/>
            <a:ext cx="4978070" cy="1900039"/>
          </a:xfrm>
          <a:prstGeom prst="roundRect">
            <a:avLst>
              <a:gd name="adj" fmla="val 6206"/>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t" anchorCtr="0" forceAA="0" compatLnSpc="1">
            <a:prstTxWarp prst="textNoShape">
              <a:avLst/>
            </a:prstTxWarp>
            <a:noAutofit/>
          </a:bodyPr>
          <a:lstStyle/>
          <a:p>
            <a:pPr marL="228600" indent="-228600">
              <a:lnSpc>
                <a:spcPct val="150000"/>
              </a:lnSpc>
              <a:buFont typeface="Wingdings" panose="05000000000000000000" pitchFamily="2" charset="2"/>
              <a:buChar char="ü"/>
            </a:pPr>
            <a:r>
              <a:rPr lang="en-IN" sz="1050" dirty="0">
                <a:solidFill>
                  <a:schemeClr val="accent3"/>
                </a:solidFill>
              </a:rPr>
              <a:t>Increased speed, efficiency for cloud Migrations</a:t>
            </a:r>
          </a:p>
          <a:p>
            <a:pPr marL="228600" indent="-228600">
              <a:lnSpc>
                <a:spcPct val="150000"/>
              </a:lnSpc>
              <a:buFont typeface="Wingdings" panose="05000000000000000000" pitchFamily="2" charset="2"/>
              <a:buChar char="ü"/>
            </a:pPr>
            <a:r>
              <a:rPr lang="en-IN" sz="1050" dirty="0">
                <a:solidFill>
                  <a:schemeClr val="accent3"/>
                </a:solidFill>
              </a:rPr>
              <a:t>Upfront Migration Complexity &amp; Risks Report from Code Analyzer</a:t>
            </a:r>
          </a:p>
          <a:p>
            <a:pPr marL="228600" indent="-228600">
              <a:lnSpc>
                <a:spcPct val="150000"/>
              </a:lnSpc>
              <a:buFont typeface="Wingdings" panose="05000000000000000000" pitchFamily="2" charset="2"/>
              <a:buChar char="ü"/>
            </a:pPr>
            <a:r>
              <a:rPr lang="en-IN" sz="1050" dirty="0">
                <a:solidFill>
                  <a:schemeClr val="accent3"/>
                </a:solidFill>
              </a:rPr>
              <a:t>Automated landing zone provisioning using </a:t>
            </a:r>
            <a:r>
              <a:rPr lang="en-IN" sz="1050" dirty="0" err="1">
                <a:solidFill>
                  <a:schemeClr val="accent3"/>
                </a:solidFill>
              </a:rPr>
              <a:t>CloudBoost</a:t>
            </a:r>
            <a:r>
              <a:rPr lang="en-IN" sz="1050" dirty="0">
                <a:solidFill>
                  <a:schemeClr val="accent3"/>
                </a:solidFill>
              </a:rPr>
              <a:t> Library</a:t>
            </a:r>
          </a:p>
          <a:p>
            <a:pPr marL="228600" indent="-228600">
              <a:lnSpc>
                <a:spcPct val="150000"/>
              </a:lnSpc>
              <a:buFont typeface="Wingdings" panose="05000000000000000000" pitchFamily="2" charset="2"/>
              <a:buChar char="ü"/>
            </a:pPr>
            <a:r>
              <a:rPr lang="en-IN" sz="1050" dirty="0">
                <a:solidFill>
                  <a:schemeClr val="accent3"/>
                </a:solidFill>
              </a:rPr>
              <a:t>Reduced human errors due to standardizes scripts &amp;  templates</a:t>
            </a:r>
          </a:p>
          <a:p>
            <a:pPr marL="228600" indent="-228600">
              <a:lnSpc>
                <a:spcPct val="150000"/>
              </a:lnSpc>
              <a:buFont typeface="Wingdings" panose="05000000000000000000" pitchFamily="2" charset="2"/>
              <a:buChar char="ü"/>
            </a:pPr>
            <a:r>
              <a:rPr lang="en-IN" sz="1050" dirty="0">
                <a:solidFill>
                  <a:schemeClr val="accent3"/>
                </a:solidFill>
              </a:rPr>
              <a:t>Standardized migration approach and security principles implementation </a:t>
            </a:r>
          </a:p>
          <a:p>
            <a:pPr marL="228600" indent="-228600">
              <a:lnSpc>
                <a:spcPct val="150000"/>
              </a:lnSpc>
              <a:buFont typeface="Wingdings" panose="05000000000000000000" pitchFamily="2" charset="2"/>
              <a:buChar char="ü"/>
            </a:pPr>
            <a:r>
              <a:rPr lang="en-IN" sz="1050" dirty="0">
                <a:solidFill>
                  <a:schemeClr val="accent3"/>
                </a:solidFill>
              </a:rPr>
              <a:t>Reduced End to End Cloud Migration efforts up to 40% </a:t>
            </a:r>
            <a:endParaRPr lang="en-US" sz="1050" dirty="0">
              <a:solidFill>
                <a:schemeClr val="accent3"/>
              </a:solidFill>
            </a:endParaRPr>
          </a:p>
        </p:txBody>
      </p:sp>
      <p:sp>
        <p:nvSpPr>
          <p:cNvPr id="7" name="Rectangle : coins arrondis 119">
            <a:extLst>
              <a:ext uri="{FF2B5EF4-FFF2-40B4-BE49-F238E27FC236}">
                <a16:creationId xmlns:a16="http://schemas.microsoft.com/office/drawing/2014/main" id="{07307B37-F85E-4373-B5AB-FC3A2FBCA507}"/>
              </a:ext>
            </a:extLst>
          </p:cNvPr>
          <p:cNvSpPr/>
          <p:nvPr/>
        </p:nvSpPr>
        <p:spPr>
          <a:xfrm>
            <a:off x="1323933" y="4783072"/>
            <a:ext cx="5631570" cy="1122427"/>
          </a:xfrm>
          <a:prstGeom prst="roundRect">
            <a:avLst>
              <a:gd name="adj" fmla="val 6206"/>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Verdana"/>
              <a:ea typeface="+mn-ea"/>
              <a:cs typeface="+mn-cs"/>
            </a:endParaRPr>
          </a:p>
        </p:txBody>
      </p:sp>
      <p:sp>
        <p:nvSpPr>
          <p:cNvPr id="8" name="Rectangle : coins arrondis 119">
            <a:extLst>
              <a:ext uri="{FF2B5EF4-FFF2-40B4-BE49-F238E27FC236}">
                <a16:creationId xmlns:a16="http://schemas.microsoft.com/office/drawing/2014/main" id="{8B086B65-ACE2-4F53-906C-3721B7733803}"/>
              </a:ext>
            </a:extLst>
          </p:cNvPr>
          <p:cNvSpPr/>
          <p:nvPr/>
        </p:nvSpPr>
        <p:spPr>
          <a:xfrm>
            <a:off x="1323934" y="3470369"/>
            <a:ext cx="5631570" cy="1115375"/>
          </a:xfrm>
          <a:prstGeom prst="roundRect">
            <a:avLst>
              <a:gd name="adj" fmla="val 6206"/>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Verdana"/>
              <a:ea typeface="+mn-ea"/>
              <a:cs typeface="+mn-cs"/>
            </a:endParaRPr>
          </a:p>
        </p:txBody>
      </p:sp>
      <p:sp>
        <p:nvSpPr>
          <p:cNvPr id="9" name="Rectangle: Rounded Corners 182">
            <a:extLst>
              <a:ext uri="{FF2B5EF4-FFF2-40B4-BE49-F238E27FC236}">
                <a16:creationId xmlns:a16="http://schemas.microsoft.com/office/drawing/2014/main" id="{C30A7D1C-69CA-47A2-B7D1-04307CFCDEAC}"/>
              </a:ext>
            </a:extLst>
          </p:cNvPr>
          <p:cNvSpPr/>
          <p:nvPr/>
        </p:nvSpPr>
        <p:spPr>
          <a:xfrm>
            <a:off x="873020" y="887760"/>
            <a:ext cx="1323321" cy="5059029"/>
          </a:xfrm>
          <a:prstGeom prst="roundRect">
            <a:avLst>
              <a:gd name="adj" fmla="val 2738"/>
            </a:avLst>
          </a:prstGeom>
          <a:noFill/>
          <a:ln w="6350">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xtBox 258">
            <a:extLst>
              <a:ext uri="{FF2B5EF4-FFF2-40B4-BE49-F238E27FC236}">
                <a16:creationId xmlns:a16="http://schemas.microsoft.com/office/drawing/2014/main" id="{426B2965-9493-4F6F-8711-C0685397BAF3}"/>
              </a:ext>
            </a:extLst>
          </p:cNvPr>
          <p:cNvSpPr txBox="1"/>
          <p:nvPr/>
        </p:nvSpPr>
        <p:spPr>
          <a:xfrm>
            <a:off x="852258" y="989111"/>
            <a:ext cx="1443050" cy="4602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304C"/>
                </a:solidFill>
                <a:effectLst/>
                <a:uLnTx/>
                <a:uFillTx/>
                <a:latin typeface="Verdana"/>
                <a:ea typeface="+mn-ea"/>
                <a:cs typeface="+mn-cs"/>
              </a:rPr>
              <a:t>Detailed Assessment</a:t>
            </a:r>
          </a:p>
        </p:txBody>
      </p:sp>
      <p:sp>
        <p:nvSpPr>
          <p:cNvPr id="11" name="Rectangle: Rounded Corners 184">
            <a:extLst>
              <a:ext uri="{FF2B5EF4-FFF2-40B4-BE49-F238E27FC236}">
                <a16:creationId xmlns:a16="http://schemas.microsoft.com/office/drawing/2014/main" id="{E0C9E0A2-2FE1-4F90-9DC0-9FDB75578D30}"/>
              </a:ext>
            </a:extLst>
          </p:cNvPr>
          <p:cNvSpPr/>
          <p:nvPr/>
        </p:nvSpPr>
        <p:spPr>
          <a:xfrm>
            <a:off x="2273671" y="888693"/>
            <a:ext cx="4685508" cy="5078433"/>
          </a:xfrm>
          <a:prstGeom prst="roundRect">
            <a:avLst>
              <a:gd name="adj" fmla="val 783"/>
            </a:avLst>
          </a:prstGeom>
          <a:noFill/>
          <a:ln w="6350">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12" name="TextBox 260">
            <a:extLst>
              <a:ext uri="{FF2B5EF4-FFF2-40B4-BE49-F238E27FC236}">
                <a16:creationId xmlns:a16="http://schemas.microsoft.com/office/drawing/2014/main" id="{0559B254-F3E3-42B4-A2A8-5785C10BB1A2}"/>
              </a:ext>
            </a:extLst>
          </p:cNvPr>
          <p:cNvSpPr txBox="1"/>
          <p:nvPr/>
        </p:nvSpPr>
        <p:spPr>
          <a:xfrm>
            <a:off x="3728104" y="989111"/>
            <a:ext cx="1443050" cy="276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304C"/>
                </a:solidFill>
                <a:effectLst/>
                <a:uLnTx/>
                <a:uFillTx/>
                <a:latin typeface="Verdana"/>
                <a:ea typeface="+mn-ea"/>
                <a:cs typeface="+mn-cs"/>
              </a:rPr>
              <a:t>Migration</a:t>
            </a:r>
          </a:p>
        </p:txBody>
      </p:sp>
      <p:sp>
        <p:nvSpPr>
          <p:cNvPr id="13" name="Rectangle: Rounded Corners 199">
            <a:extLst>
              <a:ext uri="{FF2B5EF4-FFF2-40B4-BE49-F238E27FC236}">
                <a16:creationId xmlns:a16="http://schemas.microsoft.com/office/drawing/2014/main" id="{2DF25771-CF51-4C68-BC0F-39AFF60469E8}"/>
              </a:ext>
            </a:extLst>
          </p:cNvPr>
          <p:cNvSpPr/>
          <p:nvPr/>
        </p:nvSpPr>
        <p:spPr>
          <a:xfrm>
            <a:off x="7051833" y="887759"/>
            <a:ext cx="1323129" cy="3024780"/>
          </a:xfrm>
          <a:prstGeom prst="roundRect">
            <a:avLst>
              <a:gd name="adj" fmla="val 2738"/>
            </a:avLst>
          </a:prstGeom>
          <a:noFill/>
          <a:ln w="6350">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14" name="TextBox 262">
            <a:extLst>
              <a:ext uri="{FF2B5EF4-FFF2-40B4-BE49-F238E27FC236}">
                <a16:creationId xmlns:a16="http://schemas.microsoft.com/office/drawing/2014/main" id="{D5ABC48C-74FC-44F9-954A-CBE0439F3F89}"/>
              </a:ext>
            </a:extLst>
          </p:cNvPr>
          <p:cNvSpPr txBox="1"/>
          <p:nvPr/>
        </p:nvSpPr>
        <p:spPr>
          <a:xfrm>
            <a:off x="6955502" y="989111"/>
            <a:ext cx="1443050" cy="276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304C"/>
                </a:solidFill>
                <a:effectLst/>
                <a:uLnTx/>
                <a:uFillTx/>
                <a:latin typeface="Verdana"/>
                <a:ea typeface="+mn-ea"/>
                <a:cs typeface="+mn-cs"/>
              </a:rPr>
              <a:t>Testing</a:t>
            </a:r>
          </a:p>
        </p:txBody>
      </p:sp>
      <p:sp>
        <p:nvSpPr>
          <p:cNvPr id="15" name="Rectangle: Rounded Corners 201">
            <a:extLst>
              <a:ext uri="{FF2B5EF4-FFF2-40B4-BE49-F238E27FC236}">
                <a16:creationId xmlns:a16="http://schemas.microsoft.com/office/drawing/2014/main" id="{8972D7D2-FB41-4CD1-924D-0976ED4B316A}"/>
              </a:ext>
            </a:extLst>
          </p:cNvPr>
          <p:cNvSpPr/>
          <p:nvPr/>
        </p:nvSpPr>
        <p:spPr>
          <a:xfrm>
            <a:off x="8467616" y="887759"/>
            <a:ext cx="3567423" cy="3012770"/>
          </a:xfrm>
          <a:prstGeom prst="roundRect">
            <a:avLst>
              <a:gd name="adj" fmla="val 1075"/>
            </a:avLst>
          </a:prstGeom>
          <a:noFill/>
          <a:ln w="6350">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16" name="TextBox 264">
            <a:extLst>
              <a:ext uri="{FF2B5EF4-FFF2-40B4-BE49-F238E27FC236}">
                <a16:creationId xmlns:a16="http://schemas.microsoft.com/office/drawing/2014/main" id="{9D0E4E9B-BB76-44EF-98A6-97A74ECCADB1}"/>
              </a:ext>
            </a:extLst>
          </p:cNvPr>
          <p:cNvSpPr txBox="1"/>
          <p:nvPr/>
        </p:nvSpPr>
        <p:spPr>
          <a:xfrm>
            <a:off x="9540788" y="989111"/>
            <a:ext cx="1443050" cy="276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304C"/>
                </a:solidFill>
                <a:effectLst/>
                <a:uLnTx/>
                <a:uFillTx/>
                <a:latin typeface="Verdana"/>
                <a:ea typeface="+mn-ea"/>
                <a:cs typeface="+mn-cs"/>
              </a:rPr>
              <a:t>Go Live</a:t>
            </a:r>
          </a:p>
        </p:txBody>
      </p:sp>
      <p:cxnSp>
        <p:nvCxnSpPr>
          <p:cNvPr id="17" name="Connecteur droit 46">
            <a:extLst>
              <a:ext uri="{FF2B5EF4-FFF2-40B4-BE49-F238E27FC236}">
                <a16:creationId xmlns:a16="http://schemas.microsoft.com/office/drawing/2014/main" id="{50F6FFA2-9396-4D8F-9B35-1BAEAEAECD1C}"/>
              </a:ext>
            </a:extLst>
          </p:cNvPr>
          <p:cNvCxnSpPr>
            <a:cxnSpLocks/>
          </p:cNvCxnSpPr>
          <p:nvPr/>
        </p:nvCxnSpPr>
        <p:spPr>
          <a:xfrm flipH="1" flipV="1">
            <a:off x="7017396" y="2619439"/>
            <a:ext cx="3469309" cy="777"/>
          </a:xfrm>
          <a:prstGeom prst="line">
            <a:avLst/>
          </a:prstGeom>
          <a:solidFill>
            <a:schemeClr val="bg1"/>
          </a:solidFill>
          <a:ln w="12700">
            <a:solidFill>
              <a:schemeClr val="tx1">
                <a:lumMod val="65000"/>
                <a:lumOff val="35000"/>
              </a:scheme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8" name="Connecteur droit 40">
            <a:extLst>
              <a:ext uri="{FF2B5EF4-FFF2-40B4-BE49-F238E27FC236}">
                <a16:creationId xmlns:a16="http://schemas.microsoft.com/office/drawing/2014/main" id="{71DEE99D-7398-42CE-9E5D-0651FDB22A66}"/>
              </a:ext>
            </a:extLst>
          </p:cNvPr>
          <p:cNvCxnSpPr>
            <a:cxnSpLocks/>
          </p:cNvCxnSpPr>
          <p:nvPr/>
        </p:nvCxnSpPr>
        <p:spPr>
          <a:xfrm flipH="1">
            <a:off x="1017536" y="2619827"/>
            <a:ext cx="1857573" cy="0"/>
          </a:xfrm>
          <a:prstGeom prst="lin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0" name="Rectangle 197">
            <a:extLst>
              <a:ext uri="{FF2B5EF4-FFF2-40B4-BE49-F238E27FC236}">
                <a16:creationId xmlns:a16="http://schemas.microsoft.com/office/drawing/2014/main" id="{32D4B171-EF5E-4C2F-B3E9-41C60402F26C}"/>
              </a:ext>
            </a:extLst>
          </p:cNvPr>
          <p:cNvSpPr/>
          <p:nvPr/>
        </p:nvSpPr>
        <p:spPr>
          <a:xfrm>
            <a:off x="7305160" y="1828800"/>
            <a:ext cx="1214946" cy="507831"/>
          </a:xfrm>
          <a:prstGeom prst="rect">
            <a:avLst/>
          </a:prstGeom>
          <a:noFill/>
          <a:ln w="19050">
            <a:noFill/>
            <a:prstDash val="dash"/>
          </a:ln>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User </a:t>
            </a:r>
          </a:p>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Acceptance </a:t>
            </a:r>
          </a:p>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Tests</a:t>
            </a:r>
          </a:p>
        </p:txBody>
      </p:sp>
      <p:sp>
        <p:nvSpPr>
          <p:cNvPr id="21" name="Rectangle 200">
            <a:extLst>
              <a:ext uri="{FF2B5EF4-FFF2-40B4-BE49-F238E27FC236}">
                <a16:creationId xmlns:a16="http://schemas.microsoft.com/office/drawing/2014/main" id="{138D3EAA-035F-45B9-93B3-08E18DAD9341}"/>
              </a:ext>
            </a:extLst>
          </p:cNvPr>
          <p:cNvSpPr/>
          <p:nvPr/>
        </p:nvSpPr>
        <p:spPr>
          <a:xfrm>
            <a:off x="8200350" y="2835953"/>
            <a:ext cx="1109394" cy="507831"/>
          </a:xfrm>
          <a:prstGeom prst="rect">
            <a:avLst/>
          </a:prstGeom>
          <a:no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Verdana"/>
                <a:ea typeface="+mn-ea"/>
                <a:cs typeface="+mn-cs"/>
              </a:rPr>
              <a:t>Retrofit &amp; </a:t>
            </a:r>
          </a:p>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Verdana"/>
                <a:ea typeface="+mn-ea"/>
                <a:cs typeface="+mn-cs"/>
              </a:rPr>
              <a:t>Data </a:t>
            </a:r>
          </a:p>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Verdana"/>
                <a:ea typeface="+mn-ea"/>
                <a:cs typeface="+mn-cs"/>
              </a:rPr>
              <a:t>Synch.</a:t>
            </a:r>
          </a:p>
        </p:txBody>
      </p:sp>
      <p:sp>
        <p:nvSpPr>
          <p:cNvPr id="22" name="Rectangle 201">
            <a:extLst>
              <a:ext uri="{FF2B5EF4-FFF2-40B4-BE49-F238E27FC236}">
                <a16:creationId xmlns:a16="http://schemas.microsoft.com/office/drawing/2014/main" id="{1E6ED0CA-F476-4C0D-A985-2F42F2847723}"/>
              </a:ext>
            </a:extLst>
          </p:cNvPr>
          <p:cNvSpPr/>
          <p:nvPr/>
        </p:nvSpPr>
        <p:spPr>
          <a:xfrm>
            <a:off x="9707451" y="1551646"/>
            <a:ext cx="687620" cy="369332"/>
          </a:xfrm>
          <a:prstGeom prst="rect">
            <a:avLst/>
          </a:prstGeom>
          <a:solidFill>
            <a:schemeClr val="bg1"/>
          </a:solid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black"/>
                </a:solidFill>
                <a:effectLst/>
                <a:uLnTx/>
                <a:uFillTx/>
                <a:latin typeface="Verdana"/>
                <a:ea typeface="+mn-ea"/>
                <a:cs typeface="+mn-cs"/>
              </a:rPr>
              <a:t>Service Switch</a:t>
            </a:r>
          </a:p>
        </p:txBody>
      </p:sp>
      <p:sp>
        <p:nvSpPr>
          <p:cNvPr id="23" name="Rectangle 203">
            <a:extLst>
              <a:ext uri="{FF2B5EF4-FFF2-40B4-BE49-F238E27FC236}">
                <a16:creationId xmlns:a16="http://schemas.microsoft.com/office/drawing/2014/main" id="{C46BA9C7-8287-4422-A725-544AF8F96FA0}"/>
              </a:ext>
            </a:extLst>
          </p:cNvPr>
          <p:cNvSpPr/>
          <p:nvPr/>
        </p:nvSpPr>
        <p:spPr>
          <a:xfrm>
            <a:off x="2962170" y="1426793"/>
            <a:ext cx="2405325" cy="245471"/>
          </a:xfrm>
          <a:prstGeom prst="rect">
            <a:avLst/>
          </a:prstGeom>
          <a:no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Verdana"/>
                <a:ea typeface="+mn-ea"/>
                <a:cs typeface="+mn-cs"/>
              </a:rPr>
              <a:t>Supervise &amp; Monitor migration</a:t>
            </a:r>
          </a:p>
        </p:txBody>
      </p:sp>
      <p:sp>
        <p:nvSpPr>
          <p:cNvPr id="24" name="Rectangle : coins arrondis 119">
            <a:extLst>
              <a:ext uri="{FF2B5EF4-FFF2-40B4-BE49-F238E27FC236}">
                <a16:creationId xmlns:a16="http://schemas.microsoft.com/office/drawing/2014/main" id="{1F121AD7-C0FF-4EC1-913C-6CD88861A196}"/>
              </a:ext>
            </a:extLst>
          </p:cNvPr>
          <p:cNvSpPr/>
          <p:nvPr/>
        </p:nvSpPr>
        <p:spPr>
          <a:xfrm>
            <a:off x="2328148" y="1701973"/>
            <a:ext cx="3866995" cy="1602153"/>
          </a:xfrm>
          <a:prstGeom prst="roundRect">
            <a:avLst>
              <a:gd name="adj" fmla="val 6206"/>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Verdana"/>
              <a:ea typeface="+mn-ea"/>
              <a:cs typeface="+mn-cs"/>
            </a:endParaRPr>
          </a:p>
        </p:txBody>
      </p:sp>
      <p:sp>
        <p:nvSpPr>
          <p:cNvPr id="25" name="Rectangle 206">
            <a:extLst>
              <a:ext uri="{FF2B5EF4-FFF2-40B4-BE49-F238E27FC236}">
                <a16:creationId xmlns:a16="http://schemas.microsoft.com/office/drawing/2014/main" id="{A0BABFAA-5108-4ECB-8C5D-F41EC21E106D}"/>
              </a:ext>
            </a:extLst>
          </p:cNvPr>
          <p:cNvSpPr/>
          <p:nvPr/>
        </p:nvSpPr>
        <p:spPr>
          <a:xfrm>
            <a:off x="10269783" y="1309153"/>
            <a:ext cx="1679688" cy="507831"/>
          </a:xfrm>
          <a:prstGeom prst="rect">
            <a:avLst/>
          </a:prstGeom>
          <a:no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Warranty Support/</a:t>
            </a:r>
          </a:p>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Migration Specific Bug </a:t>
            </a:r>
          </a:p>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Fixing</a:t>
            </a:r>
          </a:p>
        </p:txBody>
      </p:sp>
      <p:cxnSp>
        <p:nvCxnSpPr>
          <p:cNvPr id="26" name="Connecteur droit avec flèche 143">
            <a:extLst>
              <a:ext uri="{FF2B5EF4-FFF2-40B4-BE49-F238E27FC236}">
                <a16:creationId xmlns:a16="http://schemas.microsoft.com/office/drawing/2014/main" id="{DDBBCB0F-D2FB-4C21-BE29-7D683741CEED}"/>
              </a:ext>
            </a:extLst>
          </p:cNvPr>
          <p:cNvCxnSpPr>
            <a:cxnSpLocks/>
          </p:cNvCxnSpPr>
          <p:nvPr/>
        </p:nvCxnSpPr>
        <p:spPr>
          <a:xfrm flipH="1">
            <a:off x="10034086" y="1897770"/>
            <a:ext cx="1" cy="357493"/>
          </a:xfrm>
          <a:prstGeom prst="straightConnector1">
            <a:avLst/>
          </a:prstGeom>
          <a:ln w="6350">
            <a:solidFill>
              <a:schemeClr val="tx1">
                <a:lumMod val="50000"/>
                <a:lumOff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Rectangle 208">
            <a:extLst>
              <a:ext uri="{FF2B5EF4-FFF2-40B4-BE49-F238E27FC236}">
                <a16:creationId xmlns:a16="http://schemas.microsoft.com/office/drawing/2014/main" id="{EC560FB0-810B-4108-A0D2-C1AE0B4FC348}"/>
              </a:ext>
            </a:extLst>
          </p:cNvPr>
          <p:cNvSpPr/>
          <p:nvPr/>
        </p:nvSpPr>
        <p:spPr>
          <a:xfrm>
            <a:off x="9544076" y="2835953"/>
            <a:ext cx="892236" cy="507831"/>
          </a:xfrm>
          <a:prstGeom prst="rect">
            <a:avLst/>
          </a:prstGeom>
          <a:solidFill>
            <a:schemeClr val="bg1"/>
          </a:solid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black"/>
                </a:solidFill>
                <a:effectLst/>
                <a:uLnTx/>
                <a:uFillTx/>
                <a:latin typeface="Verdana"/>
                <a:ea typeface="+mn-ea"/>
                <a:cs typeface="+mn-cs"/>
              </a:rPr>
              <a:t>Migrated Application </a:t>
            </a:r>
            <a:r>
              <a:rPr kumimoji="0" lang="fr-FR" sz="900" b="0" i="0" u="none" strike="noStrike" kern="1200" cap="none" spc="0" normalizeH="0" baseline="0" noProof="0">
                <a:ln>
                  <a:noFill/>
                </a:ln>
                <a:solidFill>
                  <a:srgbClr val="FF0000"/>
                </a:solidFill>
                <a:effectLst/>
                <a:uLnTx/>
                <a:uFillTx/>
                <a:latin typeface="Verdana"/>
                <a:ea typeface="+mn-ea"/>
                <a:cs typeface="+mn-cs"/>
              </a:rPr>
              <a:t>Live</a:t>
            </a:r>
            <a:r>
              <a:rPr kumimoji="0" lang="fr-FR" sz="900" b="0" i="0" u="none" strike="noStrike" kern="1200" cap="none" spc="0" normalizeH="0" baseline="0" noProof="0">
                <a:ln>
                  <a:noFill/>
                </a:ln>
                <a:solidFill>
                  <a:prstClr val="black"/>
                </a:solidFill>
                <a:effectLst/>
                <a:uLnTx/>
                <a:uFillTx/>
                <a:latin typeface="Verdana"/>
                <a:ea typeface="+mn-ea"/>
                <a:cs typeface="+mn-cs"/>
              </a:rPr>
              <a:t>!</a:t>
            </a:r>
          </a:p>
        </p:txBody>
      </p:sp>
      <p:sp>
        <p:nvSpPr>
          <p:cNvPr id="28" name="Rectangle 209">
            <a:extLst>
              <a:ext uri="{FF2B5EF4-FFF2-40B4-BE49-F238E27FC236}">
                <a16:creationId xmlns:a16="http://schemas.microsoft.com/office/drawing/2014/main" id="{5EC0B4A9-9A75-44E6-BC48-5277263C7F28}"/>
              </a:ext>
            </a:extLst>
          </p:cNvPr>
          <p:cNvSpPr/>
          <p:nvPr/>
        </p:nvSpPr>
        <p:spPr>
          <a:xfrm>
            <a:off x="1234127" y="2836350"/>
            <a:ext cx="1045246" cy="369332"/>
          </a:xfrm>
          <a:prstGeom prst="rect">
            <a:avLst/>
          </a:prstGeom>
          <a:no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a:ea typeface="+mn-ea"/>
                <a:cs typeface="+mn-cs"/>
              </a:rPr>
              <a:t>Discovery GAP Assessments</a:t>
            </a:r>
            <a:endParaRPr kumimoji="0" lang="fr-FR" sz="9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9" name="Rectangle 210">
            <a:extLst>
              <a:ext uri="{FF2B5EF4-FFF2-40B4-BE49-F238E27FC236}">
                <a16:creationId xmlns:a16="http://schemas.microsoft.com/office/drawing/2014/main" id="{F7545F98-73F6-4072-897D-5C378B9DC542}"/>
              </a:ext>
            </a:extLst>
          </p:cNvPr>
          <p:cNvSpPr/>
          <p:nvPr/>
        </p:nvSpPr>
        <p:spPr>
          <a:xfrm>
            <a:off x="5146480" y="1967299"/>
            <a:ext cx="1024834" cy="369332"/>
          </a:xfrm>
          <a:prstGeom prst="rect">
            <a:avLst/>
          </a:prstGeom>
          <a:noFill/>
        </p:spPr>
        <p:txBody>
          <a:bodyPr wrap="square">
            <a:spAutoFit/>
          </a:bodyPr>
          <a:lstStyle/>
          <a:p>
            <a:pPr lvl="0" algn="ctr" defTabSz="430088">
              <a:defRPr/>
            </a:pPr>
            <a:r>
              <a:rPr lang="en-US" sz="900" dirty="0">
                <a:solidFill>
                  <a:prstClr val="black"/>
                </a:solidFill>
              </a:rPr>
              <a:t>Database Migration</a:t>
            </a:r>
            <a:endParaRPr lang="fr-FR" sz="900" dirty="0">
              <a:solidFill>
                <a:prstClr val="black"/>
              </a:solidFill>
            </a:endParaRPr>
          </a:p>
        </p:txBody>
      </p:sp>
      <p:sp>
        <p:nvSpPr>
          <p:cNvPr id="30" name="Rectangle 211">
            <a:extLst>
              <a:ext uri="{FF2B5EF4-FFF2-40B4-BE49-F238E27FC236}">
                <a16:creationId xmlns:a16="http://schemas.microsoft.com/office/drawing/2014/main" id="{5592BD21-2D5F-4EFB-989F-66BF8C4B0A1D}"/>
              </a:ext>
            </a:extLst>
          </p:cNvPr>
          <p:cNvSpPr/>
          <p:nvPr/>
        </p:nvSpPr>
        <p:spPr>
          <a:xfrm>
            <a:off x="3141647" y="1828800"/>
            <a:ext cx="1065429" cy="507831"/>
          </a:xfrm>
          <a:prstGeom prst="rect">
            <a:avLst/>
          </a:prstGeom>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Cloud </a:t>
            </a:r>
          </a:p>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Landing Zone Provisioning</a:t>
            </a:r>
          </a:p>
        </p:txBody>
      </p:sp>
      <p:cxnSp>
        <p:nvCxnSpPr>
          <p:cNvPr id="31" name="Connecteur droit 40">
            <a:extLst>
              <a:ext uri="{FF2B5EF4-FFF2-40B4-BE49-F238E27FC236}">
                <a16:creationId xmlns:a16="http://schemas.microsoft.com/office/drawing/2014/main" id="{FDAC6ECC-36AA-4726-95CF-F25182799B85}"/>
              </a:ext>
            </a:extLst>
          </p:cNvPr>
          <p:cNvCxnSpPr>
            <a:cxnSpLocks/>
          </p:cNvCxnSpPr>
          <p:nvPr/>
        </p:nvCxnSpPr>
        <p:spPr>
          <a:xfrm flipH="1" flipV="1">
            <a:off x="2196341" y="2621079"/>
            <a:ext cx="484035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Rectangle 213">
            <a:extLst>
              <a:ext uri="{FF2B5EF4-FFF2-40B4-BE49-F238E27FC236}">
                <a16:creationId xmlns:a16="http://schemas.microsoft.com/office/drawing/2014/main" id="{73D8C5F7-282F-403E-A438-20353FEAD2E4}"/>
              </a:ext>
            </a:extLst>
          </p:cNvPr>
          <p:cNvSpPr/>
          <p:nvPr/>
        </p:nvSpPr>
        <p:spPr>
          <a:xfrm>
            <a:off x="4035346" y="1828800"/>
            <a:ext cx="1237038" cy="507831"/>
          </a:xfrm>
          <a:prstGeom prst="rect">
            <a:avLst/>
          </a:prstGeom>
        </p:spPr>
        <p:txBody>
          <a:bodyPr wrap="square">
            <a:spAutoFit/>
          </a:bodyPr>
          <a:lstStyle/>
          <a:p>
            <a:pPr lvl="0" algn="ctr" defTabSz="430088">
              <a:defRPr/>
            </a:pPr>
            <a:r>
              <a:rPr lang="en-US" sz="900" dirty="0">
                <a:solidFill>
                  <a:prstClr val="black"/>
                </a:solidFill>
              </a:rPr>
              <a:t>Application </a:t>
            </a:r>
          </a:p>
          <a:p>
            <a:pPr lvl="0" algn="ctr" defTabSz="430088">
              <a:defRPr/>
            </a:pPr>
            <a:r>
              <a:rPr lang="en-US" sz="900" dirty="0">
                <a:solidFill>
                  <a:prstClr val="black"/>
                </a:solidFill>
              </a:rPr>
              <a:t>Resources</a:t>
            </a:r>
          </a:p>
          <a:p>
            <a:pPr lvl="0" algn="ctr" defTabSz="430088">
              <a:defRPr/>
            </a:pPr>
            <a:r>
              <a:rPr lang="en-US" sz="900" dirty="0">
                <a:solidFill>
                  <a:prstClr val="black"/>
                </a:solidFill>
              </a:rPr>
              <a:t>Provisioning</a:t>
            </a:r>
          </a:p>
        </p:txBody>
      </p:sp>
      <p:sp>
        <p:nvSpPr>
          <p:cNvPr id="33" name="Rectangle 214">
            <a:extLst>
              <a:ext uri="{FF2B5EF4-FFF2-40B4-BE49-F238E27FC236}">
                <a16:creationId xmlns:a16="http://schemas.microsoft.com/office/drawing/2014/main" id="{EC3B8E2C-0CDF-4B85-A0E6-9690270C68CC}"/>
              </a:ext>
            </a:extLst>
          </p:cNvPr>
          <p:cNvSpPr/>
          <p:nvPr/>
        </p:nvSpPr>
        <p:spPr>
          <a:xfrm>
            <a:off x="8801305" y="1828800"/>
            <a:ext cx="1059419" cy="507831"/>
          </a:xfrm>
          <a:prstGeom prst="rect">
            <a:avLst/>
          </a:prstGeom>
          <a:solidFill>
            <a:schemeClr val="bg1"/>
          </a:solid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Verdana"/>
                <a:ea typeface="+mn-ea"/>
                <a:cs typeface="+mn-cs"/>
              </a:rPr>
              <a:t>Go Live/Cutover Signoff</a:t>
            </a:r>
          </a:p>
        </p:txBody>
      </p:sp>
      <p:cxnSp>
        <p:nvCxnSpPr>
          <p:cNvPr id="34" name="Connector: Elbow 149">
            <a:extLst>
              <a:ext uri="{FF2B5EF4-FFF2-40B4-BE49-F238E27FC236}">
                <a16:creationId xmlns:a16="http://schemas.microsoft.com/office/drawing/2014/main" id="{B0599F7B-D580-4DC9-B6D9-8EDBA79B902A}"/>
              </a:ext>
            </a:extLst>
          </p:cNvPr>
          <p:cNvCxnSpPr>
            <a:cxnSpLocks/>
            <a:endCxn id="252" idx="1"/>
          </p:cNvCxnSpPr>
          <p:nvPr/>
        </p:nvCxnSpPr>
        <p:spPr>
          <a:xfrm rot="5400000" flipH="1" flipV="1">
            <a:off x="10220680" y="2239479"/>
            <a:ext cx="660459" cy="136930"/>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216">
            <a:extLst>
              <a:ext uri="{FF2B5EF4-FFF2-40B4-BE49-F238E27FC236}">
                <a16:creationId xmlns:a16="http://schemas.microsoft.com/office/drawing/2014/main" id="{F027A7E3-5BCB-4469-8395-8E8AA0378B60}"/>
              </a:ext>
            </a:extLst>
          </p:cNvPr>
          <p:cNvCxnSpPr>
            <a:cxnSpLocks/>
          </p:cNvCxnSpPr>
          <p:nvPr/>
        </p:nvCxnSpPr>
        <p:spPr>
          <a:xfrm>
            <a:off x="10933720" y="2178525"/>
            <a:ext cx="0" cy="100161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217">
            <a:extLst>
              <a:ext uri="{FF2B5EF4-FFF2-40B4-BE49-F238E27FC236}">
                <a16:creationId xmlns:a16="http://schemas.microsoft.com/office/drawing/2014/main" id="{884BD8BD-2543-4D4C-9398-DFD9CFF9D0DE}"/>
              </a:ext>
            </a:extLst>
          </p:cNvPr>
          <p:cNvCxnSpPr/>
          <p:nvPr/>
        </p:nvCxnSpPr>
        <p:spPr>
          <a:xfrm>
            <a:off x="10933720" y="2619438"/>
            <a:ext cx="410717" cy="0"/>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218">
            <a:extLst>
              <a:ext uri="{FF2B5EF4-FFF2-40B4-BE49-F238E27FC236}">
                <a16:creationId xmlns:a16="http://schemas.microsoft.com/office/drawing/2014/main" id="{DB02A853-4A52-4759-979D-FF08E61676E3}"/>
              </a:ext>
            </a:extLst>
          </p:cNvPr>
          <p:cNvSpPr/>
          <p:nvPr/>
        </p:nvSpPr>
        <p:spPr>
          <a:xfrm>
            <a:off x="10561088" y="3611378"/>
            <a:ext cx="859112" cy="230832"/>
          </a:xfrm>
          <a:prstGeom prst="rect">
            <a:avLst/>
          </a:prstGeom>
          <a:solidFill>
            <a:schemeClr val="bg1"/>
          </a:solid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Verdana"/>
                <a:ea typeface="+mn-ea"/>
                <a:cs typeface="+mn-cs"/>
              </a:rPr>
              <a:t>Transition</a:t>
            </a:r>
          </a:p>
        </p:txBody>
      </p:sp>
      <p:sp>
        <p:nvSpPr>
          <p:cNvPr id="38" name="Rectangle 219">
            <a:extLst>
              <a:ext uri="{FF2B5EF4-FFF2-40B4-BE49-F238E27FC236}">
                <a16:creationId xmlns:a16="http://schemas.microsoft.com/office/drawing/2014/main" id="{2742F5C7-E6DF-495C-87DB-059B82BC81B4}"/>
              </a:ext>
            </a:extLst>
          </p:cNvPr>
          <p:cNvSpPr/>
          <p:nvPr/>
        </p:nvSpPr>
        <p:spPr>
          <a:xfrm>
            <a:off x="11191034" y="2835953"/>
            <a:ext cx="831904" cy="230832"/>
          </a:xfrm>
          <a:prstGeom prst="rect">
            <a:avLst/>
          </a:prstGeom>
          <a:solidFill>
            <a:schemeClr val="bg1"/>
          </a:solid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Verdana"/>
                <a:ea typeface="+mn-ea"/>
                <a:cs typeface="+mn-cs"/>
              </a:rPr>
              <a:t>Handover</a:t>
            </a:r>
          </a:p>
        </p:txBody>
      </p:sp>
      <p:sp>
        <p:nvSpPr>
          <p:cNvPr id="39" name="Rectangle 221">
            <a:extLst>
              <a:ext uri="{FF2B5EF4-FFF2-40B4-BE49-F238E27FC236}">
                <a16:creationId xmlns:a16="http://schemas.microsoft.com/office/drawing/2014/main" id="{14305A1A-CD95-4EE8-A5EF-7A274BFEE7ED}"/>
              </a:ext>
            </a:extLst>
          </p:cNvPr>
          <p:cNvSpPr/>
          <p:nvPr/>
        </p:nvSpPr>
        <p:spPr>
          <a:xfrm>
            <a:off x="4307570" y="3166469"/>
            <a:ext cx="1388078" cy="253143"/>
          </a:xfrm>
          <a:prstGeom prst="rect">
            <a:avLst/>
          </a:prstGeom>
        </p:spPr>
        <p:txBody>
          <a:bodyPr wrap="square">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Verdana"/>
              <a:ea typeface="+mn-ea"/>
              <a:cs typeface="+mn-cs"/>
            </a:endParaRPr>
          </a:p>
        </p:txBody>
      </p:sp>
      <p:sp>
        <p:nvSpPr>
          <p:cNvPr id="40" name="Rectangle 222">
            <a:extLst>
              <a:ext uri="{FF2B5EF4-FFF2-40B4-BE49-F238E27FC236}">
                <a16:creationId xmlns:a16="http://schemas.microsoft.com/office/drawing/2014/main" id="{5E6063E7-627F-45E1-BF83-79BE2DCB92EB}"/>
              </a:ext>
            </a:extLst>
          </p:cNvPr>
          <p:cNvSpPr/>
          <p:nvPr/>
        </p:nvSpPr>
        <p:spPr>
          <a:xfrm>
            <a:off x="3504500" y="2870765"/>
            <a:ext cx="927426" cy="369332"/>
          </a:xfrm>
          <a:prstGeom prst="rect">
            <a:avLst/>
          </a:prstGeom>
        </p:spPr>
        <p:txBody>
          <a:bodyPr wrap="square">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2">
                    <a:lumMod val="75000"/>
                  </a:schemeClr>
                </a:solidFill>
                <a:effectLst/>
                <a:uLnTx/>
                <a:uFillTx/>
                <a:latin typeface="Verdana"/>
                <a:ea typeface="+mn-ea"/>
                <a:cs typeface="+mn-cs"/>
              </a:rPr>
              <a:t>CloudBoost Library</a:t>
            </a:r>
          </a:p>
        </p:txBody>
      </p:sp>
      <p:sp>
        <p:nvSpPr>
          <p:cNvPr id="41" name="Rectangle 223">
            <a:extLst>
              <a:ext uri="{FF2B5EF4-FFF2-40B4-BE49-F238E27FC236}">
                <a16:creationId xmlns:a16="http://schemas.microsoft.com/office/drawing/2014/main" id="{A151238E-1633-4697-B714-8DA051DDAA84}"/>
              </a:ext>
            </a:extLst>
          </p:cNvPr>
          <p:cNvSpPr/>
          <p:nvPr/>
        </p:nvSpPr>
        <p:spPr>
          <a:xfrm>
            <a:off x="4562837" y="2869668"/>
            <a:ext cx="1360271" cy="369332"/>
          </a:xfrm>
          <a:prstGeom prst="rect">
            <a:avLst/>
          </a:prstGeom>
        </p:spPr>
        <p:txBody>
          <a:bodyPr wrap="square">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2">
                    <a:lumMod val="75000"/>
                  </a:schemeClr>
                </a:solidFill>
                <a:effectLst/>
                <a:uLnTx/>
                <a:uFillTx/>
                <a:latin typeface="Verdana"/>
                <a:ea typeface="+mn-ea"/>
                <a:cs typeface="+mn-cs"/>
              </a:rPr>
              <a:t>DevOps </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2">
                    <a:lumMod val="75000"/>
                  </a:schemeClr>
                </a:solidFill>
                <a:effectLst/>
                <a:uLnTx/>
                <a:uFillTx/>
                <a:latin typeface="Verdana"/>
                <a:ea typeface="+mn-ea"/>
                <a:cs typeface="+mn-cs"/>
              </a:rPr>
              <a:t>CI/CD Templates</a:t>
            </a:r>
          </a:p>
        </p:txBody>
      </p:sp>
      <p:sp>
        <p:nvSpPr>
          <p:cNvPr id="42" name="Rectangle: Rounded Corners 3">
            <a:extLst>
              <a:ext uri="{FF2B5EF4-FFF2-40B4-BE49-F238E27FC236}">
                <a16:creationId xmlns:a16="http://schemas.microsoft.com/office/drawing/2014/main" id="{DC74A86F-C514-4CB4-8FFF-9178B453C830}"/>
              </a:ext>
            </a:extLst>
          </p:cNvPr>
          <p:cNvSpPr>
            <a:spLocks/>
          </p:cNvSpPr>
          <p:nvPr/>
        </p:nvSpPr>
        <p:spPr>
          <a:xfrm>
            <a:off x="3276600" y="2370037"/>
            <a:ext cx="708981" cy="495439"/>
          </a:xfrm>
          <a:prstGeom prst="roundRect">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solidFill>
                <a:srgbClr val="00C37B">
                  <a:lumMod val="50000"/>
                </a:srgbClr>
              </a:solidFill>
              <a:latin typeface="Verdana"/>
            </a:endParaRPr>
          </a:p>
        </p:txBody>
      </p:sp>
      <p:sp>
        <p:nvSpPr>
          <p:cNvPr id="43" name="Rectangle: Rounded Corners 67">
            <a:extLst>
              <a:ext uri="{FF2B5EF4-FFF2-40B4-BE49-F238E27FC236}">
                <a16:creationId xmlns:a16="http://schemas.microsoft.com/office/drawing/2014/main" id="{ADE65B31-8802-4AA9-820B-1725D47AEB16}"/>
              </a:ext>
            </a:extLst>
          </p:cNvPr>
          <p:cNvSpPr>
            <a:spLocks/>
          </p:cNvSpPr>
          <p:nvPr/>
        </p:nvSpPr>
        <p:spPr>
          <a:xfrm>
            <a:off x="5312798" y="2358846"/>
            <a:ext cx="708981" cy="4954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srgbClr val="FFFFFF"/>
              </a:solidFill>
              <a:effectLst/>
              <a:uLnTx/>
              <a:uFillTx/>
              <a:latin typeface="Verdana"/>
              <a:ea typeface="+mn-ea"/>
              <a:cs typeface="+mn-cs"/>
            </a:endParaRPr>
          </a:p>
        </p:txBody>
      </p:sp>
      <p:grpSp>
        <p:nvGrpSpPr>
          <p:cNvPr id="44" name="Group 230">
            <a:extLst>
              <a:ext uri="{FF2B5EF4-FFF2-40B4-BE49-F238E27FC236}">
                <a16:creationId xmlns:a16="http://schemas.microsoft.com/office/drawing/2014/main" id="{945940FF-B67D-4795-AD42-A5F0EBCA7B21}"/>
              </a:ext>
            </a:extLst>
          </p:cNvPr>
          <p:cNvGrpSpPr/>
          <p:nvPr/>
        </p:nvGrpSpPr>
        <p:grpSpPr>
          <a:xfrm>
            <a:off x="5536215" y="2475092"/>
            <a:ext cx="255974" cy="268812"/>
            <a:chOff x="3602038" y="3787775"/>
            <a:chExt cx="552450" cy="609600"/>
          </a:xfrm>
          <a:solidFill>
            <a:srgbClr val="12ABDB"/>
          </a:solidFill>
        </p:grpSpPr>
        <p:sp>
          <p:nvSpPr>
            <p:cNvPr id="45" name="Freeform 14">
              <a:extLst>
                <a:ext uri="{FF2B5EF4-FFF2-40B4-BE49-F238E27FC236}">
                  <a16:creationId xmlns:a16="http://schemas.microsoft.com/office/drawing/2014/main" id="{F7BBA997-C60B-428F-9D01-A7FE03F9426F}"/>
                </a:ext>
              </a:extLst>
            </p:cNvPr>
            <p:cNvSpPr>
              <a:spLocks noEditPoints="1"/>
            </p:cNvSpPr>
            <p:nvPr/>
          </p:nvSpPr>
          <p:spPr bwMode="auto">
            <a:xfrm>
              <a:off x="3611563" y="3787775"/>
              <a:ext cx="533400" cy="225425"/>
            </a:xfrm>
            <a:custGeom>
              <a:avLst/>
              <a:gdLst>
                <a:gd name="T0" fmla="*/ 168 w 336"/>
                <a:gd name="T1" fmla="*/ 142 h 142"/>
                <a:gd name="T2" fmla="*/ 0 w 336"/>
                <a:gd name="T3" fmla="*/ 66 h 142"/>
                <a:gd name="T4" fmla="*/ 168 w 336"/>
                <a:gd name="T5" fmla="*/ 0 h 142"/>
                <a:gd name="T6" fmla="*/ 336 w 336"/>
                <a:gd name="T7" fmla="*/ 66 h 142"/>
                <a:gd name="T8" fmla="*/ 168 w 336"/>
                <a:gd name="T9" fmla="*/ 142 h 142"/>
                <a:gd name="T10" fmla="*/ 168 w 336"/>
                <a:gd name="T11" fmla="*/ 142 h 142"/>
                <a:gd name="T12" fmla="*/ 168 w 336"/>
                <a:gd name="T13" fmla="*/ 142 h 142"/>
              </a:gdLst>
              <a:ahLst/>
              <a:cxnLst>
                <a:cxn ang="0">
                  <a:pos x="T0" y="T1"/>
                </a:cxn>
                <a:cxn ang="0">
                  <a:pos x="T2" y="T3"/>
                </a:cxn>
                <a:cxn ang="0">
                  <a:pos x="T4" y="T5"/>
                </a:cxn>
                <a:cxn ang="0">
                  <a:pos x="T6" y="T7"/>
                </a:cxn>
                <a:cxn ang="0">
                  <a:pos x="T8" y="T9"/>
                </a:cxn>
                <a:cxn ang="0">
                  <a:pos x="T10" y="T11"/>
                </a:cxn>
                <a:cxn ang="0">
                  <a:pos x="T12" y="T13"/>
                </a:cxn>
              </a:cxnLst>
              <a:rect l="0" t="0" r="r" b="b"/>
              <a:pathLst>
                <a:path w="336" h="142">
                  <a:moveTo>
                    <a:pt x="168" y="142"/>
                  </a:moveTo>
                  <a:lnTo>
                    <a:pt x="0" y="66"/>
                  </a:lnTo>
                  <a:lnTo>
                    <a:pt x="168" y="0"/>
                  </a:lnTo>
                  <a:lnTo>
                    <a:pt x="336" y="66"/>
                  </a:lnTo>
                  <a:lnTo>
                    <a:pt x="168" y="142"/>
                  </a:lnTo>
                  <a:close/>
                  <a:moveTo>
                    <a:pt x="168" y="142"/>
                  </a:moveTo>
                  <a:lnTo>
                    <a:pt x="168" y="14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46" name="Freeform 17">
              <a:extLst>
                <a:ext uri="{FF2B5EF4-FFF2-40B4-BE49-F238E27FC236}">
                  <a16:creationId xmlns:a16="http://schemas.microsoft.com/office/drawing/2014/main" id="{50F292D3-31B4-46D6-996D-46C587116BA1}"/>
                </a:ext>
              </a:extLst>
            </p:cNvPr>
            <p:cNvSpPr>
              <a:spLocks noEditPoints="1"/>
            </p:cNvSpPr>
            <p:nvPr/>
          </p:nvSpPr>
          <p:spPr bwMode="auto">
            <a:xfrm>
              <a:off x="3602038" y="3908425"/>
              <a:ext cx="266700" cy="488950"/>
            </a:xfrm>
            <a:custGeom>
              <a:avLst/>
              <a:gdLst>
                <a:gd name="T0" fmla="*/ 0 w 168"/>
                <a:gd name="T1" fmla="*/ 0 h 308"/>
                <a:gd name="T2" fmla="*/ 168 w 168"/>
                <a:gd name="T3" fmla="*/ 78 h 308"/>
                <a:gd name="T4" fmla="*/ 168 w 168"/>
                <a:gd name="T5" fmla="*/ 308 h 308"/>
                <a:gd name="T6" fmla="*/ 0 w 168"/>
                <a:gd name="T7" fmla="*/ 218 h 308"/>
                <a:gd name="T8" fmla="*/ 0 w 168"/>
                <a:gd name="T9" fmla="*/ 0 h 308"/>
                <a:gd name="T10" fmla="*/ 0 w 168"/>
                <a:gd name="T11" fmla="*/ 0 h 308"/>
                <a:gd name="T12" fmla="*/ 0 w 168"/>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68" h="308">
                  <a:moveTo>
                    <a:pt x="0" y="0"/>
                  </a:moveTo>
                  <a:lnTo>
                    <a:pt x="168" y="78"/>
                  </a:lnTo>
                  <a:lnTo>
                    <a:pt x="168" y="308"/>
                  </a:lnTo>
                  <a:lnTo>
                    <a:pt x="0" y="218"/>
                  </a:lnTo>
                  <a:lnTo>
                    <a:pt x="0" y="0"/>
                  </a:lnTo>
                  <a:close/>
                  <a:moveTo>
                    <a:pt x="0" y="0"/>
                  </a:move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47" name="Freeform 20">
              <a:extLst>
                <a:ext uri="{FF2B5EF4-FFF2-40B4-BE49-F238E27FC236}">
                  <a16:creationId xmlns:a16="http://schemas.microsoft.com/office/drawing/2014/main" id="{BB4C29D7-DF18-4D15-A585-17AFDD56AFED}"/>
                </a:ext>
              </a:extLst>
            </p:cNvPr>
            <p:cNvSpPr>
              <a:spLocks noEditPoints="1"/>
            </p:cNvSpPr>
            <p:nvPr/>
          </p:nvSpPr>
          <p:spPr bwMode="auto">
            <a:xfrm>
              <a:off x="3887788" y="3908425"/>
              <a:ext cx="266700" cy="488950"/>
            </a:xfrm>
            <a:custGeom>
              <a:avLst/>
              <a:gdLst>
                <a:gd name="T0" fmla="*/ 168 w 168"/>
                <a:gd name="T1" fmla="*/ 218 h 308"/>
                <a:gd name="T2" fmla="*/ 0 w 168"/>
                <a:gd name="T3" fmla="*/ 308 h 308"/>
                <a:gd name="T4" fmla="*/ 0 w 168"/>
                <a:gd name="T5" fmla="*/ 78 h 308"/>
                <a:gd name="T6" fmla="*/ 168 w 168"/>
                <a:gd name="T7" fmla="*/ 0 h 308"/>
                <a:gd name="T8" fmla="*/ 168 w 168"/>
                <a:gd name="T9" fmla="*/ 218 h 308"/>
                <a:gd name="T10" fmla="*/ 168 w 168"/>
                <a:gd name="T11" fmla="*/ 218 h 308"/>
                <a:gd name="T12" fmla="*/ 168 w 168"/>
                <a:gd name="T13" fmla="*/ 218 h 308"/>
              </a:gdLst>
              <a:ahLst/>
              <a:cxnLst>
                <a:cxn ang="0">
                  <a:pos x="T0" y="T1"/>
                </a:cxn>
                <a:cxn ang="0">
                  <a:pos x="T2" y="T3"/>
                </a:cxn>
                <a:cxn ang="0">
                  <a:pos x="T4" y="T5"/>
                </a:cxn>
                <a:cxn ang="0">
                  <a:pos x="T6" y="T7"/>
                </a:cxn>
                <a:cxn ang="0">
                  <a:pos x="T8" y="T9"/>
                </a:cxn>
                <a:cxn ang="0">
                  <a:pos x="T10" y="T11"/>
                </a:cxn>
                <a:cxn ang="0">
                  <a:pos x="T12" y="T13"/>
                </a:cxn>
              </a:cxnLst>
              <a:rect l="0" t="0" r="r" b="b"/>
              <a:pathLst>
                <a:path w="168" h="308">
                  <a:moveTo>
                    <a:pt x="168" y="218"/>
                  </a:moveTo>
                  <a:lnTo>
                    <a:pt x="0" y="308"/>
                  </a:lnTo>
                  <a:lnTo>
                    <a:pt x="0" y="78"/>
                  </a:lnTo>
                  <a:lnTo>
                    <a:pt x="168" y="0"/>
                  </a:lnTo>
                  <a:lnTo>
                    <a:pt x="168" y="218"/>
                  </a:lnTo>
                  <a:close/>
                  <a:moveTo>
                    <a:pt x="168" y="218"/>
                  </a:moveTo>
                  <a:lnTo>
                    <a:pt x="168" y="2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grpSp>
      <p:sp>
        <p:nvSpPr>
          <p:cNvPr id="48" name="Rectangle 232">
            <a:extLst>
              <a:ext uri="{FF2B5EF4-FFF2-40B4-BE49-F238E27FC236}">
                <a16:creationId xmlns:a16="http://schemas.microsoft.com/office/drawing/2014/main" id="{13E0BC21-BF49-456E-82C5-BB0B34895BF5}"/>
              </a:ext>
            </a:extLst>
          </p:cNvPr>
          <p:cNvSpPr/>
          <p:nvPr/>
        </p:nvSpPr>
        <p:spPr>
          <a:xfrm>
            <a:off x="6990024" y="2835953"/>
            <a:ext cx="1039627" cy="507831"/>
          </a:xfrm>
          <a:prstGeom prst="rect">
            <a:avLst/>
          </a:prstGeom>
          <a:noFill/>
        </p:spPr>
        <p:txBody>
          <a:bodyPr wrap="square">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Functional / Integration Tests</a:t>
            </a:r>
          </a:p>
        </p:txBody>
      </p:sp>
      <p:cxnSp>
        <p:nvCxnSpPr>
          <p:cNvPr id="49" name="Connector: Elbow 287">
            <a:extLst>
              <a:ext uri="{FF2B5EF4-FFF2-40B4-BE49-F238E27FC236}">
                <a16:creationId xmlns:a16="http://schemas.microsoft.com/office/drawing/2014/main" id="{5A4E8A38-CC40-4019-8358-3CE8283F6E46}"/>
              </a:ext>
            </a:extLst>
          </p:cNvPr>
          <p:cNvCxnSpPr>
            <a:cxnSpLocks/>
          </p:cNvCxnSpPr>
          <p:nvPr/>
        </p:nvCxnSpPr>
        <p:spPr>
          <a:xfrm rot="16200000" flipH="1">
            <a:off x="10215907" y="2890779"/>
            <a:ext cx="801637" cy="270695"/>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e 168">
            <a:extLst>
              <a:ext uri="{FF2B5EF4-FFF2-40B4-BE49-F238E27FC236}">
                <a16:creationId xmlns:a16="http://schemas.microsoft.com/office/drawing/2014/main" id="{01E8AE00-E3B6-4199-BA1D-0A34EC3E8310}"/>
              </a:ext>
            </a:extLst>
          </p:cNvPr>
          <p:cNvGrpSpPr/>
          <p:nvPr/>
        </p:nvGrpSpPr>
        <p:grpSpPr>
          <a:xfrm>
            <a:off x="4268537" y="2920505"/>
            <a:ext cx="295923" cy="283079"/>
            <a:chOff x="6297613" y="590616"/>
            <a:chExt cx="425450" cy="412750"/>
          </a:xfrm>
        </p:grpSpPr>
        <p:sp>
          <p:nvSpPr>
            <p:cNvPr id="51" name="Freeform 46">
              <a:extLst>
                <a:ext uri="{FF2B5EF4-FFF2-40B4-BE49-F238E27FC236}">
                  <a16:creationId xmlns:a16="http://schemas.microsoft.com/office/drawing/2014/main" id="{600A4B3D-6280-4E73-AB1A-7B02D82BAF56}"/>
                </a:ext>
              </a:extLst>
            </p:cNvPr>
            <p:cNvSpPr>
              <a:spLocks noEditPoints="1"/>
            </p:cNvSpPr>
            <p:nvPr/>
          </p:nvSpPr>
          <p:spPr bwMode="auto">
            <a:xfrm>
              <a:off x="6297613" y="590616"/>
              <a:ext cx="425450" cy="412750"/>
            </a:xfrm>
            <a:custGeom>
              <a:avLst/>
              <a:gdLst>
                <a:gd name="T0" fmla="*/ 98 w 113"/>
                <a:gd name="T1" fmla="*/ 17 h 109"/>
                <a:gd name="T2" fmla="*/ 60 w 113"/>
                <a:gd name="T3" fmla="*/ 0 h 109"/>
                <a:gd name="T4" fmla="*/ 44 w 113"/>
                <a:gd name="T5" fmla="*/ 2 h 109"/>
                <a:gd name="T6" fmla="*/ 53 w 113"/>
                <a:gd name="T7" fmla="*/ 35 h 109"/>
                <a:gd name="T8" fmla="*/ 59 w 113"/>
                <a:gd name="T9" fmla="*/ 34 h 109"/>
                <a:gd name="T10" fmla="*/ 73 w 113"/>
                <a:gd name="T11" fmla="*/ 40 h 109"/>
                <a:gd name="T12" fmla="*/ 79 w 113"/>
                <a:gd name="T13" fmla="*/ 55 h 109"/>
                <a:gd name="T14" fmla="*/ 78 w 113"/>
                <a:gd name="T15" fmla="*/ 61 h 109"/>
                <a:gd name="T16" fmla="*/ 110 w 113"/>
                <a:gd name="T17" fmla="*/ 72 h 109"/>
                <a:gd name="T18" fmla="*/ 113 w 113"/>
                <a:gd name="T19" fmla="*/ 56 h 109"/>
                <a:gd name="T20" fmla="*/ 98 w 113"/>
                <a:gd name="T21" fmla="*/ 17 h 109"/>
                <a:gd name="T22" fmla="*/ 64 w 113"/>
                <a:gd name="T23" fmla="*/ 75 h 109"/>
                <a:gd name="T24" fmla="*/ 58 w 113"/>
                <a:gd name="T25" fmla="*/ 75 h 109"/>
                <a:gd name="T26" fmla="*/ 43 w 113"/>
                <a:gd name="T27" fmla="*/ 69 h 109"/>
                <a:gd name="T28" fmla="*/ 39 w 113"/>
                <a:gd name="T29" fmla="*/ 48 h 109"/>
                <a:gd name="T30" fmla="*/ 6 w 113"/>
                <a:gd name="T31" fmla="*/ 38 h 109"/>
                <a:gd name="T32" fmla="*/ 18 w 113"/>
                <a:gd name="T33" fmla="*/ 92 h 109"/>
                <a:gd name="T34" fmla="*/ 57 w 113"/>
                <a:gd name="T35" fmla="*/ 109 h 109"/>
                <a:gd name="T36" fmla="*/ 72 w 113"/>
                <a:gd name="T37" fmla="*/ 107 h 109"/>
                <a:gd name="T38" fmla="*/ 64 w 113"/>
                <a:gd name="T39"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09">
                  <a:moveTo>
                    <a:pt x="98" y="17"/>
                  </a:moveTo>
                  <a:cubicBezTo>
                    <a:pt x="88" y="6"/>
                    <a:pt x="74" y="0"/>
                    <a:pt x="60" y="0"/>
                  </a:cubicBezTo>
                  <a:cubicBezTo>
                    <a:pt x="55" y="0"/>
                    <a:pt x="49" y="0"/>
                    <a:pt x="44" y="2"/>
                  </a:cubicBezTo>
                  <a:cubicBezTo>
                    <a:pt x="53" y="35"/>
                    <a:pt x="53" y="35"/>
                    <a:pt x="53" y="35"/>
                  </a:cubicBezTo>
                  <a:cubicBezTo>
                    <a:pt x="55" y="34"/>
                    <a:pt x="57" y="34"/>
                    <a:pt x="59" y="34"/>
                  </a:cubicBezTo>
                  <a:cubicBezTo>
                    <a:pt x="64" y="34"/>
                    <a:pt x="69" y="36"/>
                    <a:pt x="73" y="40"/>
                  </a:cubicBezTo>
                  <a:cubicBezTo>
                    <a:pt x="77" y="45"/>
                    <a:pt x="79" y="50"/>
                    <a:pt x="79" y="55"/>
                  </a:cubicBezTo>
                  <a:cubicBezTo>
                    <a:pt x="79" y="57"/>
                    <a:pt x="79" y="59"/>
                    <a:pt x="78" y="61"/>
                  </a:cubicBezTo>
                  <a:cubicBezTo>
                    <a:pt x="110" y="72"/>
                    <a:pt x="110" y="72"/>
                    <a:pt x="110" y="72"/>
                  </a:cubicBezTo>
                  <a:cubicBezTo>
                    <a:pt x="112" y="67"/>
                    <a:pt x="113" y="62"/>
                    <a:pt x="113" y="56"/>
                  </a:cubicBezTo>
                  <a:cubicBezTo>
                    <a:pt x="113" y="42"/>
                    <a:pt x="108" y="28"/>
                    <a:pt x="98" y="17"/>
                  </a:cubicBezTo>
                  <a:close/>
                  <a:moveTo>
                    <a:pt x="64" y="75"/>
                  </a:moveTo>
                  <a:cubicBezTo>
                    <a:pt x="62" y="75"/>
                    <a:pt x="60" y="75"/>
                    <a:pt x="58" y="75"/>
                  </a:cubicBezTo>
                  <a:cubicBezTo>
                    <a:pt x="52" y="75"/>
                    <a:pt x="47" y="73"/>
                    <a:pt x="43" y="69"/>
                  </a:cubicBezTo>
                  <a:cubicBezTo>
                    <a:pt x="38" y="63"/>
                    <a:pt x="36" y="55"/>
                    <a:pt x="39" y="48"/>
                  </a:cubicBezTo>
                  <a:cubicBezTo>
                    <a:pt x="6" y="38"/>
                    <a:pt x="6" y="38"/>
                    <a:pt x="6" y="38"/>
                  </a:cubicBezTo>
                  <a:cubicBezTo>
                    <a:pt x="0" y="56"/>
                    <a:pt x="4" y="77"/>
                    <a:pt x="18" y="92"/>
                  </a:cubicBezTo>
                  <a:cubicBezTo>
                    <a:pt x="29" y="103"/>
                    <a:pt x="43" y="109"/>
                    <a:pt x="57" y="109"/>
                  </a:cubicBezTo>
                  <a:cubicBezTo>
                    <a:pt x="62" y="109"/>
                    <a:pt x="67" y="109"/>
                    <a:pt x="72" y="107"/>
                  </a:cubicBezTo>
                  <a:lnTo>
                    <a:pt x="64" y="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52" name="Freeform 47">
              <a:extLst>
                <a:ext uri="{FF2B5EF4-FFF2-40B4-BE49-F238E27FC236}">
                  <a16:creationId xmlns:a16="http://schemas.microsoft.com/office/drawing/2014/main" id="{BA6C726A-64B5-4909-AA11-628903BE5210}"/>
                </a:ext>
              </a:extLst>
            </p:cNvPr>
            <p:cNvSpPr>
              <a:spLocks/>
            </p:cNvSpPr>
            <p:nvPr/>
          </p:nvSpPr>
          <p:spPr bwMode="auto">
            <a:xfrm>
              <a:off x="6538913" y="820794"/>
              <a:ext cx="171450" cy="174623"/>
            </a:xfrm>
            <a:custGeom>
              <a:avLst/>
              <a:gdLst>
                <a:gd name="T0" fmla="*/ 46 w 46"/>
                <a:gd name="T1" fmla="*/ 11 h 46"/>
                <a:gd name="T2" fmla="*/ 32 w 46"/>
                <a:gd name="T3" fmla="*/ 33 h 46"/>
                <a:gd name="T4" fmla="*/ 8 w 46"/>
                <a:gd name="T5" fmla="*/ 46 h 46"/>
                <a:gd name="T6" fmla="*/ 0 w 46"/>
                <a:gd name="T7" fmla="*/ 14 h 46"/>
                <a:gd name="T8" fmla="*/ 8 w 46"/>
                <a:gd name="T9" fmla="*/ 9 h 46"/>
                <a:gd name="T10" fmla="*/ 14 w 46"/>
                <a:gd name="T11" fmla="*/ 0 h 46"/>
                <a:gd name="T12" fmla="*/ 46 w 46"/>
                <a:gd name="T13" fmla="*/ 11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46" y="11"/>
                  </a:moveTo>
                  <a:cubicBezTo>
                    <a:pt x="43" y="19"/>
                    <a:pt x="39" y="27"/>
                    <a:pt x="32" y="33"/>
                  </a:cubicBezTo>
                  <a:cubicBezTo>
                    <a:pt x="25" y="40"/>
                    <a:pt x="17" y="44"/>
                    <a:pt x="8" y="46"/>
                  </a:cubicBezTo>
                  <a:cubicBezTo>
                    <a:pt x="0" y="14"/>
                    <a:pt x="0" y="14"/>
                    <a:pt x="0" y="14"/>
                  </a:cubicBezTo>
                  <a:cubicBezTo>
                    <a:pt x="3" y="13"/>
                    <a:pt x="6" y="11"/>
                    <a:pt x="8" y="9"/>
                  </a:cubicBezTo>
                  <a:cubicBezTo>
                    <a:pt x="11" y="6"/>
                    <a:pt x="13" y="3"/>
                    <a:pt x="14" y="0"/>
                  </a:cubicBezTo>
                  <a:lnTo>
                    <a:pt x="46"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53" name="Freeform 48">
              <a:extLst>
                <a:ext uri="{FF2B5EF4-FFF2-40B4-BE49-F238E27FC236}">
                  <a16:creationId xmlns:a16="http://schemas.microsoft.com/office/drawing/2014/main" id="{D44C7BFB-D4CD-49CF-8729-0DA55A893300}"/>
                </a:ext>
              </a:extLst>
            </p:cNvPr>
            <p:cNvSpPr>
              <a:spLocks noEditPoints="1"/>
            </p:cNvSpPr>
            <p:nvPr/>
          </p:nvSpPr>
          <p:spPr bwMode="auto">
            <a:xfrm>
              <a:off x="6462713" y="779867"/>
              <a:ext cx="101600" cy="103188"/>
            </a:xfrm>
            <a:custGeom>
              <a:avLst/>
              <a:gdLst>
                <a:gd name="T0" fmla="*/ 24 w 27"/>
                <a:gd name="T1" fmla="*/ 5 h 27"/>
                <a:gd name="T2" fmla="*/ 15 w 27"/>
                <a:gd name="T3" fmla="*/ 1 h 27"/>
                <a:gd name="T4" fmla="*/ 5 w 27"/>
                <a:gd name="T5" fmla="*/ 4 h 27"/>
                <a:gd name="T6" fmla="*/ 5 w 27"/>
                <a:gd name="T7" fmla="*/ 23 h 27"/>
                <a:gd name="T8" fmla="*/ 14 w 27"/>
                <a:gd name="T9" fmla="*/ 27 h 27"/>
                <a:gd name="T10" fmla="*/ 23 w 27"/>
                <a:gd name="T11" fmla="*/ 23 h 27"/>
                <a:gd name="T12" fmla="*/ 27 w 27"/>
                <a:gd name="T13" fmla="*/ 14 h 27"/>
                <a:gd name="T14" fmla="*/ 24 w 27"/>
                <a:gd name="T15" fmla="*/ 5 h 27"/>
                <a:gd name="T16" fmla="*/ 19 w 27"/>
                <a:gd name="T17" fmla="*/ 19 h 27"/>
                <a:gd name="T18" fmla="*/ 14 w 27"/>
                <a:gd name="T19" fmla="*/ 21 h 27"/>
                <a:gd name="T20" fmla="*/ 9 w 27"/>
                <a:gd name="T21" fmla="*/ 19 h 27"/>
                <a:gd name="T22" fmla="*/ 9 w 27"/>
                <a:gd name="T23" fmla="*/ 8 h 27"/>
                <a:gd name="T24" fmla="*/ 15 w 27"/>
                <a:gd name="T25" fmla="*/ 6 h 27"/>
                <a:gd name="T26" fmla="*/ 20 w 27"/>
                <a:gd name="T27" fmla="*/ 8 h 27"/>
                <a:gd name="T28" fmla="*/ 22 w 27"/>
                <a:gd name="T29" fmla="*/ 14 h 27"/>
                <a:gd name="T30" fmla="*/ 19 w 27"/>
                <a:gd name="T31"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7">
                  <a:moveTo>
                    <a:pt x="24" y="5"/>
                  </a:moveTo>
                  <a:cubicBezTo>
                    <a:pt x="21" y="2"/>
                    <a:pt x="18" y="1"/>
                    <a:pt x="15" y="1"/>
                  </a:cubicBezTo>
                  <a:cubicBezTo>
                    <a:pt x="11" y="0"/>
                    <a:pt x="8" y="2"/>
                    <a:pt x="5" y="4"/>
                  </a:cubicBezTo>
                  <a:cubicBezTo>
                    <a:pt x="0" y="9"/>
                    <a:pt x="0" y="17"/>
                    <a:pt x="5" y="23"/>
                  </a:cubicBezTo>
                  <a:cubicBezTo>
                    <a:pt x="7" y="25"/>
                    <a:pt x="11" y="27"/>
                    <a:pt x="14" y="27"/>
                  </a:cubicBezTo>
                  <a:cubicBezTo>
                    <a:pt x="17" y="27"/>
                    <a:pt x="21" y="26"/>
                    <a:pt x="23" y="23"/>
                  </a:cubicBezTo>
                  <a:cubicBezTo>
                    <a:pt x="26" y="21"/>
                    <a:pt x="27" y="17"/>
                    <a:pt x="27" y="14"/>
                  </a:cubicBezTo>
                  <a:cubicBezTo>
                    <a:pt x="27" y="11"/>
                    <a:pt x="26" y="7"/>
                    <a:pt x="24" y="5"/>
                  </a:cubicBezTo>
                  <a:close/>
                  <a:moveTo>
                    <a:pt x="19" y="19"/>
                  </a:moveTo>
                  <a:cubicBezTo>
                    <a:pt x="18" y="20"/>
                    <a:pt x="16" y="21"/>
                    <a:pt x="14" y="21"/>
                  </a:cubicBezTo>
                  <a:cubicBezTo>
                    <a:pt x="12" y="21"/>
                    <a:pt x="10" y="20"/>
                    <a:pt x="9" y="19"/>
                  </a:cubicBezTo>
                  <a:cubicBezTo>
                    <a:pt x="6" y="16"/>
                    <a:pt x="6" y="11"/>
                    <a:pt x="9" y="8"/>
                  </a:cubicBezTo>
                  <a:cubicBezTo>
                    <a:pt x="11" y="7"/>
                    <a:pt x="13" y="6"/>
                    <a:pt x="15" y="6"/>
                  </a:cubicBezTo>
                  <a:cubicBezTo>
                    <a:pt x="16" y="6"/>
                    <a:pt x="18" y="7"/>
                    <a:pt x="20" y="8"/>
                  </a:cubicBezTo>
                  <a:cubicBezTo>
                    <a:pt x="21" y="10"/>
                    <a:pt x="22" y="12"/>
                    <a:pt x="22" y="14"/>
                  </a:cubicBezTo>
                  <a:cubicBezTo>
                    <a:pt x="22" y="16"/>
                    <a:pt x="21" y="18"/>
                    <a:pt x="19" y="19"/>
                  </a:cubicBezTo>
                  <a:close/>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54" name="Freeform 50">
              <a:extLst>
                <a:ext uri="{FF2B5EF4-FFF2-40B4-BE49-F238E27FC236}">
                  <a16:creationId xmlns:a16="http://schemas.microsoft.com/office/drawing/2014/main" id="{04977045-C745-424F-937C-BE356DD0115F}"/>
                </a:ext>
              </a:extLst>
            </p:cNvPr>
            <p:cNvSpPr>
              <a:spLocks/>
            </p:cNvSpPr>
            <p:nvPr/>
          </p:nvSpPr>
          <p:spPr bwMode="auto">
            <a:xfrm>
              <a:off x="6321426" y="598553"/>
              <a:ext cx="176213" cy="173042"/>
            </a:xfrm>
            <a:custGeom>
              <a:avLst/>
              <a:gdLst>
                <a:gd name="T0" fmla="*/ 47 w 47"/>
                <a:gd name="T1" fmla="*/ 33 h 46"/>
                <a:gd name="T2" fmla="*/ 38 w 47"/>
                <a:gd name="T3" fmla="*/ 37 h 46"/>
                <a:gd name="T4" fmla="*/ 33 w 47"/>
                <a:gd name="T5" fmla="*/ 46 h 46"/>
                <a:gd name="T6" fmla="*/ 0 w 47"/>
                <a:gd name="T7" fmla="*/ 36 h 46"/>
                <a:gd name="T8" fmla="*/ 15 w 47"/>
                <a:gd name="T9" fmla="*/ 13 h 46"/>
                <a:gd name="T10" fmla="*/ 38 w 47"/>
                <a:gd name="T11" fmla="*/ 0 h 46"/>
                <a:gd name="T12" fmla="*/ 47 w 47"/>
                <a:gd name="T13" fmla="*/ 33 h 46"/>
              </a:gdLst>
              <a:ahLst/>
              <a:cxnLst>
                <a:cxn ang="0">
                  <a:pos x="T0" y="T1"/>
                </a:cxn>
                <a:cxn ang="0">
                  <a:pos x="T2" y="T3"/>
                </a:cxn>
                <a:cxn ang="0">
                  <a:pos x="T4" y="T5"/>
                </a:cxn>
                <a:cxn ang="0">
                  <a:pos x="T6" y="T7"/>
                </a:cxn>
                <a:cxn ang="0">
                  <a:pos x="T8" y="T9"/>
                </a:cxn>
                <a:cxn ang="0">
                  <a:pos x="T10" y="T11"/>
                </a:cxn>
                <a:cxn ang="0">
                  <a:pos x="T12" y="T13"/>
                </a:cxn>
              </a:cxnLst>
              <a:rect l="0" t="0" r="r" b="b"/>
              <a:pathLst>
                <a:path w="47" h="46">
                  <a:moveTo>
                    <a:pt x="47" y="33"/>
                  </a:moveTo>
                  <a:cubicBezTo>
                    <a:pt x="44" y="33"/>
                    <a:pt x="41" y="35"/>
                    <a:pt x="38" y="37"/>
                  </a:cubicBezTo>
                  <a:cubicBezTo>
                    <a:pt x="36" y="40"/>
                    <a:pt x="34" y="43"/>
                    <a:pt x="33" y="46"/>
                  </a:cubicBezTo>
                  <a:cubicBezTo>
                    <a:pt x="0" y="36"/>
                    <a:pt x="0" y="36"/>
                    <a:pt x="0" y="36"/>
                  </a:cubicBezTo>
                  <a:cubicBezTo>
                    <a:pt x="3" y="27"/>
                    <a:pt x="8" y="19"/>
                    <a:pt x="15" y="13"/>
                  </a:cubicBezTo>
                  <a:cubicBezTo>
                    <a:pt x="22" y="6"/>
                    <a:pt x="30" y="2"/>
                    <a:pt x="38" y="0"/>
                  </a:cubicBezTo>
                  <a:lnTo>
                    <a:pt x="47"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grpSp>
      <p:sp>
        <p:nvSpPr>
          <p:cNvPr id="67" name="Rectangle 266">
            <a:extLst>
              <a:ext uri="{FF2B5EF4-FFF2-40B4-BE49-F238E27FC236}">
                <a16:creationId xmlns:a16="http://schemas.microsoft.com/office/drawing/2014/main" id="{1964B73E-8B61-4913-957B-6867DC484B6A}"/>
              </a:ext>
            </a:extLst>
          </p:cNvPr>
          <p:cNvSpPr/>
          <p:nvPr/>
        </p:nvSpPr>
        <p:spPr>
          <a:xfrm>
            <a:off x="774991" y="1967299"/>
            <a:ext cx="1006958" cy="369332"/>
          </a:xfrm>
          <a:prstGeom prst="rect">
            <a:avLst/>
          </a:prstGeom>
          <a:no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a:ea typeface="+mn-ea"/>
                <a:cs typeface="+mn-cs"/>
              </a:rPr>
              <a:t>Migration Preparations</a:t>
            </a:r>
            <a:endParaRPr kumimoji="0" lang="fr-FR" sz="9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8" name="Rectangle: Rounded Corners 2">
            <a:extLst>
              <a:ext uri="{FF2B5EF4-FFF2-40B4-BE49-F238E27FC236}">
                <a16:creationId xmlns:a16="http://schemas.microsoft.com/office/drawing/2014/main" id="{94D6D442-A6FF-408F-A5C3-9290D9B92017}"/>
              </a:ext>
            </a:extLst>
          </p:cNvPr>
          <p:cNvSpPr/>
          <p:nvPr/>
        </p:nvSpPr>
        <p:spPr>
          <a:xfrm>
            <a:off x="1666881" y="3772399"/>
            <a:ext cx="814133" cy="508108"/>
          </a:xfrm>
          <a:prstGeom prst="roundRect">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a:ln>
                  <a:noFill/>
                </a:ln>
                <a:solidFill>
                  <a:srgbClr val="00C37B">
                    <a:lumMod val="50000"/>
                  </a:srgbClr>
                </a:solidFill>
                <a:effectLst/>
                <a:uLnTx/>
                <a:uFillTx/>
                <a:latin typeface="Verdana"/>
                <a:ea typeface="+mn-ea"/>
                <a:cs typeface="+mn-cs"/>
              </a:rPr>
              <a:t>Run Code Analyzer</a:t>
            </a:r>
          </a:p>
        </p:txBody>
      </p:sp>
      <p:sp>
        <p:nvSpPr>
          <p:cNvPr id="69" name="Rectangle: Rounded Corners 215">
            <a:extLst>
              <a:ext uri="{FF2B5EF4-FFF2-40B4-BE49-F238E27FC236}">
                <a16:creationId xmlns:a16="http://schemas.microsoft.com/office/drawing/2014/main" id="{2E588765-70E5-4BDF-A49F-E009C2A38436}"/>
              </a:ext>
            </a:extLst>
          </p:cNvPr>
          <p:cNvSpPr/>
          <p:nvPr/>
        </p:nvSpPr>
        <p:spPr>
          <a:xfrm>
            <a:off x="4647857" y="3772399"/>
            <a:ext cx="867811" cy="508108"/>
          </a:xfrm>
          <a:prstGeom prst="roundRect">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a:ln>
                  <a:noFill/>
                </a:ln>
                <a:solidFill>
                  <a:srgbClr val="00C37B">
                    <a:lumMod val="50000"/>
                  </a:srgbClr>
                </a:solidFill>
                <a:effectLst/>
                <a:uLnTx/>
                <a:uFillTx/>
                <a:latin typeface="Verdana"/>
                <a:ea typeface="+mn-ea"/>
                <a:cs typeface="+mn-cs"/>
              </a:rPr>
              <a:t>PaaS Instance Provision</a:t>
            </a:r>
          </a:p>
        </p:txBody>
      </p:sp>
      <p:sp>
        <p:nvSpPr>
          <p:cNvPr id="70" name="Rectangle: Rounded Corners 216">
            <a:extLst>
              <a:ext uri="{FF2B5EF4-FFF2-40B4-BE49-F238E27FC236}">
                <a16:creationId xmlns:a16="http://schemas.microsoft.com/office/drawing/2014/main" id="{F4C7E4DB-29F0-4283-A6EB-AAED1A7857BA}"/>
              </a:ext>
            </a:extLst>
          </p:cNvPr>
          <p:cNvSpPr/>
          <p:nvPr/>
        </p:nvSpPr>
        <p:spPr>
          <a:xfrm>
            <a:off x="5701700" y="3772399"/>
            <a:ext cx="814133" cy="50810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a:ln>
                  <a:noFill/>
                </a:ln>
                <a:solidFill>
                  <a:srgbClr val="FFFFFF"/>
                </a:solidFill>
                <a:effectLst/>
                <a:uLnTx/>
                <a:uFillTx/>
                <a:latin typeface="Verdana"/>
                <a:ea typeface="+mn-ea"/>
                <a:cs typeface="+mn-cs"/>
              </a:rPr>
              <a:t>App Packaging</a:t>
            </a:r>
          </a:p>
        </p:txBody>
      </p:sp>
      <p:sp>
        <p:nvSpPr>
          <p:cNvPr id="71" name="Rectangle: Rounded Corners 246">
            <a:extLst>
              <a:ext uri="{FF2B5EF4-FFF2-40B4-BE49-F238E27FC236}">
                <a16:creationId xmlns:a16="http://schemas.microsoft.com/office/drawing/2014/main" id="{15C12DF4-DDC8-4F7D-9CB4-DB3BF171E430}"/>
              </a:ext>
            </a:extLst>
          </p:cNvPr>
          <p:cNvSpPr>
            <a:spLocks/>
          </p:cNvSpPr>
          <p:nvPr/>
        </p:nvSpPr>
        <p:spPr>
          <a:xfrm>
            <a:off x="3669073" y="3772609"/>
            <a:ext cx="716565" cy="489479"/>
          </a:xfrm>
          <a:prstGeom prst="roundRect">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srgbClr val="00C37B">
                    <a:lumMod val="50000"/>
                  </a:srgbClr>
                </a:solidFill>
                <a:effectLst/>
                <a:uLnTx/>
                <a:uFillTx/>
                <a:latin typeface="Verdana"/>
                <a:ea typeface="+mn-ea"/>
                <a:cs typeface="+mn-cs"/>
              </a:rPr>
              <a:t>Landing Zone</a:t>
            </a:r>
          </a:p>
        </p:txBody>
      </p:sp>
      <p:cxnSp>
        <p:nvCxnSpPr>
          <p:cNvPr id="72" name="Straight Arrow Connector 71">
            <a:extLst>
              <a:ext uri="{FF2B5EF4-FFF2-40B4-BE49-F238E27FC236}">
                <a16:creationId xmlns:a16="http://schemas.microsoft.com/office/drawing/2014/main" id="{3AA94463-B606-49C7-BB89-132E78A9982C}"/>
              </a:ext>
            </a:extLst>
          </p:cNvPr>
          <p:cNvCxnSpPr>
            <a:cxnSpLocks/>
            <a:stCxn id="68" idx="3"/>
            <a:endCxn id="71" idx="1"/>
          </p:cNvCxnSpPr>
          <p:nvPr/>
        </p:nvCxnSpPr>
        <p:spPr>
          <a:xfrm flipV="1">
            <a:off x="2481015" y="4017350"/>
            <a:ext cx="1188058" cy="9104"/>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DF606B2-CD10-4E56-AB28-D1ADEE9C4339}"/>
              </a:ext>
            </a:extLst>
          </p:cNvPr>
          <p:cNvCxnSpPr>
            <a:cxnSpLocks/>
            <a:stCxn id="71" idx="3"/>
            <a:endCxn id="69" idx="1"/>
          </p:cNvCxnSpPr>
          <p:nvPr/>
        </p:nvCxnSpPr>
        <p:spPr>
          <a:xfrm>
            <a:off x="4385638" y="4017349"/>
            <a:ext cx="262219" cy="9104"/>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F709754-309C-4E31-A79C-E59CA938E558}"/>
              </a:ext>
            </a:extLst>
          </p:cNvPr>
          <p:cNvCxnSpPr>
            <a:cxnSpLocks/>
            <a:stCxn id="69" idx="3"/>
            <a:endCxn id="70" idx="1"/>
          </p:cNvCxnSpPr>
          <p:nvPr/>
        </p:nvCxnSpPr>
        <p:spPr>
          <a:xfrm>
            <a:off x="5515667" y="4026453"/>
            <a:ext cx="186033" cy="0"/>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Rounded Corners 2">
            <a:extLst>
              <a:ext uri="{FF2B5EF4-FFF2-40B4-BE49-F238E27FC236}">
                <a16:creationId xmlns:a16="http://schemas.microsoft.com/office/drawing/2014/main" id="{C945D0F5-5479-40BE-BEB4-543528779823}"/>
              </a:ext>
            </a:extLst>
          </p:cNvPr>
          <p:cNvSpPr/>
          <p:nvPr/>
        </p:nvSpPr>
        <p:spPr>
          <a:xfrm>
            <a:off x="2656581" y="3784688"/>
            <a:ext cx="814133" cy="4958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a:ln>
                  <a:noFill/>
                </a:ln>
                <a:solidFill>
                  <a:srgbClr val="FFFFFF"/>
                </a:solidFill>
                <a:effectLst/>
                <a:uLnTx/>
                <a:uFillTx/>
                <a:latin typeface="Verdana"/>
                <a:ea typeface="+mn-ea"/>
                <a:cs typeface="+mn-cs"/>
              </a:rPr>
              <a:t>PaaS Remediation</a:t>
            </a:r>
          </a:p>
        </p:txBody>
      </p:sp>
      <p:cxnSp>
        <p:nvCxnSpPr>
          <p:cNvPr id="76" name="Connector: Elbow 211">
            <a:extLst>
              <a:ext uri="{FF2B5EF4-FFF2-40B4-BE49-F238E27FC236}">
                <a16:creationId xmlns:a16="http://schemas.microsoft.com/office/drawing/2014/main" id="{318EE9D3-4EB9-4114-B5DD-667CE70EAC70}"/>
              </a:ext>
            </a:extLst>
          </p:cNvPr>
          <p:cNvCxnSpPr>
            <a:cxnSpLocks/>
            <a:endCxn id="68" idx="1"/>
          </p:cNvCxnSpPr>
          <p:nvPr/>
        </p:nvCxnSpPr>
        <p:spPr>
          <a:xfrm rot="16200000" flipH="1">
            <a:off x="813837" y="3173408"/>
            <a:ext cx="1227871" cy="478217"/>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387">
            <a:extLst>
              <a:ext uri="{FF2B5EF4-FFF2-40B4-BE49-F238E27FC236}">
                <a16:creationId xmlns:a16="http://schemas.microsoft.com/office/drawing/2014/main" id="{3A3294FF-6C27-43B3-A344-6F6574BF28C7}"/>
              </a:ext>
            </a:extLst>
          </p:cNvPr>
          <p:cNvCxnSpPr>
            <a:cxnSpLocks/>
            <a:stCxn id="70" idx="3"/>
          </p:cNvCxnSpPr>
          <p:nvPr/>
        </p:nvCxnSpPr>
        <p:spPr>
          <a:xfrm flipV="1">
            <a:off x="6515833" y="2864047"/>
            <a:ext cx="121283" cy="1162407"/>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Rounded Corners 2">
            <a:extLst>
              <a:ext uri="{FF2B5EF4-FFF2-40B4-BE49-F238E27FC236}">
                <a16:creationId xmlns:a16="http://schemas.microsoft.com/office/drawing/2014/main" id="{70EC6342-FB51-433C-81C7-4C77C98487F8}"/>
              </a:ext>
            </a:extLst>
          </p:cNvPr>
          <p:cNvSpPr/>
          <p:nvPr/>
        </p:nvSpPr>
        <p:spPr>
          <a:xfrm>
            <a:off x="1341699" y="4882741"/>
            <a:ext cx="986449" cy="4979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a:ln>
                  <a:noFill/>
                </a:ln>
                <a:solidFill>
                  <a:srgbClr val="FFFFFF"/>
                </a:solidFill>
                <a:effectLst/>
                <a:uLnTx/>
                <a:uFillTx/>
                <a:latin typeface="Verdana"/>
                <a:ea typeface="+mn-ea"/>
                <a:cs typeface="+mn-cs"/>
              </a:rPr>
              <a:t>Rewrite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a:ln>
                  <a:noFill/>
                </a:ln>
                <a:solidFill>
                  <a:srgbClr val="FFFFFF"/>
                </a:solidFill>
                <a:effectLst/>
                <a:uLnTx/>
                <a:uFillTx/>
                <a:latin typeface="Verdana"/>
                <a:ea typeface="+mn-ea"/>
                <a:cs typeface="+mn-cs"/>
              </a:rPr>
              <a:t>Assessment</a:t>
            </a:r>
          </a:p>
        </p:txBody>
      </p:sp>
      <p:cxnSp>
        <p:nvCxnSpPr>
          <p:cNvPr id="79" name="Connector: Elbow 384">
            <a:extLst>
              <a:ext uri="{FF2B5EF4-FFF2-40B4-BE49-F238E27FC236}">
                <a16:creationId xmlns:a16="http://schemas.microsoft.com/office/drawing/2014/main" id="{53B220E7-96C3-49A3-BBDE-7E7CE5CD940F}"/>
              </a:ext>
            </a:extLst>
          </p:cNvPr>
          <p:cNvCxnSpPr>
            <a:cxnSpLocks/>
            <a:endCxn id="78" idx="1"/>
          </p:cNvCxnSpPr>
          <p:nvPr/>
        </p:nvCxnSpPr>
        <p:spPr>
          <a:xfrm rot="16200000" flipH="1">
            <a:off x="91663" y="3881657"/>
            <a:ext cx="2347037" cy="153037"/>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215">
            <a:extLst>
              <a:ext uri="{FF2B5EF4-FFF2-40B4-BE49-F238E27FC236}">
                <a16:creationId xmlns:a16="http://schemas.microsoft.com/office/drawing/2014/main" id="{C622DFF4-0279-4B6C-BE93-61DCC1D374F0}"/>
              </a:ext>
            </a:extLst>
          </p:cNvPr>
          <p:cNvSpPr/>
          <p:nvPr/>
        </p:nvSpPr>
        <p:spPr>
          <a:xfrm>
            <a:off x="2617652" y="4875157"/>
            <a:ext cx="790455" cy="50810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a:ln>
                  <a:noFill/>
                </a:ln>
                <a:solidFill>
                  <a:srgbClr val="FFFFFF"/>
                </a:solidFill>
                <a:effectLst/>
                <a:uLnTx/>
                <a:uFillTx/>
                <a:latin typeface="Verdana"/>
                <a:ea typeface="+mn-ea"/>
                <a:cs typeface="+mn-cs"/>
              </a:rPr>
              <a:t>Buy vs Build</a:t>
            </a:r>
          </a:p>
        </p:txBody>
      </p:sp>
      <p:sp>
        <p:nvSpPr>
          <p:cNvPr id="81" name="Rectangle: Rounded Corners 216">
            <a:extLst>
              <a:ext uri="{FF2B5EF4-FFF2-40B4-BE49-F238E27FC236}">
                <a16:creationId xmlns:a16="http://schemas.microsoft.com/office/drawing/2014/main" id="{82FFF7C6-25EE-4D6D-B9FC-1D7BFD3BE9E2}"/>
              </a:ext>
            </a:extLst>
          </p:cNvPr>
          <p:cNvSpPr/>
          <p:nvPr/>
        </p:nvSpPr>
        <p:spPr>
          <a:xfrm>
            <a:off x="3752384" y="4870222"/>
            <a:ext cx="871546" cy="508109"/>
          </a:xfrm>
          <a:prstGeom prst="roundRect">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a:ln>
                  <a:noFill/>
                </a:ln>
                <a:solidFill>
                  <a:srgbClr val="00C37B">
                    <a:lumMod val="50000"/>
                  </a:srgbClr>
                </a:solidFill>
                <a:effectLst/>
                <a:uLnTx/>
                <a:uFillTx/>
                <a:latin typeface="Verdana"/>
                <a:ea typeface="+mn-ea"/>
                <a:cs typeface="+mn-cs"/>
              </a:rPr>
              <a:t>Reference Architecture &amp; Design</a:t>
            </a:r>
          </a:p>
        </p:txBody>
      </p:sp>
      <p:cxnSp>
        <p:nvCxnSpPr>
          <p:cNvPr id="82" name="Straight Arrow Connector 81">
            <a:extLst>
              <a:ext uri="{FF2B5EF4-FFF2-40B4-BE49-F238E27FC236}">
                <a16:creationId xmlns:a16="http://schemas.microsoft.com/office/drawing/2014/main" id="{262A13DF-5B73-44EF-95B9-7CBDE1B02E5C}"/>
              </a:ext>
            </a:extLst>
          </p:cNvPr>
          <p:cNvCxnSpPr>
            <a:cxnSpLocks/>
            <a:stCxn id="78" idx="3"/>
            <a:endCxn id="80" idx="1"/>
          </p:cNvCxnSpPr>
          <p:nvPr/>
        </p:nvCxnSpPr>
        <p:spPr>
          <a:xfrm flipV="1">
            <a:off x="2328148" y="5129212"/>
            <a:ext cx="289505" cy="2483"/>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Freeform 99">
            <a:extLst>
              <a:ext uri="{FF2B5EF4-FFF2-40B4-BE49-F238E27FC236}">
                <a16:creationId xmlns:a16="http://schemas.microsoft.com/office/drawing/2014/main" id="{EF37293F-2246-47F1-A617-D32A2E8C38FA}"/>
              </a:ext>
            </a:extLst>
          </p:cNvPr>
          <p:cNvSpPr>
            <a:spLocks/>
          </p:cNvSpPr>
          <p:nvPr/>
        </p:nvSpPr>
        <p:spPr bwMode="auto">
          <a:xfrm>
            <a:off x="988723" y="2380001"/>
            <a:ext cx="465650" cy="461814"/>
          </a:xfrm>
          <a:custGeom>
            <a:avLst/>
            <a:gdLst>
              <a:gd name="T0" fmla="*/ 33 w 232"/>
              <a:gd name="T1" fmla="*/ 170 h 217"/>
              <a:gd name="T2" fmla="*/ 55 w 232"/>
              <a:gd name="T3" fmla="*/ 33 h 217"/>
              <a:gd name="T4" fmla="*/ 198 w 232"/>
              <a:gd name="T5" fmla="*/ 53 h 217"/>
              <a:gd name="T6" fmla="*/ 172 w 232"/>
              <a:gd name="T7" fmla="*/ 185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9" y="65"/>
                  <a:pt x="55" y="33"/>
                </a:cubicBezTo>
                <a:cubicBezTo>
                  <a:pt x="101" y="0"/>
                  <a:pt x="165" y="9"/>
                  <a:pt x="198" y="53"/>
                </a:cubicBezTo>
                <a:cubicBezTo>
                  <a:pt x="232" y="96"/>
                  <a:pt x="218" y="152"/>
                  <a:pt x="172" y="185"/>
                </a:cubicBezTo>
                <a:cubicBezTo>
                  <a:pt x="127" y="217"/>
                  <a:pt x="66" y="213"/>
                  <a:pt x="33" y="17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US" sz="900">
              <a:solidFill>
                <a:prstClr val="black"/>
              </a:solidFill>
              <a:latin typeface="+mj-lt"/>
            </a:endParaRPr>
          </a:p>
        </p:txBody>
      </p:sp>
      <p:sp>
        <p:nvSpPr>
          <p:cNvPr id="84" name="Freeform 99">
            <a:extLst>
              <a:ext uri="{FF2B5EF4-FFF2-40B4-BE49-F238E27FC236}">
                <a16:creationId xmlns:a16="http://schemas.microsoft.com/office/drawing/2014/main" id="{8C9D5AC7-4A92-443F-9162-9FA1F5DF7171}"/>
              </a:ext>
            </a:extLst>
          </p:cNvPr>
          <p:cNvSpPr>
            <a:spLocks/>
          </p:cNvSpPr>
          <p:nvPr/>
        </p:nvSpPr>
        <p:spPr bwMode="auto">
          <a:xfrm>
            <a:off x="1610183" y="2380001"/>
            <a:ext cx="465650" cy="461814"/>
          </a:xfrm>
          <a:custGeom>
            <a:avLst/>
            <a:gdLst>
              <a:gd name="T0" fmla="*/ 33 w 232"/>
              <a:gd name="T1" fmla="*/ 170 h 217"/>
              <a:gd name="T2" fmla="*/ 55 w 232"/>
              <a:gd name="T3" fmla="*/ 33 h 217"/>
              <a:gd name="T4" fmla="*/ 198 w 232"/>
              <a:gd name="T5" fmla="*/ 53 h 217"/>
              <a:gd name="T6" fmla="*/ 172 w 232"/>
              <a:gd name="T7" fmla="*/ 185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9" y="65"/>
                  <a:pt x="55" y="33"/>
                </a:cubicBezTo>
                <a:cubicBezTo>
                  <a:pt x="101" y="0"/>
                  <a:pt x="165" y="9"/>
                  <a:pt x="198" y="53"/>
                </a:cubicBezTo>
                <a:cubicBezTo>
                  <a:pt x="232" y="96"/>
                  <a:pt x="218" y="152"/>
                  <a:pt x="172" y="185"/>
                </a:cubicBezTo>
                <a:cubicBezTo>
                  <a:pt x="127" y="217"/>
                  <a:pt x="66" y="213"/>
                  <a:pt x="33" y="17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US" sz="900">
              <a:solidFill>
                <a:prstClr val="black"/>
              </a:solidFill>
              <a:latin typeface="+mj-lt"/>
            </a:endParaRPr>
          </a:p>
        </p:txBody>
      </p:sp>
      <p:sp>
        <p:nvSpPr>
          <p:cNvPr id="86" name="Freeform 99">
            <a:extLst>
              <a:ext uri="{FF2B5EF4-FFF2-40B4-BE49-F238E27FC236}">
                <a16:creationId xmlns:a16="http://schemas.microsoft.com/office/drawing/2014/main" id="{77F3D542-DEBF-4939-89B0-6CDAF43E94C1}"/>
              </a:ext>
            </a:extLst>
          </p:cNvPr>
          <p:cNvSpPr>
            <a:spLocks/>
          </p:cNvSpPr>
          <p:nvPr/>
        </p:nvSpPr>
        <p:spPr bwMode="auto">
          <a:xfrm>
            <a:off x="6477293" y="2380001"/>
            <a:ext cx="465650" cy="461814"/>
          </a:xfrm>
          <a:custGeom>
            <a:avLst/>
            <a:gdLst>
              <a:gd name="T0" fmla="*/ 33 w 232"/>
              <a:gd name="T1" fmla="*/ 170 h 217"/>
              <a:gd name="T2" fmla="*/ 55 w 232"/>
              <a:gd name="T3" fmla="*/ 33 h 217"/>
              <a:gd name="T4" fmla="*/ 198 w 232"/>
              <a:gd name="T5" fmla="*/ 53 h 217"/>
              <a:gd name="T6" fmla="*/ 172 w 232"/>
              <a:gd name="T7" fmla="*/ 185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9" y="65"/>
                  <a:pt x="55" y="33"/>
                </a:cubicBezTo>
                <a:cubicBezTo>
                  <a:pt x="101" y="0"/>
                  <a:pt x="165" y="9"/>
                  <a:pt x="198" y="53"/>
                </a:cubicBezTo>
                <a:cubicBezTo>
                  <a:pt x="232" y="96"/>
                  <a:pt x="218" y="152"/>
                  <a:pt x="172" y="185"/>
                </a:cubicBezTo>
                <a:cubicBezTo>
                  <a:pt x="127" y="217"/>
                  <a:pt x="66" y="213"/>
                  <a:pt x="33" y="170"/>
                </a:cubicBezTo>
              </a:path>
            </a:pathLst>
          </a:cu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Verdana"/>
              <a:ea typeface="+mn-ea"/>
              <a:cs typeface="+mn-cs"/>
            </a:endParaRPr>
          </a:p>
        </p:txBody>
      </p:sp>
      <p:sp>
        <p:nvSpPr>
          <p:cNvPr id="87" name="Freeform 99">
            <a:extLst>
              <a:ext uri="{FF2B5EF4-FFF2-40B4-BE49-F238E27FC236}">
                <a16:creationId xmlns:a16="http://schemas.microsoft.com/office/drawing/2014/main" id="{E67357D4-1E42-4FFC-8EFC-36D82102F1E3}"/>
              </a:ext>
            </a:extLst>
          </p:cNvPr>
          <p:cNvSpPr>
            <a:spLocks/>
          </p:cNvSpPr>
          <p:nvPr/>
        </p:nvSpPr>
        <p:spPr bwMode="auto">
          <a:xfrm>
            <a:off x="7080723" y="2380001"/>
            <a:ext cx="465650" cy="461814"/>
          </a:xfrm>
          <a:custGeom>
            <a:avLst/>
            <a:gdLst>
              <a:gd name="T0" fmla="*/ 33 w 232"/>
              <a:gd name="T1" fmla="*/ 170 h 217"/>
              <a:gd name="T2" fmla="*/ 55 w 232"/>
              <a:gd name="T3" fmla="*/ 33 h 217"/>
              <a:gd name="T4" fmla="*/ 198 w 232"/>
              <a:gd name="T5" fmla="*/ 53 h 217"/>
              <a:gd name="T6" fmla="*/ 172 w 232"/>
              <a:gd name="T7" fmla="*/ 185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9" y="65"/>
                  <a:pt x="55" y="33"/>
                </a:cubicBezTo>
                <a:cubicBezTo>
                  <a:pt x="101" y="0"/>
                  <a:pt x="165" y="9"/>
                  <a:pt x="198" y="53"/>
                </a:cubicBezTo>
                <a:cubicBezTo>
                  <a:pt x="232" y="96"/>
                  <a:pt x="218" y="152"/>
                  <a:pt x="172" y="185"/>
                </a:cubicBezTo>
                <a:cubicBezTo>
                  <a:pt x="127" y="217"/>
                  <a:pt x="66" y="213"/>
                  <a:pt x="33" y="170"/>
                </a:cubicBezTo>
              </a:path>
            </a:pathLst>
          </a:custGeom>
          <a:solidFill>
            <a:srgbClr val="92D050"/>
          </a:solidFill>
          <a:ln>
            <a:noFill/>
          </a:ln>
        </p:spPr>
        <p:txBody>
          <a:bodyPr vert="horz" wrap="square" lIns="91440" tIns="45720" rIns="91440" bIns="45720" numCol="1" anchor="t" anchorCtr="0" compatLnSpc="1">
            <a:prstTxWarp prst="textNoShape">
              <a:avLst/>
            </a:prstTxWarp>
          </a:bodyPr>
          <a:lstStyle/>
          <a:p>
            <a:pPr algn="ctr"/>
            <a:endParaRPr lang="en-US" sz="900">
              <a:solidFill>
                <a:prstClr val="black"/>
              </a:solidFill>
              <a:latin typeface="+mj-lt"/>
            </a:endParaRPr>
          </a:p>
        </p:txBody>
      </p:sp>
      <p:sp>
        <p:nvSpPr>
          <p:cNvPr id="88" name="Freeform 99">
            <a:extLst>
              <a:ext uri="{FF2B5EF4-FFF2-40B4-BE49-F238E27FC236}">
                <a16:creationId xmlns:a16="http://schemas.microsoft.com/office/drawing/2014/main" id="{A3DC0F69-06B4-4C17-A1A4-B38FD4DEB324}"/>
              </a:ext>
            </a:extLst>
          </p:cNvPr>
          <p:cNvSpPr>
            <a:spLocks/>
          </p:cNvSpPr>
          <p:nvPr/>
        </p:nvSpPr>
        <p:spPr bwMode="auto">
          <a:xfrm>
            <a:off x="8529176" y="2380001"/>
            <a:ext cx="465650" cy="461814"/>
          </a:xfrm>
          <a:custGeom>
            <a:avLst/>
            <a:gdLst>
              <a:gd name="T0" fmla="*/ 33 w 232"/>
              <a:gd name="T1" fmla="*/ 170 h 217"/>
              <a:gd name="T2" fmla="*/ 55 w 232"/>
              <a:gd name="T3" fmla="*/ 33 h 217"/>
              <a:gd name="T4" fmla="*/ 198 w 232"/>
              <a:gd name="T5" fmla="*/ 53 h 217"/>
              <a:gd name="T6" fmla="*/ 172 w 232"/>
              <a:gd name="T7" fmla="*/ 185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9" y="65"/>
                  <a:pt x="55" y="33"/>
                </a:cubicBezTo>
                <a:cubicBezTo>
                  <a:pt x="101" y="0"/>
                  <a:pt x="165" y="9"/>
                  <a:pt x="198" y="53"/>
                </a:cubicBezTo>
                <a:cubicBezTo>
                  <a:pt x="232" y="96"/>
                  <a:pt x="218" y="152"/>
                  <a:pt x="172" y="185"/>
                </a:cubicBezTo>
                <a:cubicBezTo>
                  <a:pt x="127" y="217"/>
                  <a:pt x="66" y="213"/>
                  <a:pt x="33" y="17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US" sz="900">
              <a:solidFill>
                <a:prstClr val="black"/>
              </a:solidFill>
              <a:latin typeface="+mj-lt"/>
            </a:endParaRPr>
          </a:p>
        </p:txBody>
      </p:sp>
      <p:sp>
        <p:nvSpPr>
          <p:cNvPr id="89" name="Freeform 99">
            <a:extLst>
              <a:ext uri="{FF2B5EF4-FFF2-40B4-BE49-F238E27FC236}">
                <a16:creationId xmlns:a16="http://schemas.microsoft.com/office/drawing/2014/main" id="{6230F5B2-24C9-43DB-8CE6-9A6340B82BC1}"/>
              </a:ext>
            </a:extLst>
          </p:cNvPr>
          <p:cNvSpPr>
            <a:spLocks/>
          </p:cNvSpPr>
          <p:nvPr/>
        </p:nvSpPr>
        <p:spPr bwMode="auto">
          <a:xfrm>
            <a:off x="9160346" y="2380001"/>
            <a:ext cx="465650" cy="461814"/>
          </a:xfrm>
          <a:custGeom>
            <a:avLst/>
            <a:gdLst>
              <a:gd name="T0" fmla="*/ 33 w 232"/>
              <a:gd name="T1" fmla="*/ 170 h 217"/>
              <a:gd name="T2" fmla="*/ 55 w 232"/>
              <a:gd name="T3" fmla="*/ 33 h 217"/>
              <a:gd name="T4" fmla="*/ 198 w 232"/>
              <a:gd name="T5" fmla="*/ 53 h 217"/>
              <a:gd name="T6" fmla="*/ 172 w 232"/>
              <a:gd name="T7" fmla="*/ 185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9" y="65"/>
                  <a:pt x="55" y="33"/>
                </a:cubicBezTo>
                <a:cubicBezTo>
                  <a:pt x="101" y="0"/>
                  <a:pt x="165" y="9"/>
                  <a:pt x="198" y="53"/>
                </a:cubicBezTo>
                <a:cubicBezTo>
                  <a:pt x="232" y="96"/>
                  <a:pt x="218" y="152"/>
                  <a:pt x="172" y="185"/>
                </a:cubicBezTo>
                <a:cubicBezTo>
                  <a:pt x="127" y="217"/>
                  <a:pt x="66" y="213"/>
                  <a:pt x="33" y="17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US" sz="900">
              <a:solidFill>
                <a:prstClr val="black"/>
              </a:solidFill>
              <a:latin typeface="+mj-lt"/>
            </a:endParaRPr>
          </a:p>
        </p:txBody>
      </p:sp>
      <p:sp>
        <p:nvSpPr>
          <p:cNvPr id="90" name="Freeform 99">
            <a:extLst>
              <a:ext uri="{FF2B5EF4-FFF2-40B4-BE49-F238E27FC236}">
                <a16:creationId xmlns:a16="http://schemas.microsoft.com/office/drawing/2014/main" id="{C55E75A9-B9F9-4B4F-BC0B-005FCF7F6E83}"/>
              </a:ext>
            </a:extLst>
          </p:cNvPr>
          <p:cNvSpPr>
            <a:spLocks/>
          </p:cNvSpPr>
          <p:nvPr/>
        </p:nvSpPr>
        <p:spPr bwMode="auto">
          <a:xfrm>
            <a:off x="9791516" y="2380001"/>
            <a:ext cx="465650" cy="461814"/>
          </a:xfrm>
          <a:custGeom>
            <a:avLst/>
            <a:gdLst>
              <a:gd name="T0" fmla="*/ 33 w 232"/>
              <a:gd name="T1" fmla="*/ 170 h 217"/>
              <a:gd name="T2" fmla="*/ 55 w 232"/>
              <a:gd name="T3" fmla="*/ 33 h 217"/>
              <a:gd name="T4" fmla="*/ 198 w 232"/>
              <a:gd name="T5" fmla="*/ 53 h 217"/>
              <a:gd name="T6" fmla="*/ 172 w 232"/>
              <a:gd name="T7" fmla="*/ 185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9" y="65"/>
                  <a:pt x="55" y="33"/>
                </a:cubicBezTo>
                <a:cubicBezTo>
                  <a:pt x="101" y="0"/>
                  <a:pt x="165" y="9"/>
                  <a:pt x="198" y="53"/>
                </a:cubicBezTo>
                <a:cubicBezTo>
                  <a:pt x="232" y="96"/>
                  <a:pt x="218" y="152"/>
                  <a:pt x="172" y="185"/>
                </a:cubicBezTo>
                <a:cubicBezTo>
                  <a:pt x="127" y="217"/>
                  <a:pt x="66" y="213"/>
                  <a:pt x="33" y="17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US" sz="900">
              <a:solidFill>
                <a:prstClr val="black"/>
              </a:solidFill>
              <a:latin typeface="+mj-lt"/>
            </a:endParaRPr>
          </a:p>
        </p:txBody>
      </p:sp>
      <p:sp>
        <p:nvSpPr>
          <p:cNvPr id="91" name="Freeform 99">
            <a:extLst>
              <a:ext uri="{FF2B5EF4-FFF2-40B4-BE49-F238E27FC236}">
                <a16:creationId xmlns:a16="http://schemas.microsoft.com/office/drawing/2014/main" id="{3DB1D314-585A-46BE-A4ED-85F382D67D1A}"/>
              </a:ext>
            </a:extLst>
          </p:cNvPr>
          <p:cNvSpPr>
            <a:spLocks/>
          </p:cNvSpPr>
          <p:nvPr/>
        </p:nvSpPr>
        <p:spPr bwMode="auto">
          <a:xfrm>
            <a:off x="11345164" y="2380001"/>
            <a:ext cx="465650" cy="461814"/>
          </a:xfrm>
          <a:custGeom>
            <a:avLst/>
            <a:gdLst>
              <a:gd name="T0" fmla="*/ 33 w 232"/>
              <a:gd name="T1" fmla="*/ 170 h 217"/>
              <a:gd name="T2" fmla="*/ 55 w 232"/>
              <a:gd name="T3" fmla="*/ 33 h 217"/>
              <a:gd name="T4" fmla="*/ 198 w 232"/>
              <a:gd name="T5" fmla="*/ 53 h 217"/>
              <a:gd name="T6" fmla="*/ 172 w 232"/>
              <a:gd name="T7" fmla="*/ 185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9" y="65"/>
                  <a:pt x="55" y="33"/>
                </a:cubicBezTo>
                <a:cubicBezTo>
                  <a:pt x="101" y="0"/>
                  <a:pt x="165" y="9"/>
                  <a:pt x="198" y="53"/>
                </a:cubicBezTo>
                <a:cubicBezTo>
                  <a:pt x="232" y="96"/>
                  <a:pt x="218" y="152"/>
                  <a:pt x="172" y="185"/>
                </a:cubicBezTo>
                <a:cubicBezTo>
                  <a:pt x="127" y="217"/>
                  <a:pt x="66" y="213"/>
                  <a:pt x="33" y="17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US" sz="900">
              <a:solidFill>
                <a:prstClr val="black"/>
              </a:solidFill>
              <a:latin typeface="+mj-lt"/>
            </a:endParaRPr>
          </a:p>
        </p:txBody>
      </p:sp>
      <p:sp>
        <p:nvSpPr>
          <p:cNvPr id="92" name="Freeform 99">
            <a:extLst>
              <a:ext uri="{FF2B5EF4-FFF2-40B4-BE49-F238E27FC236}">
                <a16:creationId xmlns:a16="http://schemas.microsoft.com/office/drawing/2014/main" id="{37411045-E0D3-40C1-A8FE-94E59FD55BE7}"/>
              </a:ext>
            </a:extLst>
          </p:cNvPr>
          <p:cNvSpPr>
            <a:spLocks/>
          </p:cNvSpPr>
          <p:nvPr/>
        </p:nvSpPr>
        <p:spPr bwMode="auto">
          <a:xfrm>
            <a:off x="10739560" y="3184571"/>
            <a:ext cx="465650" cy="461814"/>
          </a:xfrm>
          <a:custGeom>
            <a:avLst/>
            <a:gdLst>
              <a:gd name="T0" fmla="*/ 33 w 232"/>
              <a:gd name="T1" fmla="*/ 170 h 217"/>
              <a:gd name="T2" fmla="*/ 55 w 232"/>
              <a:gd name="T3" fmla="*/ 33 h 217"/>
              <a:gd name="T4" fmla="*/ 198 w 232"/>
              <a:gd name="T5" fmla="*/ 53 h 217"/>
              <a:gd name="T6" fmla="*/ 172 w 232"/>
              <a:gd name="T7" fmla="*/ 185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9" y="65"/>
                  <a:pt x="55" y="33"/>
                </a:cubicBezTo>
                <a:cubicBezTo>
                  <a:pt x="101" y="0"/>
                  <a:pt x="165" y="9"/>
                  <a:pt x="198" y="53"/>
                </a:cubicBezTo>
                <a:cubicBezTo>
                  <a:pt x="232" y="96"/>
                  <a:pt x="218" y="152"/>
                  <a:pt x="172" y="185"/>
                </a:cubicBezTo>
                <a:cubicBezTo>
                  <a:pt x="127" y="217"/>
                  <a:pt x="66" y="213"/>
                  <a:pt x="33" y="17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US" sz="900">
              <a:solidFill>
                <a:prstClr val="black"/>
              </a:solidFill>
              <a:latin typeface="+mj-lt"/>
            </a:endParaRPr>
          </a:p>
        </p:txBody>
      </p:sp>
      <p:grpSp>
        <p:nvGrpSpPr>
          <p:cNvPr id="119" name="Group 367">
            <a:extLst>
              <a:ext uri="{FF2B5EF4-FFF2-40B4-BE49-F238E27FC236}">
                <a16:creationId xmlns:a16="http://schemas.microsoft.com/office/drawing/2014/main" id="{76BF8098-520B-4E6C-8DDE-7FF44CB2CE39}"/>
              </a:ext>
            </a:extLst>
          </p:cNvPr>
          <p:cNvGrpSpPr/>
          <p:nvPr/>
        </p:nvGrpSpPr>
        <p:grpSpPr>
          <a:xfrm>
            <a:off x="1107384" y="2488078"/>
            <a:ext cx="234316" cy="246755"/>
            <a:chOff x="-44902" y="2930538"/>
            <a:chExt cx="387350" cy="385763"/>
          </a:xfrm>
        </p:grpSpPr>
        <p:sp>
          <p:nvSpPr>
            <p:cNvPr id="120" name="Freeform 139">
              <a:extLst>
                <a:ext uri="{FF2B5EF4-FFF2-40B4-BE49-F238E27FC236}">
                  <a16:creationId xmlns:a16="http://schemas.microsoft.com/office/drawing/2014/main" id="{049C1F8F-86D8-40D2-8C47-EC3C4C76BEC5}"/>
                </a:ext>
              </a:extLst>
            </p:cNvPr>
            <p:cNvSpPr>
              <a:spLocks/>
            </p:cNvSpPr>
            <p:nvPr/>
          </p:nvSpPr>
          <p:spPr bwMode="auto">
            <a:xfrm>
              <a:off x="239260" y="2930538"/>
              <a:ext cx="39687" cy="101600"/>
            </a:xfrm>
            <a:custGeom>
              <a:avLst/>
              <a:gdLst>
                <a:gd name="T0" fmla="*/ 10 w 21"/>
                <a:gd name="T1" fmla="*/ 53 h 53"/>
                <a:gd name="T2" fmla="*/ 21 w 21"/>
                <a:gd name="T3" fmla="*/ 43 h 53"/>
                <a:gd name="T4" fmla="*/ 21 w 21"/>
                <a:gd name="T5" fmla="*/ 10 h 53"/>
                <a:gd name="T6" fmla="*/ 10 w 21"/>
                <a:gd name="T7" fmla="*/ 0 h 53"/>
                <a:gd name="T8" fmla="*/ 0 w 21"/>
                <a:gd name="T9" fmla="*/ 10 h 53"/>
                <a:gd name="T10" fmla="*/ 0 w 21"/>
                <a:gd name="T11" fmla="*/ 43 h 53"/>
                <a:gd name="T12" fmla="*/ 10 w 2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1" h="53">
                  <a:moveTo>
                    <a:pt x="10" y="53"/>
                  </a:moveTo>
                  <a:cubicBezTo>
                    <a:pt x="16" y="53"/>
                    <a:pt x="21" y="49"/>
                    <a:pt x="21" y="43"/>
                  </a:cubicBezTo>
                  <a:cubicBezTo>
                    <a:pt x="21" y="10"/>
                    <a:pt x="21" y="10"/>
                    <a:pt x="21" y="10"/>
                  </a:cubicBezTo>
                  <a:cubicBezTo>
                    <a:pt x="21" y="4"/>
                    <a:pt x="16" y="0"/>
                    <a:pt x="10" y="0"/>
                  </a:cubicBezTo>
                  <a:cubicBezTo>
                    <a:pt x="5" y="0"/>
                    <a:pt x="0" y="4"/>
                    <a:pt x="0" y="10"/>
                  </a:cubicBezTo>
                  <a:cubicBezTo>
                    <a:pt x="0" y="43"/>
                    <a:pt x="0" y="43"/>
                    <a:pt x="0" y="43"/>
                  </a:cubicBezTo>
                  <a:cubicBezTo>
                    <a:pt x="0" y="49"/>
                    <a:pt x="5" y="53"/>
                    <a:pt x="10" y="53"/>
                  </a:cubicBezTo>
                  <a:close/>
                </a:path>
              </a:pathLst>
            </a:custGeom>
            <a:solidFill>
              <a:srgbClr val="15636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21" name="Freeform 140">
              <a:extLst>
                <a:ext uri="{FF2B5EF4-FFF2-40B4-BE49-F238E27FC236}">
                  <a16:creationId xmlns:a16="http://schemas.microsoft.com/office/drawing/2014/main" id="{1ED59E38-AE4C-41D9-BD2F-5A7C9CBC2D9D}"/>
                </a:ext>
              </a:extLst>
            </p:cNvPr>
            <p:cNvSpPr>
              <a:spLocks/>
            </p:cNvSpPr>
            <p:nvPr/>
          </p:nvSpPr>
          <p:spPr bwMode="auto">
            <a:xfrm>
              <a:off x="18598" y="2930538"/>
              <a:ext cx="39687" cy="101600"/>
            </a:xfrm>
            <a:custGeom>
              <a:avLst/>
              <a:gdLst>
                <a:gd name="T0" fmla="*/ 10 w 21"/>
                <a:gd name="T1" fmla="*/ 53 h 53"/>
                <a:gd name="T2" fmla="*/ 21 w 21"/>
                <a:gd name="T3" fmla="*/ 43 h 53"/>
                <a:gd name="T4" fmla="*/ 21 w 21"/>
                <a:gd name="T5" fmla="*/ 10 h 53"/>
                <a:gd name="T6" fmla="*/ 10 w 21"/>
                <a:gd name="T7" fmla="*/ 0 h 53"/>
                <a:gd name="T8" fmla="*/ 0 w 21"/>
                <a:gd name="T9" fmla="*/ 10 h 53"/>
                <a:gd name="T10" fmla="*/ 0 w 21"/>
                <a:gd name="T11" fmla="*/ 43 h 53"/>
                <a:gd name="T12" fmla="*/ 10 w 2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1" h="53">
                  <a:moveTo>
                    <a:pt x="10" y="53"/>
                  </a:moveTo>
                  <a:cubicBezTo>
                    <a:pt x="16" y="53"/>
                    <a:pt x="21" y="49"/>
                    <a:pt x="21" y="43"/>
                  </a:cubicBezTo>
                  <a:cubicBezTo>
                    <a:pt x="21" y="10"/>
                    <a:pt x="21" y="10"/>
                    <a:pt x="21" y="10"/>
                  </a:cubicBezTo>
                  <a:cubicBezTo>
                    <a:pt x="21" y="4"/>
                    <a:pt x="16" y="0"/>
                    <a:pt x="10" y="0"/>
                  </a:cubicBezTo>
                  <a:cubicBezTo>
                    <a:pt x="5" y="0"/>
                    <a:pt x="0" y="4"/>
                    <a:pt x="0" y="10"/>
                  </a:cubicBezTo>
                  <a:cubicBezTo>
                    <a:pt x="0" y="43"/>
                    <a:pt x="0" y="43"/>
                    <a:pt x="0" y="43"/>
                  </a:cubicBezTo>
                  <a:cubicBezTo>
                    <a:pt x="0" y="49"/>
                    <a:pt x="5" y="53"/>
                    <a:pt x="10" y="53"/>
                  </a:cubicBezTo>
                  <a:close/>
                </a:path>
              </a:pathLst>
            </a:custGeom>
            <a:solidFill>
              <a:srgbClr val="15636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22" name="Freeform 141">
              <a:extLst>
                <a:ext uri="{FF2B5EF4-FFF2-40B4-BE49-F238E27FC236}">
                  <a16:creationId xmlns:a16="http://schemas.microsoft.com/office/drawing/2014/main" id="{540AEE5C-23A8-4966-9D9A-AD42E25D3A16}"/>
                </a:ext>
              </a:extLst>
            </p:cNvPr>
            <p:cNvSpPr>
              <a:spLocks/>
            </p:cNvSpPr>
            <p:nvPr/>
          </p:nvSpPr>
          <p:spPr bwMode="auto">
            <a:xfrm>
              <a:off x="-44902" y="2967051"/>
              <a:ext cx="387350" cy="349250"/>
            </a:xfrm>
            <a:custGeom>
              <a:avLst/>
              <a:gdLst>
                <a:gd name="T0" fmla="*/ 183 w 202"/>
                <a:gd name="T1" fmla="*/ 0 h 181"/>
                <a:gd name="T2" fmla="*/ 171 w 202"/>
                <a:gd name="T3" fmla="*/ 0 h 181"/>
                <a:gd name="T4" fmla="*/ 171 w 202"/>
                <a:gd name="T5" fmla="*/ 12 h 181"/>
                <a:gd name="T6" fmla="*/ 175 w 202"/>
                <a:gd name="T7" fmla="*/ 23 h 181"/>
                <a:gd name="T8" fmla="*/ 158 w 202"/>
                <a:gd name="T9" fmla="*/ 39 h 181"/>
                <a:gd name="T10" fmla="*/ 142 w 202"/>
                <a:gd name="T11" fmla="*/ 23 h 181"/>
                <a:gd name="T12" fmla="*/ 146 w 202"/>
                <a:gd name="T13" fmla="*/ 12 h 181"/>
                <a:gd name="T14" fmla="*/ 146 w 202"/>
                <a:gd name="T15" fmla="*/ 0 h 181"/>
                <a:gd name="T16" fmla="*/ 56 w 202"/>
                <a:gd name="T17" fmla="*/ 0 h 181"/>
                <a:gd name="T18" fmla="*/ 56 w 202"/>
                <a:gd name="T19" fmla="*/ 12 h 181"/>
                <a:gd name="T20" fmla="*/ 60 w 202"/>
                <a:gd name="T21" fmla="*/ 23 h 181"/>
                <a:gd name="T22" fmla="*/ 43 w 202"/>
                <a:gd name="T23" fmla="*/ 39 h 181"/>
                <a:gd name="T24" fmla="*/ 27 w 202"/>
                <a:gd name="T25" fmla="*/ 23 h 181"/>
                <a:gd name="T26" fmla="*/ 31 w 202"/>
                <a:gd name="T27" fmla="*/ 12 h 181"/>
                <a:gd name="T28" fmla="*/ 31 w 202"/>
                <a:gd name="T29" fmla="*/ 0 h 181"/>
                <a:gd name="T30" fmla="*/ 18 w 202"/>
                <a:gd name="T31" fmla="*/ 0 h 181"/>
                <a:gd name="T32" fmla="*/ 0 w 202"/>
                <a:gd name="T33" fmla="*/ 19 h 181"/>
                <a:gd name="T34" fmla="*/ 0 w 202"/>
                <a:gd name="T35" fmla="*/ 163 h 181"/>
                <a:gd name="T36" fmla="*/ 18 w 202"/>
                <a:gd name="T37" fmla="*/ 181 h 181"/>
                <a:gd name="T38" fmla="*/ 183 w 202"/>
                <a:gd name="T39" fmla="*/ 181 h 181"/>
                <a:gd name="T40" fmla="*/ 202 w 202"/>
                <a:gd name="T41" fmla="*/ 163 h 181"/>
                <a:gd name="T42" fmla="*/ 202 w 202"/>
                <a:gd name="T43" fmla="*/ 19 h 181"/>
                <a:gd name="T44" fmla="*/ 183 w 202"/>
                <a:gd name="T4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181">
                  <a:moveTo>
                    <a:pt x="183" y="0"/>
                  </a:moveTo>
                  <a:cubicBezTo>
                    <a:pt x="171" y="0"/>
                    <a:pt x="171" y="0"/>
                    <a:pt x="171" y="0"/>
                  </a:cubicBezTo>
                  <a:cubicBezTo>
                    <a:pt x="171" y="12"/>
                    <a:pt x="171" y="12"/>
                    <a:pt x="171" y="12"/>
                  </a:cubicBezTo>
                  <a:cubicBezTo>
                    <a:pt x="173" y="15"/>
                    <a:pt x="175" y="19"/>
                    <a:pt x="175" y="23"/>
                  </a:cubicBezTo>
                  <a:cubicBezTo>
                    <a:pt x="175" y="32"/>
                    <a:pt x="167" y="39"/>
                    <a:pt x="158" y="39"/>
                  </a:cubicBezTo>
                  <a:cubicBezTo>
                    <a:pt x="149" y="39"/>
                    <a:pt x="142" y="32"/>
                    <a:pt x="142" y="23"/>
                  </a:cubicBezTo>
                  <a:cubicBezTo>
                    <a:pt x="142" y="19"/>
                    <a:pt x="143" y="15"/>
                    <a:pt x="146" y="12"/>
                  </a:cubicBezTo>
                  <a:cubicBezTo>
                    <a:pt x="146" y="0"/>
                    <a:pt x="146" y="0"/>
                    <a:pt x="146" y="0"/>
                  </a:cubicBezTo>
                  <a:cubicBezTo>
                    <a:pt x="56" y="0"/>
                    <a:pt x="56" y="0"/>
                    <a:pt x="56" y="0"/>
                  </a:cubicBezTo>
                  <a:cubicBezTo>
                    <a:pt x="56" y="12"/>
                    <a:pt x="56" y="12"/>
                    <a:pt x="56" y="12"/>
                  </a:cubicBezTo>
                  <a:cubicBezTo>
                    <a:pt x="58" y="15"/>
                    <a:pt x="60" y="19"/>
                    <a:pt x="60" y="23"/>
                  </a:cubicBezTo>
                  <a:cubicBezTo>
                    <a:pt x="60" y="32"/>
                    <a:pt x="52" y="39"/>
                    <a:pt x="43" y="39"/>
                  </a:cubicBezTo>
                  <a:cubicBezTo>
                    <a:pt x="34" y="39"/>
                    <a:pt x="27" y="32"/>
                    <a:pt x="27" y="23"/>
                  </a:cubicBezTo>
                  <a:cubicBezTo>
                    <a:pt x="27" y="19"/>
                    <a:pt x="28" y="15"/>
                    <a:pt x="31" y="12"/>
                  </a:cubicBezTo>
                  <a:cubicBezTo>
                    <a:pt x="31" y="0"/>
                    <a:pt x="31" y="0"/>
                    <a:pt x="31" y="0"/>
                  </a:cubicBezTo>
                  <a:cubicBezTo>
                    <a:pt x="18" y="0"/>
                    <a:pt x="18" y="0"/>
                    <a:pt x="18" y="0"/>
                  </a:cubicBezTo>
                  <a:cubicBezTo>
                    <a:pt x="8" y="0"/>
                    <a:pt x="0" y="9"/>
                    <a:pt x="0" y="19"/>
                  </a:cubicBezTo>
                  <a:cubicBezTo>
                    <a:pt x="0" y="163"/>
                    <a:pt x="0" y="163"/>
                    <a:pt x="0" y="163"/>
                  </a:cubicBezTo>
                  <a:cubicBezTo>
                    <a:pt x="0" y="173"/>
                    <a:pt x="8" y="181"/>
                    <a:pt x="18" y="181"/>
                  </a:cubicBezTo>
                  <a:cubicBezTo>
                    <a:pt x="183" y="181"/>
                    <a:pt x="183" y="181"/>
                    <a:pt x="183" y="181"/>
                  </a:cubicBezTo>
                  <a:cubicBezTo>
                    <a:pt x="193" y="181"/>
                    <a:pt x="202" y="173"/>
                    <a:pt x="202" y="163"/>
                  </a:cubicBezTo>
                  <a:cubicBezTo>
                    <a:pt x="202" y="19"/>
                    <a:pt x="202" y="19"/>
                    <a:pt x="202" y="19"/>
                  </a:cubicBezTo>
                  <a:cubicBezTo>
                    <a:pt x="202" y="9"/>
                    <a:pt x="193" y="0"/>
                    <a:pt x="18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23" name="Freeform 142">
              <a:extLst>
                <a:ext uri="{FF2B5EF4-FFF2-40B4-BE49-F238E27FC236}">
                  <a16:creationId xmlns:a16="http://schemas.microsoft.com/office/drawing/2014/main" id="{D84989EE-BFC4-473A-8AD1-D7DAA67F4702}"/>
                </a:ext>
              </a:extLst>
            </p:cNvPr>
            <p:cNvSpPr>
              <a:spLocks/>
            </p:cNvSpPr>
            <p:nvPr/>
          </p:nvSpPr>
          <p:spPr bwMode="auto">
            <a:xfrm>
              <a:off x="-22677" y="3070238"/>
              <a:ext cx="341312" cy="223838"/>
            </a:xfrm>
            <a:custGeom>
              <a:avLst/>
              <a:gdLst>
                <a:gd name="T0" fmla="*/ 177 w 177"/>
                <a:gd name="T1" fmla="*/ 97 h 115"/>
                <a:gd name="T2" fmla="*/ 159 w 177"/>
                <a:gd name="T3" fmla="*/ 115 h 115"/>
                <a:gd name="T4" fmla="*/ 19 w 177"/>
                <a:gd name="T5" fmla="*/ 115 h 115"/>
                <a:gd name="T6" fmla="*/ 0 w 177"/>
                <a:gd name="T7" fmla="*/ 97 h 115"/>
                <a:gd name="T8" fmla="*/ 0 w 177"/>
                <a:gd name="T9" fmla="*/ 0 h 115"/>
                <a:gd name="T10" fmla="*/ 177 w 177"/>
                <a:gd name="T11" fmla="*/ 0 h 115"/>
                <a:gd name="T12" fmla="*/ 177 w 177"/>
                <a:gd name="T13" fmla="*/ 97 h 115"/>
              </a:gdLst>
              <a:ahLst/>
              <a:cxnLst>
                <a:cxn ang="0">
                  <a:pos x="T0" y="T1"/>
                </a:cxn>
                <a:cxn ang="0">
                  <a:pos x="T2" y="T3"/>
                </a:cxn>
                <a:cxn ang="0">
                  <a:pos x="T4" y="T5"/>
                </a:cxn>
                <a:cxn ang="0">
                  <a:pos x="T6" y="T7"/>
                </a:cxn>
                <a:cxn ang="0">
                  <a:pos x="T8" y="T9"/>
                </a:cxn>
                <a:cxn ang="0">
                  <a:pos x="T10" y="T11"/>
                </a:cxn>
                <a:cxn ang="0">
                  <a:pos x="T12" y="T13"/>
                </a:cxn>
              </a:cxnLst>
              <a:rect l="0" t="0" r="r" b="b"/>
              <a:pathLst>
                <a:path w="177" h="115">
                  <a:moveTo>
                    <a:pt x="177" y="97"/>
                  </a:moveTo>
                  <a:cubicBezTo>
                    <a:pt x="177" y="107"/>
                    <a:pt x="169" y="115"/>
                    <a:pt x="159" y="115"/>
                  </a:cubicBezTo>
                  <a:cubicBezTo>
                    <a:pt x="19" y="115"/>
                    <a:pt x="19" y="115"/>
                    <a:pt x="19" y="115"/>
                  </a:cubicBezTo>
                  <a:cubicBezTo>
                    <a:pt x="9" y="115"/>
                    <a:pt x="0" y="107"/>
                    <a:pt x="0" y="97"/>
                  </a:cubicBezTo>
                  <a:cubicBezTo>
                    <a:pt x="0" y="0"/>
                    <a:pt x="0" y="0"/>
                    <a:pt x="0" y="0"/>
                  </a:cubicBezTo>
                  <a:cubicBezTo>
                    <a:pt x="177" y="0"/>
                    <a:pt x="177" y="0"/>
                    <a:pt x="177" y="0"/>
                  </a:cubicBezTo>
                  <a:lnTo>
                    <a:pt x="177"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24" name="Rectangle 143">
              <a:extLst>
                <a:ext uri="{FF2B5EF4-FFF2-40B4-BE49-F238E27FC236}">
                  <a16:creationId xmlns:a16="http://schemas.microsoft.com/office/drawing/2014/main" id="{F33B0055-8034-4E1C-AEAF-990907FFFC90}"/>
                </a:ext>
              </a:extLst>
            </p:cNvPr>
            <p:cNvSpPr>
              <a:spLocks noChangeArrowheads="1"/>
            </p:cNvSpPr>
            <p:nvPr/>
          </p:nvSpPr>
          <p:spPr bwMode="auto">
            <a:xfrm>
              <a:off x="186873" y="3222639"/>
              <a:ext cx="41275" cy="38100"/>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25" name="Rectangle 144">
              <a:extLst>
                <a:ext uri="{FF2B5EF4-FFF2-40B4-BE49-F238E27FC236}">
                  <a16:creationId xmlns:a16="http://schemas.microsoft.com/office/drawing/2014/main" id="{144A669F-8CEF-48A6-95AB-6AE3B030A4DD}"/>
                </a:ext>
              </a:extLst>
            </p:cNvPr>
            <p:cNvSpPr>
              <a:spLocks noChangeArrowheads="1"/>
            </p:cNvSpPr>
            <p:nvPr/>
          </p:nvSpPr>
          <p:spPr bwMode="auto">
            <a:xfrm>
              <a:off x="186873" y="3162314"/>
              <a:ext cx="41275" cy="39688"/>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26" name="Rectangle 145">
              <a:extLst>
                <a:ext uri="{FF2B5EF4-FFF2-40B4-BE49-F238E27FC236}">
                  <a16:creationId xmlns:a16="http://schemas.microsoft.com/office/drawing/2014/main" id="{E2FDCA87-F360-40CB-A51E-C8AACDE25B75}"/>
                </a:ext>
              </a:extLst>
            </p:cNvPr>
            <p:cNvSpPr>
              <a:spLocks noChangeArrowheads="1"/>
            </p:cNvSpPr>
            <p:nvPr/>
          </p:nvSpPr>
          <p:spPr bwMode="auto">
            <a:xfrm>
              <a:off x="247198" y="3162314"/>
              <a:ext cx="39687" cy="39688"/>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27" name="Rectangle 146">
              <a:extLst>
                <a:ext uri="{FF2B5EF4-FFF2-40B4-BE49-F238E27FC236}">
                  <a16:creationId xmlns:a16="http://schemas.microsoft.com/office/drawing/2014/main" id="{ACA1B034-45C5-4C83-8779-F74B26CE7C2B}"/>
                </a:ext>
              </a:extLst>
            </p:cNvPr>
            <p:cNvSpPr>
              <a:spLocks noChangeArrowheads="1"/>
            </p:cNvSpPr>
            <p:nvPr/>
          </p:nvSpPr>
          <p:spPr bwMode="auto">
            <a:xfrm>
              <a:off x="186873" y="3101988"/>
              <a:ext cx="41275" cy="41275"/>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28" name="Rectangle 147">
              <a:extLst>
                <a:ext uri="{FF2B5EF4-FFF2-40B4-BE49-F238E27FC236}">
                  <a16:creationId xmlns:a16="http://schemas.microsoft.com/office/drawing/2014/main" id="{DEC10206-16F4-41D4-B97F-C6AF75076810}"/>
                </a:ext>
              </a:extLst>
            </p:cNvPr>
            <p:cNvSpPr>
              <a:spLocks noChangeArrowheads="1"/>
            </p:cNvSpPr>
            <p:nvPr/>
          </p:nvSpPr>
          <p:spPr bwMode="auto">
            <a:xfrm>
              <a:off x="247198" y="3101988"/>
              <a:ext cx="39687" cy="41275"/>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29" name="Rectangle 148">
              <a:extLst>
                <a:ext uri="{FF2B5EF4-FFF2-40B4-BE49-F238E27FC236}">
                  <a16:creationId xmlns:a16="http://schemas.microsoft.com/office/drawing/2014/main" id="{C4C73F68-55CB-45D7-A562-EDE51C663228}"/>
                </a:ext>
              </a:extLst>
            </p:cNvPr>
            <p:cNvSpPr>
              <a:spLocks noChangeArrowheads="1"/>
            </p:cNvSpPr>
            <p:nvPr/>
          </p:nvSpPr>
          <p:spPr bwMode="auto">
            <a:xfrm>
              <a:off x="10660" y="3222639"/>
              <a:ext cx="38100" cy="38100"/>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30" name="Rectangle 149">
              <a:extLst>
                <a:ext uri="{FF2B5EF4-FFF2-40B4-BE49-F238E27FC236}">
                  <a16:creationId xmlns:a16="http://schemas.microsoft.com/office/drawing/2014/main" id="{843160EC-A93D-4337-930B-A9D730096FF8}"/>
                </a:ext>
              </a:extLst>
            </p:cNvPr>
            <p:cNvSpPr>
              <a:spLocks noChangeArrowheads="1"/>
            </p:cNvSpPr>
            <p:nvPr/>
          </p:nvSpPr>
          <p:spPr bwMode="auto">
            <a:xfrm>
              <a:off x="10660" y="3162314"/>
              <a:ext cx="38100" cy="39688"/>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31" name="Rectangle 150">
              <a:extLst>
                <a:ext uri="{FF2B5EF4-FFF2-40B4-BE49-F238E27FC236}">
                  <a16:creationId xmlns:a16="http://schemas.microsoft.com/office/drawing/2014/main" id="{6ACBE00C-4B8A-429F-AB0C-AE20CF4DD87C}"/>
                </a:ext>
              </a:extLst>
            </p:cNvPr>
            <p:cNvSpPr>
              <a:spLocks noChangeArrowheads="1"/>
            </p:cNvSpPr>
            <p:nvPr/>
          </p:nvSpPr>
          <p:spPr bwMode="auto">
            <a:xfrm>
              <a:off x="70985" y="3222639"/>
              <a:ext cx="38100" cy="38100"/>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32" name="Rectangle 151">
              <a:extLst>
                <a:ext uri="{FF2B5EF4-FFF2-40B4-BE49-F238E27FC236}">
                  <a16:creationId xmlns:a16="http://schemas.microsoft.com/office/drawing/2014/main" id="{023DBE70-DFE0-48F0-8357-4692D969A915}"/>
                </a:ext>
              </a:extLst>
            </p:cNvPr>
            <p:cNvSpPr>
              <a:spLocks noChangeArrowheads="1"/>
            </p:cNvSpPr>
            <p:nvPr/>
          </p:nvSpPr>
          <p:spPr bwMode="auto">
            <a:xfrm>
              <a:off x="70985" y="3162314"/>
              <a:ext cx="38100" cy="39688"/>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33" name="Rectangle 152">
              <a:extLst>
                <a:ext uri="{FF2B5EF4-FFF2-40B4-BE49-F238E27FC236}">
                  <a16:creationId xmlns:a16="http://schemas.microsoft.com/office/drawing/2014/main" id="{181839CE-8A41-44B3-8B7D-72FF3512B047}"/>
                </a:ext>
              </a:extLst>
            </p:cNvPr>
            <p:cNvSpPr>
              <a:spLocks noChangeArrowheads="1"/>
            </p:cNvSpPr>
            <p:nvPr/>
          </p:nvSpPr>
          <p:spPr bwMode="auto">
            <a:xfrm>
              <a:off x="129723" y="3162314"/>
              <a:ext cx="38100" cy="39688"/>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34" name="Rectangle 153">
              <a:extLst>
                <a:ext uri="{FF2B5EF4-FFF2-40B4-BE49-F238E27FC236}">
                  <a16:creationId xmlns:a16="http://schemas.microsoft.com/office/drawing/2014/main" id="{928B9B61-ADB8-4396-B465-881AB16C635A}"/>
                </a:ext>
              </a:extLst>
            </p:cNvPr>
            <p:cNvSpPr>
              <a:spLocks noChangeArrowheads="1"/>
            </p:cNvSpPr>
            <p:nvPr/>
          </p:nvSpPr>
          <p:spPr bwMode="auto">
            <a:xfrm>
              <a:off x="129723" y="3222639"/>
              <a:ext cx="38100" cy="38100"/>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35" name="Rectangle 154">
              <a:extLst>
                <a:ext uri="{FF2B5EF4-FFF2-40B4-BE49-F238E27FC236}">
                  <a16:creationId xmlns:a16="http://schemas.microsoft.com/office/drawing/2014/main" id="{EAA63771-E704-4364-95CC-680B9ED85D95}"/>
                </a:ext>
              </a:extLst>
            </p:cNvPr>
            <p:cNvSpPr>
              <a:spLocks noChangeArrowheads="1"/>
            </p:cNvSpPr>
            <p:nvPr/>
          </p:nvSpPr>
          <p:spPr bwMode="auto">
            <a:xfrm>
              <a:off x="129723" y="3101988"/>
              <a:ext cx="38100" cy="41275"/>
            </a:xfrm>
            <a:prstGeom prst="rect">
              <a:avLst/>
            </a:prstGeom>
            <a:solidFill>
              <a:srgbClr val="7E39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36" name="Freeform 155">
              <a:extLst>
                <a:ext uri="{FF2B5EF4-FFF2-40B4-BE49-F238E27FC236}">
                  <a16:creationId xmlns:a16="http://schemas.microsoft.com/office/drawing/2014/main" id="{E0E34FFB-4CF0-45DF-A2DD-0AA1A6AD55E6}"/>
                </a:ext>
              </a:extLst>
            </p:cNvPr>
            <p:cNvSpPr>
              <a:spLocks/>
            </p:cNvSpPr>
            <p:nvPr/>
          </p:nvSpPr>
          <p:spPr bwMode="auto">
            <a:xfrm>
              <a:off x="283710" y="2967051"/>
              <a:ext cx="58737" cy="80963"/>
            </a:xfrm>
            <a:custGeom>
              <a:avLst/>
              <a:gdLst>
                <a:gd name="T0" fmla="*/ 0 w 37"/>
                <a:gd name="T1" fmla="*/ 0 h 51"/>
                <a:gd name="T2" fmla="*/ 37 w 37"/>
                <a:gd name="T3" fmla="*/ 0 h 51"/>
                <a:gd name="T4" fmla="*/ 37 w 37"/>
                <a:gd name="T5" fmla="*/ 51 h 51"/>
                <a:gd name="T6" fmla="*/ 0 w 37"/>
                <a:gd name="T7" fmla="*/ 0 h 51"/>
              </a:gdLst>
              <a:ahLst/>
              <a:cxnLst>
                <a:cxn ang="0">
                  <a:pos x="T0" y="T1"/>
                </a:cxn>
                <a:cxn ang="0">
                  <a:pos x="T2" y="T3"/>
                </a:cxn>
                <a:cxn ang="0">
                  <a:pos x="T4" y="T5"/>
                </a:cxn>
                <a:cxn ang="0">
                  <a:pos x="T6" y="T7"/>
                </a:cxn>
              </a:cxnLst>
              <a:rect l="0" t="0" r="r" b="b"/>
              <a:pathLst>
                <a:path w="37" h="51">
                  <a:moveTo>
                    <a:pt x="0" y="0"/>
                  </a:moveTo>
                  <a:lnTo>
                    <a:pt x="37" y="0"/>
                  </a:lnTo>
                  <a:lnTo>
                    <a:pt x="37" y="51"/>
                  </a:lnTo>
                  <a:lnTo>
                    <a:pt x="0" y="0"/>
                  </a:lnTo>
                  <a:close/>
                </a:path>
              </a:pathLst>
            </a:custGeom>
            <a:solidFill>
              <a:srgbClr val="EF3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37" name="Freeform 156">
              <a:extLst>
                <a:ext uri="{FF2B5EF4-FFF2-40B4-BE49-F238E27FC236}">
                  <a16:creationId xmlns:a16="http://schemas.microsoft.com/office/drawing/2014/main" id="{83D701A2-8861-4FE9-B340-B8DCE85751A6}"/>
                </a:ext>
              </a:extLst>
            </p:cNvPr>
            <p:cNvSpPr>
              <a:spLocks/>
            </p:cNvSpPr>
            <p:nvPr/>
          </p:nvSpPr>
          <p:spPr bwMode="auto">
            <a:xfrm>
              <a:off x="283710" y="2967051"/>
              <a:ext cx="58737" cy="80963"/>
            </a:xfrm>
            <a:custGeom>
              <a:avLst/>
              <a:gdLst>
                <a:gd name="T0" fmla="*/ 0 w 37"/>
                <a:gd name="T1" fmla="*/ 0 h 51"/>
                <a:gd name="T2" fmla="*/ 37 w 37"/>
                <a:gd name="T3" fmla="*/ 0 h 51"/>
                <a:gd name="T4" fmla="*/ 37 w 37"/>
                <a:gd name="T5" fmla="*/ 51 h 51"/>
              </a:gdLst>
              <a:ahLst/>
              <a:cxnLst>
                <a:cxn ang="0">
                  <a:pos x="T0" y="T1"/>
                </a:cxn>
                <a:cxn ang="0">
                  <a:pos x="T2" y="T3"/>
                </a:cxn>
                <a:cxn ang="0">
                  <a:pos x="T4" y="T5"/>
                </a:cxn>
              </a:cxnLst>
              <a:rect l="0" t="0" r="r" b="b"/>
              <a:pathLst>
                <a:path w="37" h="51">
                  <a:moveTo>
                    <a:pt x="0" y="0"/>
                  </a:moveTo>
                  <a:lnTo>
                    <a:pt x="37" y="0"/>
                  </a:lnTo>
                  <a:lnTo>
                    <a:pt x="37"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grpSp>
      <p:pic>
        <p:nvPicPr>
          <p:cNvPr id="138" name="Image 82">
            <a:extLst>
              <a:ext uri="{FF2B5EF4-FFF2-40B4-BE49-F238E27FC236}">
                <a16:creationId xmlns:a16="http://schemas.microsoft.com/office/drawing/2014/main" id="{164D637A-1EAD-400F-B5E8-667E32CB8CCE}"/>
              </a:ext>
            </a:extLst>
          </p:cNvPr>
          <p:cNvPicPr>
            <a:picLocks noChangeAspect="1"/>
          </p:cNvPicPr>
          <p:nvPr/>
        </p:nvPicPr>
        <p:blipFill>
          <a:blip r:embed="rId2" cstate="email">
            <a:duotone>
              <a:prstClr val="black"/>
              <a:schemeClr val="bg1">
                <a:tint val="45000"/>
                <a:satMod val="400000"/>
              </a:schemeClr>
            </a:duotone>
            <a:extLst>
              <a:ext uri="{28A0092B-C50C-407E-A947-70E740481C1C}">
                <a14:useLocalDpi xmlns:a14="http://schemas.microsoft.com/office/drawing/2010/main"/>
              </a:ext>
            </a:extLst>
          </a:blip>
          <a:stretch>
            <a:fillRect/>
          </a:stretch>
        </p:blipFill>
        <p:spPr>
          <a:xfrm>
            <a:off x="1720513" y="2491235"/>
            <a:ext cx="228503" cy="225753"/>
          </a:xfrm>
          <a:prstGeom prst="rect">
            <a:avLst/>
          </a:prstGeom>
          <a:ln>
            <a:noFill/>
          </a:ln>
        </p:spPr>
      </p:pic>
      <p:grpSp>
        <p:nvGrpSpPr>
          <p:cNvPr id="139" name="Groupe 569">
            <a:extLst>
              <a:ext uri="{FF2B5EF4-FFF2-40B4-BE49-F238E27FC236}">
                <a16:creationId xmlns:a16="http://schemas.microsoft.com/office/drawing/2014/main" id="{5D54D456-6A13-40D5-839C-F806361EF13B}"/>
              </a:ext>
            </a:extLst>
          </p:cNvPr>
          <p:cNvGrpSpPr/>
          <p:nvPr/>
        </p:nvGrpSpPr>
        <p:grpSpPr>
          <a:xfrm>
            <a:off x="6672604" y="2472975"/>
            <a:ext cx="77209" cy="286817"/>
            <a:chOff x="4181476" y="3044826"/>
            <a:chExt cx="182562" cy="641350"/>
          </a:xfrm>
          <a:solidFill>
            <a:schemeClr val="accent1">
              <a:lumMod val="50000"/>
            </a:schemeClr>
          </a:solidFill>
        </p:grpSpPr>
        <p:sp>
          <p:nvSpPr>
            <p:cNvPr id="140" name="Freeform 178">
              <a:extLst>
                <a:ext uri="{FF2B5EF4-FFF2-40B4-BE49-F238E27FC236}">
                  <a16:creationId xmlns:a16="http://schemas.microsoft.com/office/drawing/2014/main" id="{862C58E5-864B-4342-AB6E-D33F8DD2B935}"/>
                </a:ext>
              </a:extLst>
            </p:cNvPr>
            <p:cNvSpPr>
              <a:spLocks/>
            </p:cNvSpPr>
            <p:nvPr/>
          </p:nvSpPr>
          <p:spPr bwMode="auto">
            <a:xfrm>
              <a:off x="4186238" y="3275013"/>
              <a:ext cx="127000" cy="411163"/>
            </a:xfrm>
            <a:custGeom>
              <a:avLst/>
              <a:gdLst>
                <a:gd name="T0" fmla="*/ 38 w 38"/>
                <a:gd name="T1" fmla="*/ 0 h 121"/>
                <a:gd name="T2" fmla="*/ 0 w 38"/>
                <a:gd name="T3" fmla="*/ 0 h 121"/>
                <a:gd name="T4" fmla="*/ 0 w 38"/>
                <a:gd name="T5" fmla="*/ 102 h 121"/>
                <a:gd name="T6" fmla="*/ 0 w 38"/>
                <a:gd name="T7" fmla="*/ 102 h 121"/>
                <a:gd name="T8" fmla="*/ 19 w 38"/>
                <a:gd name="T9" fmla="*/ 121 h 121"/>
                <a:gd name="T10" fmla="*/ 38 w 38"/>
                <a:gd name="T11" fmla="*/ 102 h 121"/>
                <a:gd name="T12" fmla="*/ 38 w 38"/>
                <a:gd name="T13" fmla="*/ 102 h 121"/>
                <a:gd name="T14" fmla="*/ 38 w 38"/>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21">
                  <a:moveTo>
                    <a:pt x="38" y="0"/>
                  </a:moveTo>
                  <a:cubicBezTo>
                    <a:pt x="0" y="0"/>
                    <a:pt x="0" y="0"/>
                    <a:pt x="0" y="0"/>
                  </a:cubicBezTo>
                  <a:cubicBezTo>
                    <a:pt x="0" y="102"/>
                    <a:pt x="0" y="102"/>
                    <a:pt x="0" y="102"/>
                  </a:cubicBezTo>
                  <a:cubicBezTo>
                    <a:pt x="0" y="102"/>
                    <a:pt x="0" y="102"/>
                    <a:pt x="0" y="102"/>
                  </a:cubicBezTo>
                  <a:cubicBezTo>
                    <a:pt x="0" y="113"/>
                    <a:pt x="9" y="121"/>
                    <a:pt x="19" y="121"/>
                  </a:cubicBezTo>
                  <a:cubicBezTo>
                    <a:pt x="29" y="121"/>
                    <a:pt x="38" y="113"/>
                    <a:pt x="38" y="102"/>
                  </a:cubicBezTo>
                  <a:cubicBezTo>
                    <a:pt x="38" y="102"/>
                    <a:pt x="38" y="102"/>
                    <a:pt x="38" y="102"/>
                  </a:cubicBezTo>
                  <a:cubicBezTo>
                    <a:pt x="38" y="0"/>
                    <a:pt x="38"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41" name="Freeform 179">
              <a:extLst>
                <a:ext uri="{FF2B5EF4-FFF2-40B4-BE49-F238E27FC236}">
                  <a16:creationId xmlns:a16="http://schemas.microsoft.com/office/drawing/2014/main" id="{3583F5B5-1630-487B-A7BB-874A963A0808}"/>
                </a:ext>
              </a:extLst>
            </p:cNvPr>
            <p:cNvSpPr>
              <a:spLocks/>
            </p:cNvSpPr>
            <p:nvPr/>
          </p:nvSpPr>
          <p:spPr bwMode="auto">
            <a:xfrm>
              <a:off x="4189413" y="3376613"/>
              <a:ext cx="120650" cy="309563"/>
            </a:xfrm>
            <a:custGeom>
              <a:avLst/>
              <a:gdLst>
                <a:gd name="T0" fmla="*/ 36 w 36"/>
                <a:gd name="T1" fmla="*/ 0 h 91"/>
                <a:gd name="T2" fmla="*/ 0 w 36"/>
                <a:gd name="T3" fmla="*/ 0 h 91"/>
                <a:gd name="T4" fmla="*/ 0 w 36"/>
                <a:gd name="T5" fmla="*/ 73 h 91"/>
                <a:gd name="T6" fmla="*/ 0 w 36"/>
                <a:gd name="T7" fmla="*/ 73 h 91"/>
                <a:gd name="T8" fmla="*/ 18 w 36"/>
                <a:gd name="T9" fmla="*/ 91 h 91"/>
                <a:gd name="T10" fmla="*/ 36 w 36"/>
                <a:gd name="T11" fmla="*/ 73 h 91"/>
                <a:gd name="T12" fmla="*/ 36 w 36"/>
                <a:gd name="T13" fmla="*/ 73 h 91"/>
                <a:gd name="T14" fmla="*/ 36 w 36"/>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1">
                  <a:moveTo>
                    <a:pt x="36" y="0"/>
                  </a:moveTo>
                  <a:cubicBezTo>
                    <a:pt x="0" y="0"/>
                    <a:pt x="0" y="0"/>
                    <a:pt x="0" y="0"/>
                  </a:cubicBezTo>
                  <a:cubicBezTo>
                    <a:pt x="0" y="73"/>
                    <a:pt x="0" y="73"/>
                    <a:pt x="0" y="73"/>
                  </a:cubicBezTo>
                  <a:cubicBezTo>
                    <a:pt x="0" y="73"/>
                    <a:pt x="0" y="73"/>
                    <a:pt x="0" y="73"/>
                  </a:cubicBezTo>
                  <a:cubicBezTo>
                    <a:pt x="1" y="83"/>
                    <a:pt x="8" y="91"/>
                    <a:pt x="18" y="91"/>
                  </a:cubicBezTo>
                  <a:cubicBezTo>
                    <a:pt x="28" y="91"/>
                    <a:pt x="36" y="83"/>
                    <a:pt x="36" y="73"/>
                  </a:cubicBezTo>
                  <a:cubicBezTo>
                    <a:pt x="36" y="73"/>
                    <a:pt x="36" y="73"/>
                    <a:pt x="36" y="73"/>
                  </a:cubicBezTo>
                  <a:cubicBezTo>
                    <a:pt x="36" y="0"/>
                    <a:pt x="36"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42" name="Oval 180">
              <a:extLst>
                <a:ext uri="{FF2B5EF4-FFF2-40B4-BE49-F238E27FC236}">
                  <a16:creationId xmlns:a16="http://schemas.microsoft.com/office/drawing/2014/main" id="{195AE282-9ECF-4F3D-BE04-664E3A317E52}"/>
                </a:ext>
              </a:extLst>
            </p:cNvPr>
            <p:cNvSpPr>
              <a:spLocks noChangeArrowheads="1"/>
            </p:cNvSpPr>
            <p:nvPr/>
          </p:nvSpPr>
          <p:spPr bwMode="auto">
            <a:xfrm>
              <a:off x="4195763" y="3184526"/>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43" name="Oval 181">
              <a:extLst>
                <a:ext uri="{FF2B5EF4-FFF2-40B4-BE49-F238E27FC236}">
                  <a16:creationId xmlns:a16="http://schemas.microsoft.com/office/drawing/2014/main" id="{0BF6D482-19CF-464F-9CDB-6039F4541FA2}"/>
                </a:ext>
              </a:extLst>
            </p:cNvPr>
            <p:cNvSpPr>
              <a:spLocks noChangeArrowheads="1"/>
            </p:cNvSpPr>
            <p:nvPr/>
          </p:nvSpPr>
          <p:spPr bwMode="auto">
            <a:xfrm>
              <a:off x="4291013" y="3140076"/>
              <a:ext cx="73025"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44" name="Oval 182">
              <a:extLst>
                <a:ext uri="{FF2B5EF4-FFF2-40B4-BE49-F238E27FC236}">
                  <a16:creationId xmlns:a16="http://schemas.microsoft.com/office/drawing/2014/main" id="{A7A38DA0-1046-4000-93C4-9524601D3BA6}"/>
                </a:ext>
              </a:extLst>
            </p:cNvPr>
            <p:cNvSpPr>
              <a:spLocks noChangeArrowheads="1"/>
            </p:cNvSpPr>
            <p:nvPr/>
          </p:nvSpPr>
          <p:spPr bwMode="auto">
            <a:xfrm>
              <a:off x="4181476" y="3044826"/>
              <a:ext cx="95250" cy="952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145" name="Group 233">
            <a:extLst>
              <a:ext uri="{FF2B5EF4-FFF2-40B4-BE49-F238E27FC236}">
                <a16:creationId xmlns:a16="http://schemas.microsoft.com/office/drawing/2014/main" id="{64B4590F-B456-40FB-AABE-07F3B75FF4BD}"/>
              </a:ext>
            </a:extLst>
          </p:cNvPr>
          <p:cNvGrpSpPr/>
          <p:nvPr/>
        </p:nvGrpSpPr>
        <p:grpSpPr>
          <a:xfrm>
            <a:off x="7168371" y="2484999"/>
            <a:ext cx="289988" cy="248587"/>
            <a:chOff x="5665484" y="1474891"/>
            <a:chExt cx="654050" cy="530225"/>
          </a:xfrm>
          <a:solidFill>
            <a:schemeClr val="bg1"/>
          </a:solidFill>
        </p:grpSpPr>
        <p:grpSp>
          <p:nvGrpSpPr>
            <p:cNvPr id="146" name="Group 343">
              <a:extLst>
                <a:ext uri="{FF2B5EF4-FFF2-40B4-BE49-F238E27FC236}">
                  <a16:creationId xmlns:a16="http://schemas.microsoft.com/office/drawing/2014/main" id="{44506EC9-9CA6-4BB7-AFD5-52714DBF9F1B}"/>
                </a:ext>
              </a:extLst>
            </p:cNvPr>
            <p:cNvGrpSpPr/>
            <p:nvPr/>
          </p:nvGrpSpPr>
          <p:grpSpPr>
            <a:xfrm>
              <a:off x="5782756" y="1617930"/>
              <a:ext cx="209019" cy="200287"/>
              <a:chOff x="9536615" y="1877835"/>
              <a:chExt cx="1675715" cy="1605702"/>
            </a:xfrm>
            <a:grpFill/>
          </p:grpSpPr>
          <p:sp>
            <p:nvSpPr>
              <p:cNvPr id="148" name="Freeform: Shape 189">
                <a:extLst>
                  <a:ext uri="{FF2B5EF4-FFF2-40B4-BE49-F238E27FC236}">
                    <a16:creationId xmlns:a16="http://schemas.microsoft.com/office/drawing/2014/main" id="{E9864928-1DEA-4AE5-AF62-3BA6ADD6F9E0}"/>
                  </a:ext>
                </a:extLst>
              </p:cNvPr>
              <p:cNvSpPr/>
              <p:nvPr/>
            </p:nvSpPr>
            <p:spPr>
              <a:xfrm>
                <a:off x="9867070" y="2543903"/>
                <a:ext cx="1030728" cy="939634"/>
              </a:xfrm>
              <a:custGeom>
                <a:avLst/>
                <a:gdLst>
                  <a:gd name="connsiteX0" fmla="*/ 58100 w 1030728"/>
                  <a:gd name="connsiteY0" fmla="*/ 0 h 939634"/>
                  <a:gd name="connsiteX1" fmla="*/ 972629 w 1030728"/>
                  <a:gd name="connsiteY1" fmla="*/ 0 h 939634"/>
                  <a:gd name="connsiteX2" fmla="*/ 990228 w 1030728"/>
                  <a:gd name="connsiteY2" fmla="*/ 40711 h 939634"/>
                  <a:gd name="connsiteX3" fmla="*/ 1030728 w 1030728"/>
                  <a:gd name="connsiteY3" fmla="*/ 292575 h 939634"/>
                  <a:gd name="connsiteX4" fmla="*/ 515364 w 1030728"/>
                  <a:gd name="connsiteY4" fmla="*/ 939634 h 939634"/>
                  <a:gd name="connsiteX5" fmla="*/ 0 w 1030728"/>
                  <a:gd name="connsiteY5" fmla="*/ 292575 h 939634"/>
                  <a:gd name="connsiteX6" fmla="*/ 40500 w 1030728"/>
                  <a:gd name="connsiteY6" fmla="*/ 40711 h 9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728" h="939634">
                    <a:moveTo>
                      <a:pt x="58100" y="0"/>
                    </a:moveTo>
                    <a:lnTo>
                      <a:pt x="972629" y="0"/>
                    </a:lnTo>
                    <a:lnTo>
                      <a:pt x="990228" y="40711"/>
                    </a:lnTo>
                    <a:cubicBezTo>
                      <a:pt x="1016307" y="118124"/>
                      <a:pt x="1030728" y="203235"/>
                      <a:pt x="1030728" y="292575"/>
                    </a:cubicBezTo>
                    <a:cubicBezTo>
                      <a:pt x="1030728" y="649936"/>
                      <a:pt x="799992" y="939634"/>
                      <a:pt x="515364" y="939634"/>
                    </a:cubicBezTo>
                    <a:cubicBezTo>
                      <a:pt x="230736" y="939634"/>
                      <a:pt x="0" y="649936"/>
                      <a:pt x="0" y="292575"/>
                    </a:cubicBezTo>
                    <a:cubicBezTo>
                      <a:pt x="0" y="203235"/>
                      <a:pt x="14421" y="118124"/>
                      <a:pt x="40500" y="407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Verdana"/>
                  <a:ea typeface="+mn-ea"/>
                  <a:cs typeface="+mn-cs"/>
                </a:endParaRPr>
              </a:p>
            </p:txBody>
          </p:sp>
          <p:sp>
            <p:nvSpPr>
              <p:cNvPr id="149" name="Freeform: Shape 190">
                <a:extLst>
                  <a:ext uri="{FF2B5EF4-FFF2-40B4-BE49-F238E27FC236}">
                    <a16:creationId xmlns:a16="http://schemas.microsoft.com/office/drawing/2014/main" id="{43FCDBB3-504C-4FE5-BA7E-EB267D41F43C}"/>
                  </a:ext>
                </a:extLst>
              </p:cNvPr>
              <p:cNvSpPr/>
              <p:nvPr/>
            </p:nvSpPr>
            <p:spPr>
              <a:xfrm rot="10800000">
                <a:off x="10012781" y="2043805"/>
                <a:ext cx="779362" cy="438569"/>
              </a:xfrm>
              <a:custGeom>
                <a:avLst/>
                <a:gdLst>
                  <a:gd name="connsiteX0" fmla="*/ 58100 w 1030728"/>
                  <a:gd name="connsiteY0" fmla="*/ 0 h 939634"/>
                  <a:gd name="connsiteX1" fmla="*/ 972629 w 1030728"/>
                  <a:gd name="connsiteY1" fmla="*/ 0 h 939634"/>
                  <a:gd name="connsiteX2" fmla="*/ 990228 w 1030728"/>
                  <a:gd name="connsiteY2" fmla="*/ 40711 h 939634"/>
                  <a:gd name="connsiteX3" fmla="*/ 1030728 w 1030728"/>
                  <a:gd name="connsiteY3" fmla="*/ 292575 h 939634"/>
                  <a:gd name="connsiteX4" fmla="*/ 515364 w 1030728"/>
                  <a:gd name="connsiteY4" fmla="*/ 939634 h 939634"/>
                  <a:gd name="connsiteX5" fmla="*/ 0 w 1030728"/>
                  <a:gd name="connsiteY5" fmla="*/ 292575 h 939634"/>
                  <a:gd name="connsiteX6" fmla="*/ 40500 w 1030728"/>
                  <a:gd name="connsiteY6" fmla="*/ 40711 h 9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728" h="939634">
                    <a:moveTo>
                      <a:pt x="58100" y="0"/>
                    </a:moveTo>
                    <a:lnTo>
                      <a:pt x="972629" y="0"/>
                    </a:lnTo>
                    <a:lnTo>
                      <a:pt x="990228" y="40711"/>
                    </a:lnTo>
                    <a:cubicBezTo>
                      <a:pt x="1016307" y="118124"/>
                      <a:pt x="1030728" y="203235"/>
                      <a:pt x="1030728" y="292575"/>
                    </a:cubicBezTo>
                    <a:cubicBezTo>
                      <a:pt x="1030728" y="649936"/>
                      <a:pt x="799992" y="939634"/>
                      <a:pt x="515364" y="939634"/>
                    </a:cubicBezTo>
                    <a:cubicBezTo>
                      <a:pt x="230736" y="939634"/>
                      <a:pt x="0" y="649936"/>
                      <a:pt x="0" y="292575"/>
                    </a:cubicBezTo>
                    <a:cubicBezTo>
                      <a:pt x="0" y="203235"/>
                      <a:pt x="14421" y="118124"/>
                      <a:pt x="40500" y="407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Verdana"/>
                  <a:ea typeface="+mn-ea"/>
                  <a:cs typeface="+mn-cs"/>
                </a:endParaRPr>
              </a:p>
            </p:txBody>
          </p:sp>
          <p:sp>
            <p:nvSpPr>
              <p:cNvPr id="150" name="Freeform: Shape 191">
                <a:extLst>
                  <a:ext uri="{FF2B5EF4-FFF2-40B4-BE49-F238E27FC236}">
                    <a16:creationId xmlns:a16="http://schemas.microsoft.com/office/drawing/2014/main" id="{E0E55DE3-24C5-46EE-A00E-2955C03A81CC}"/>
                  </a:ext>
                </a:extLst>
              </p:cNvPr>
              <p:cNvSpPr/>
              <p:nvPr/>
            </p:nvSpPr>
            <p:spPr>
              <a:xfrm>
                <a:off x="10876664" y="3001252"/>
                <a:ext cx="335666" cy="349246"/>
              </a:xfrm>
              <a:custGeom>
                <a:avLst/>
                <a:gdLst>
                  <a:gd name="connsiteX0" fmla="*/ 0 w 335666"/>
                  <a:gd name="connsiteY0" fmla="*/ 0 h 555584"/>
                  <a:gd name="connsiteX1" fmla="*/ 266218 w 335666"/>
                  <a:gd name="connsiteY1" fmla="*/ 173620 h 555584"/>
                  <a:gd name="connsiteX2" fmla="*/ 335666 w 335666"/>
                  <a:gd name="connsiteY2" fmla="*/ 555584 h 555584"/>
                </a:gdLst>
                <a:ahLst/>
                <a:cxnLst>
                  <a:cxn ang="0">
                    <a:pos x="connsiteX0" y="connsiteY0"/>
                  </a:cxn>
                  <a:cxn ang="0">
                    <a:pos x="connsiteX1" y="connsiteY1"/>
                  </a:cxn>
                  <a:cxn ang="0">
                    <a:pos x="connsiteX2" y="connsiteY2"/>
                  </a:cxn>
                </a:cxnLst>
                <a:rect l="l" t="t" r="r" b="b"/>
                <a:pathLst>
                  <a:path w="335666" h="555584">
                    <a:moveTo>
                      <a:pt x="0" y="0"/>
                    </a:moveTo>
                    <a:lnTo>
                      <a:pt x="266218" y="173620"/>
                    </a:lnTo>
                    <a:lnTo>
                      <a:pt x="335666" y="555584"/>
                    </a:lnTo>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Verdana"/>
                  <a:ea typeface="+mn-ea"/>
                  <a:cs typeface="+mn-cs"/>
                </a:endParaRPr>
              </a:p>
            </p:txBody>
          </p:sp>
          <p:sp>
            <p:nvSpPr>
              <p:cNvPr id="151" name="Freeform: Shape 192">
                <a:extLst>
                  <a:ext uri="{FF2B5EF4-FFF2-40B4-BE49-F238E27FC236}">
                    <a16:creationId xmlns:a16="http://schemas.microsoft.com/office/drawing/2014/main" id="{8FD96696-F4C2-4016-938C-E14E04C7545B}"/>
                  </a:ext>
                </a:extLst>
              </p:cNvPr>
              <p:cNvSpPr/>
              <p:nvPr/>
            </p:nvSpPr>
            <p:spPr>
              <a:xfrm>
                <a:off x="10595374" y="1877835"/>
                <a:ext cx="278572" cy="199695"/>
              </a:xfrm>
              <a:custGeom>
                <a:avLst/>
                <a:gdLst>
                  <a:gd name="connsiteX0" fmla="*/ 0 w 393539"/>
                  <a:gd name="connsiteY0" fmla="*/ 277793 h 277793"/>
                  <a:gd name="connsiteX1" fmla="*/ 393539 w 393539"/>
                  <a:gd name="connsiteY1" fmla="*/ 0 h 277793"/>
                  <a:gd name="connsiteX0" fmla="*/ 0 w 393539"/>
                  <a:gd name="connsiteY0" fmla="*/ 277793 h 277793"/>
                  <a:gd name="connsiteX1" fmla="*/ 393539 w 393539"/>
                  <a:gd name="connsiteY1" fmla="*/ 0 h 277793"/>
                  <a:gd name="connsiteX0" fmla="*/ 0 w 393539"/>
                  <a:gd name="connsiteY0" fmla="*/ 277793 h 277793"/>
                  <a:gd name="connsiteX1" fmla="*/ 393539 w 393539"/>
                  <a:gd name="connsiteY1" fmla="*/ 0 h 277793"/>
                  <a:gd name="connsiteX0" fmla="*/ 0 w 393539"/>
                  <a:gd name="connsiteY0" fmla="*/ 282109 h 282109"/>
                  <a:gd name="connsiteX1" fmla="*/ 393539 w 393539"/>
                  <a:gd name="connsiteY1" fmla="*/ 4316 h 282109"/>
                </a:gdLst>
                <a:ahLst/>
                <a:cxnLst>
                  <a:cxn ang="0">
                    <a:pos x="connsiteX0" y="connsiteY0"/>
                  </a:cxn>
                  <a:cxn ang="0">
                    <a:pos x="connsiteX1" y="connsiteY1"/>
                  </a:cxn>
                </a:cxnLst>
                <a:rect l="l" t="t" r="r" b="b"/>
                <a:pathLst>
                  <a:path w="393539" h="282109">
                    <a:moveTo>
                      <a:pt x="0" y="282109"/>
                    </a:moveTo>
                    <a:cubicBezTo>
                      <a:pt x="39740" y="98071"/>
                      <a:pt x="247119" y="-25006"/>
                      <a:pt x="393539" y="4316"/>
                    </a:cubicBezTo>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Verdana"/>
                  <a:ea typeface="+mn-ea"/>
                  <a:cs typeface="+mn-cs"/>
                </a:endParaRPr>
              </a:p>
            </p:txBody>
          </p:sp>
          <p:sp>
            <p:nvSpPr>
              <p:cNvPr id="152" name="Freeform: Shape 193">
                <a:extLst>
                  <a:ext uri="{FF2B5EF4-FFF2-40B4-BE49-F238E27FC236}">
                    <a16:creationId xmlns:a16="http://schemas.microsoft.com/office/drawing/2014/main" id="{50191A62-4FB1-474A-A9E2-025AFF4D6A85}"/>
                  </a:ext>
                </a:extLst>
              </p:cNvPr>
              <p:cNvSpPr/>
              <p:nvPr/>
            </p:nvSpPr>
            <p:spPr>
              <a:xfrm rot="5563599">
                <a:off x="10938960" y="2453840"/>
                <a:ext cx="211073" cy="331437"/>
              </a:xfrm>
              <a:custGeom>
                <a:avLst/>
                <a:gdLst>
                  <a:gd name="connsiteX0" fmla="*/ 0 w 335666"/>
                  <a:gd name="connsiteY0" fmla="*/ 0 h 555584"/>
                  <a:gd name="connsiteX1" fmla="*/ 266218 w 335666"/>
                  <a:gd name="connsiteY1" fmla="*/ 173620 h 555584"/>
                  <a:gd name="connsiteX2" fmla="*/ 335666 w 335666"/>
                  <a:gd name="connsiteY2" fmla="*/ 555584 h 555584"/>
                </a:gdLst>
                <a:ahLst/>
                <a:cxnLst>
                  <a:cxn ang="0">
                    <a:pos x="connsiteX0" y="connsiteY0"/>
                  </a:cxn>
                  <a:cxn ang="0">
                    <a:pos x="connsiteX1" y="connsiteY1"/>
                  </a:cxn>
                  <a:cxn ang="0">
                    <a:pos x="connsiteX2" y="connsiteY2"/>
                  </a:cxn>
                </a:cxnLst>
                <a:rect l="l" t="t" r="r" b="b"/>
                <a:pathLst>
                  <a:path w="335666" h="555584">
                    <a:moveTo>
                      <a:pt x="0" y="0"/>
                    </a:moveTo>
                    <a:lnTo>
                      <a:pt x="266218" y="173620"/>
                    </a:lnTo>
                    <a:lnTo>
                      <a:pt x="335666" y="555584"/>
                    </a:lnTo>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Verdana"/>
                  <a:ea typeface="+mn-ea"/>
                  <a:cs typeface="+mn-cs"/>
                </a:endParaRPr>
              </a:p>
            </p:txBody>
          </p:sp>
          <p:grpSp>
            <p:nvGrpSpPr>
              <p:cNvPr id="153" name="Group 350">
                <a:extLst>
                  <a:ext uri="{FF2B5EF4-FFF2-40B4-BE49-F238E27FC236}">
                    <a16:creationId xmlns:a16="http://schemas.microsoft.com/office/drawing/2014/main" id="{02ED063E-220D-4638-AD40-B7C0B2B9DFD7}"/>
                  </a:ext>
                </a:extLst>
              </p:cNvPr>
              <p:cNvGrpSpPr/>
              <p:nvPr/>
            </p:nvGrpSpPr>
            <p:grpSpPr>
              <a:xfrm flipH="1">
                <a:off x="9536615" y="2514022"/>
                <a:ext cx="335666" cy="836476"/>
                <a:chOff x="9588726" y="2514022"/>
                <a:chExt cx="335666" cy="836476"/>
              </a:xfrm>
              <a:grpFill/>
            </p:grpSpPr>
            <p:sp>
              <p:nvSpPr>
                <p:cNvPr id="155" name="Freeform: Shape 196">
                  <a:extLst>
                    <a:ext uri="{FF2B5EF4-FFF2-40B4-BE49-F238E27FC236}">
                      <a16:creationId xmlns:a16="http://schemas.microsoft.com/office/drawing/2014/main" id="{FFB99F8F-5B19-4E80-A88F-E0A776096AFF}"/>
                    </a:ext>
                  </a:extLst>
                </p:cNvPr>
                <p:cNvSpPr/>
                <p:nvPr/>
              </p:nvSpPr>
              <p:spPr>
                <a:xfrm>
                  <a:off x="9588726" y="3001252"/>
                  <a:ext cx="335666" cy="349246"/>
                </a:xfrm>
                <a:custGeom>
                  <a:avLst/>
                  <a:gdLst>
                    <a:gd name="connsiteX0" fmla="*/ 0 w 335666"/>
                    <a:gd name="connsiteY0" fmla="*/ 0 h 555584"/>
                    <a:gd name="connsiteX1" fmla="*/ 266218 w 335666"/>
                    <a:gd name="connsiteY1" fmla="*/ 173620 h 555584"/>
                    <a:gd name="connsiteX2" fmla="*/ 335666 w 335666"/>
                    <a:gd name="connsiteY2" fmla="*/ 555584 h 555584"/>
                  </a:gdLst>
                  <a:ahLst/>
                  <a:cxnLst>
                    <a:cxn ang="0">
                      <a:pos x="connsiteX0" y="connsiteY0"/>
                    </a:cxn>
                    <a:cxn ang="0">
                      <a:pos x="connsiteX1" y="connsiteY1"/>
                    </a:cxn>
                    <a:cxn ang="0">
                      <a:pos x="connsiteX2" y="connsiteY2"/>
                    </a:cxn>
                  </a:cxnLst>
                  <a:rect l="l" t="t" r="r" b="b"/>
                  <a:pathLst>
                    <a:path w="335666" h="555584">
                      <a:moveTo>
                        <a:pt x="0" y="0"/>
                      </a:moveTo>
                      <a:lnTo>
                        <a:pt x="266218" y="173620"/>
                      </a:lnTo>
                      <a:lnTo>
                        <a:pt x="335666" y="555584"/>
                      </a:lnTo>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Verdana"/>
                    <a:ea typeface="+mn-ea"/>
                    <a:cs typeface="+mn-cs"/>
                  </a:endParaRPr>
                </a:p>
              </p:txBody>
            </p:sp>
            <p:sp>
              <p:nvSpPr>
                <p:cNvPr id="156" name="Freeform: Shape 197">
                  <a:extLst>
                    <a:ext uri="{FF2B5EF4-FFF2-40B4-BE49-F238E27FC236}">
                      <a16:creationId xmlns:a16="http://schemas.microsoft.com/office/drawing/2014/main" id="{6B507B5A-3699-450E-A897-2A3033EDEA44}"/>
                    </a:ext>
                  </a:extLst>
                </p:cNvPr>
                <p:cNvSpPr/>
                <p:nvPr/>
              </p:nvSpPr>
              <p:spPr>
                <a:xfrm rot="5563599">
                  <a:off x="9651022" y="2453840"/>
                  <a:ext cx="211073" cy="331437"/>
                </a:xfrm>
                <a:custGeom>
                  <a:avLst/>
                  <a:gdLst>
                    <a:gd name="connsiteX0" fmla="*/ 0 w 335666"/>
                    <a:gd name="connsiteY0" fmla="*/ 0 h 555584"/>
                    <a:gd name="connsiteX1" fmla="*/ 266218 w 335666"/>
                    <a:gd name="connsiteY1" fmla="*/ 173620 h 555584"/>
                    <a:gd name="connsiteX2" fmla="*/ 335666 w 335666"/>
                    <a:gd name="connsiteY2" fmla="*/ 555584 h 555584"/>
                  </a:gdLst>
                  <a:ahLst/>
                  <a:cxnLst>
                    <a:cxn ang="0">
                      <a:pos x="connsiteX0" y="connsiteY0"/>
                    </a:cxn>
                    <a:cxn ang="0">
                      <a:pos x="connsiteX1" y="connsiteY1"/>
                    </a:cxn>
                    <a:cxn ang="0">
                      <a:pos x="connsiteX2" y="connsiteY2"/>
                    </a:cxn>
                  </a:cxnLst>
                  <a:rect l="l" t="t" r="r" b="b"/>
                  <a:pathLst>
                    <a:path w="335666" h="555584">
                      <a:moveTo>
                        <a:pt x="0" y="0"/>
                      </a:moveTo>
                      <a:lnTo>
                        <a:pt x="266218" y="173620"/>
                      </a:lnTo>
                      <a:lnTo>
                        <a:pt x="335666" y="555584"/>
                      </a:lnTo>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Verdana"/>
                    <a:ea typeface="+mn-ea"/>
                    <a:cs typeface="+mn-cs"/>
                  </a:endParaRPr>
                </a:p>
              </p:txBody>
            </p:sp>
          </p:grpSp>
          <p:sp>
            <p:nvSpPr>
              <p:cNvPr id="154" name="Freeform: Shape 195">
                <a:extLst>
                  <a:ext uri="{FF2B5EF4-FFF2-40B4-BE49-F238E27FC236}">
                    <a16:creationId xmlns:a16="http://schemas.microsoft.com/office/drawing/2014/main" id="{41441418-213C-43AE-B124-F56BA3273751}"/>
                  </a:ext>
                </a:extLst>
              </p:cNvPr>
              <p:cNvSpPr/>
              <p:nvPr/>
            </p:nvSpPr>
            <p:spPr>
              <a:xfrm flipH="1">
                <a:off x="9883627" y="1899583"/>
                <a:ext cx="278572" cy="199695"/>
              </a:xfrm>
              <a:custGeom>
                <a:avLst/>
                <a:gdLst>
                  <a:gd name="connsiteX0" fmla="*/ 0 w 393539"/>
                  <a:gd name="connsiteY0" fmla="*/ 277793 h 277793"/>
                  <a:gd name="connsiteX1" fmla="*/ 393539 w 393539"/>
                  <a:gd name="connsiteY1" fmla="*/ 0 h 277793"/>
                  <a:gd name="connsiteX0" fmla="*/ 0 w 393539"/>
                  <a:gd name="connsiteY0" fmla="*/ 277793 h 277793"/>
                  <a:gd name="connsiteX1" fmla="*/ 393539 w 393539"/>
                  <a:gd name="connsiteY1" fmla="*/ 0 h 277793"/>
                  <a:gd name="connsiteX0" fmla="*/ 0 w 393539"/>
                  <a:gd name="connsiteY0" fmla="*/ 277793 h 277793"/>
                  <a:gd name="connsiteX1" fmla="*/ 393539 w 393539"/>
                  <a:gd name="connsiteY1" fmla="*/ 0 h 277793"/>
                  <a:gd name="connsiteX0" fmla="*/ 0 w 393539"/>
                  <a:gd name="connsiteY0" fmla="*/ 282109 h 282109"/>
                  <a:gd name="connsiteX1" fmla="*/ 393539 w 393539"/>
                  <a:gd name="connsiteY1" fmla="*/ 4316 h 282109"/>
                </a:gdLst>
                <a:ahLst/>
                <a:cxnLst>
                  <a:cxn ang="0">
                    <a:pos x="connsiteX0" y="connsiteY0"/>
                  </a:cxn>
                  <a:cxn ang="0">
                    <a:pos x="connsiteX1" y="connsiteY1"/>
                  </a:cxn>
                </a:cxnLst>
                <a:rect l="l" t="t" r="r" b="b"/>
                <a:pathLst>
                  <a:path w="393539" h="282109">
                    <a:moveTo>
                      <a:pt x="0" y="282109"/>
                    </a:moveTo>
                    <a:cubicBezTo>
                      <a:pt x="39740" y="98071"/>
                      <a:pt x="247119" y="-25006"/>
                      <a:pt x="393539" y="4316"/>
                    </a:cubicBezTo>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Verdana"/>
                  <a:ea typeface="+mn-ea"/>
                  <a:cs typeface="+mn-cs"/>
                </a:endParaRPr>
              </a:p>
            </p:txBody>
          </p:sp>
        </p:grpSp>
        <p:sp>
          <p:nvSpPr>
            <p:cNvPr id="147" name="Freeform 67">
              <a:extLst>
                <a:ext uri="{FF2B5EF4-FFF2-40B4-BE49-F238E27FC236}">
                  <a16:creationId xmlns:a16="http://schemas.microsoft.com/office/drawing/2014/main" id="{C0BDC506-9872-4B33-84AE-EE7A545D4BD8}"/>
                </a:ext>
              </a:extLst>
            </p:cNvPr>
            <p:cNvSpPr>
              <a:spLocks noEditPoints="1"/>
            </p:cNvSpPr>
            <p:nvPr/>
          </p:nvSpPr>
          <p:spPr bwMode="auto">
            <a:xfrm>
              <a:off x="5665484" y="1474891"/>
              <a:ext cx="654050" cy="530225"/>
            </a:xfrm>
            <a:custGeom>
              <a:avLst/>
              <a:gdLst>
                <a:gd name="T0" fmla="*/ 89 w 206"/>
                <a:gd name="T1" fmla="*/ 130 h 167"/>
                <a:gd name="T2" fmla="*/ 21 w 206"/>
                <a:gd name="T3" fmla="*/ 89 h 167"/>
                <a:gd name="T4" fmla="*/ 62 w 206"/>
                <a:gd name="T5" fmla="*/ 22 h 167"/>
                <a:gd name="T6" fmla="*/ 130 w 206"/>
                <a:gd name="T7" fmla="*/ 63 h 167"/>
                <a:gd name="T8" fmla="*/ 89 w 206"/>
                <a:gd name="T9" fmla="*/ 130 h 167"/>
                <a:gd name="T10" fmla="*/ 197 w 206"/>
                <a:gd name="T11" fmla="*/ 139 h 167"/>
                <a:gd name="T12" fmla="*/ 157 w 206"/>
                <a:gd name="T13" fmla="*/ 113 h 167"/>
                <a:gd name="T14" fmla="*/ 146 w 206"/>
                <a:gd name="T15" fmla="*/ 111 h 167"/>
                <a:gd name="T16" fmla="*/ 142 w 206"/>
                <a:gd name="T17" fmla="*/ 113 h 167"/>
                <a:gd name="T18" fmla="*/ 136 w 206"/>
                <a:gd name="T19" fmla="*/ 108 h 167"/>
                <a:gd name="T20" fmla="*/ 142 w 206"/>
                <a:gd name="T21" fmla="*/ 60 h 167"/>
                <a:gd name="T22" fmla="*/ 59 w 206"/>
                <a:gd name="T23" fmla="*/ 9 h 167"/>
                <a:gd name="T24" fmla="*/ 9 w 206"/>
                <a:gd name="T25" fmla="*/ 92 h 167"/>
                <a:gd name="T26" fmla="*/ 92 w 206"/>
                <a:gd name="T27" fmla="*/ 142 h 167"/>
                <a:gd name="T28" fmla="*/ 128 w 206"/>
                <a:gd name="T29" fmla="*/ 120 h 167"/>
                <a:gd name="T30" fmla="*/ 134 w 206"/>
                <a:gd name="T31" fmla="*/ 125 h 167"/>
                <a:gd name="T32" fmla="*/ 141 w 206"/>
                <a:gd name="T33" fmla="*/ 138 h 167"/>
                <a:gd name="T34" fmla="*/ 181 w 206"/>
                <a:gd name="T35" fmla="*/ 164 h 167"/>
                <a:gd name="T36" fmla="*/ 193 w 206"/>
                <a:gd name="T37" fmla="*/ 166 h 167"/>
                <a:gd name="T38" fmla="*/ 202 w 206"/>
                <a:gd name="T39" fmla="*/ 160 h 167"/>
                <a:gd name="T40" fmla="*/ 197 w 206"/>
                <a:gd name="T41" fmla="*/ 1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67">
                  <a:moveTo>
                    <a:pt x="89" y="130"/>
                  </a:moveTo>
                  <a:cubicBezTo>
                    <a:pt x="59" y="137"/>
                    <a:pt x="29" y="119"/>
                    <a:pt x="21" y="89"/>
                  </a:cubicBezTo>
                  <a:cubicBezTo>
                    <a:pt x="14" y="59"/>
                    <a:pt x="32" y="29"/>
                    <a:pt x="62" y="22"/>
                  </a:cubicBezTo>
                  <a:cubicBezTo>
                    <a:pt x="92" y="14"/>
                    <a:pt x="123" y="33"/>
                    <a:pt x="130" y="63"/>
                  </a:cubicBezTo>
                  <a:cubicBezTo>
                    <a:pt x="137" y="93"/>
                    <a:pt x="119" y="123"/>
                    <a:pt x="89" y="130"/>
                  </a:cubicBezTo>
                  <a:close/>
                  <a:moveTo>
                    <a:pt x="197" y="139"/>
                  </a:moveTo>
                  <a:cubicBezTo>
                    <a:pt x="157" y="113"/>
                    <a:pt x="157" y="113"/>
                    <a:pt x="157" y="113"/>
                  </a:cubicBezTo>
                  <a:cubicBezTo>
                    <a:pt x="154" y="111"/>
                    <a:pt x="150" y="110"/>
                    <a:pt x="146" y="111"/>
                  </a:cubicBezTo>
                  <a:cubicBezTo>
                    <a:pt x="145" y="112"/>
                    <a:pt x="143" y="112"/>
                    <a:pt x="142" y="113"/>
                  </a:cubicBezTo>
                  <a:cubicBezTo>
                    <a:pt x="136" y="108"/>
                    <a:pt x="136" y="108"/>
                    <a:pt x="136" y="108"/>
                  </a:cubicBezTo>
                  <a:cubicBezTo>
                    <a:pt x="144" y="94"/>
                    <a:pt x="146" y="77"/>
                    <a:pt x="142" y="60"/>
                  </a:cubicBezTo>
                  <a:cubicBezTo>
                    <a:pt x="133" y="23"/>
                    <a:pt x="96" y="0"/>
                    <a:pt x="59" y="9"/>
                  </a:cubicBezTo>
                  <a:cubicBezTo>
                    <a:pt x="23" y="18"/>
                    <a:pt x="0" y="55"/>
                    <a:pt x="9" y="92"/>
                  </a:cubicBezTo>
                  <a:cubicBezTo>
                    <a:pt x="18" y="129"/>
                    <a:pt x="55" y="151"/>
                    <a:pt x="92" y="142"/>
                  </a:cubicBezTo>
                  <a:cubicBezTo>
                    <a:pt x="106" y="139"/>
                    <a:pt x="119" y="131"/>
                    <a:pt x="128" y="120"/>
                  </a:cubicBezTo>
                  <a:cubicBezTo>
                    <a:pt x="134" y="125"/>
                    <a:pt x="134" y="125"/>
                    <a:pt x="134" y="125"/>
                  </a:cubicBezTo>
                  <a:cubicBezTo>
                    <a:pt x="134" y="130"/>
                    <a:pt x="136" y="135"/>
                    <a:pt x="141" y="138"/>
                  </a:cubicBezTo>
                  <a:cubicBezTo>
                    <a:pt x="181" y="164"/>
                    <a:pt x="181" y="164"/>
                    <a:pt x="181" y="164"/>
                  </a:cubicBezTo>
                  <a:cubicBezTo>
                    <a:pt x="185" y="166"/>
                    <a:pt x="189" y="167"/>
                    <a:pt x="193" y="166"/>
                  </a:cubicBezTo>
                  <a:cubicBezTo>
                    <a:pt x="196" y="165"/>
                    <a:pt x="199" y="163"/>
                    <a:pt x="202" y="160"/>
                  </a:cubicBezTo>
                  <a:cubicBezTo>
                    <a:pt x="206" y="153"/>
                    <a:pt x="204" y="143"/>
                    <a:pt x="197" y="1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Verdana"/>
                  <a:ea typeface="+mn-ea"/>
                  <a:cs typeface="+mn-cs"/>
                </a:rPr>
                <a:t> </a:t>
              </a:r>
            </a:p>
          </p:txBody>
        </p:sp>
      </p:grpSp>
      <p:sp>
        <p:nvSpPr>
          <p:cNvPr id="157" name="Freeform 88">
            <a:extLst>
              <a:ext uri="{FF2B5EF4-FFF2-40B4-BE49-F238E27FC236}">
                <a16:creationId xmlns:a16="http://schemas.microsoft.com/office/drawing/2014/main" id="{7BBE1154-6D97-4DCB-9DC3-395DCC79F53B}"/>
              </a:ext>
            </a:extLst>
          </p:cNvPr>
          <p:cNvSpPr>
            <a:spLocks/>
          </p:cNvSpPr>
          <p:nvPr/>
        </p:nvSpPr>
        <p:spPr bwMode="auto">
          <a:xfrm>
            <a:off x="8622646" y="2528295"/>
            <a:ext cx="268607" cy="179594"/>
          </a:xfrm>
          <a:custGeom>
            <a:avLst/>
            <a:gdLst>
              <a:gd name="T0" fmla="*/ 233 w 240"/>
              <a:gd name="T1" fmla="*/ 70 h 150"/>
              <a:gd name="T2" fmla="*/ 171 w 240"/>
              <a:gd name="T3" fmla="*/ 41 h 150"/>
              <a:gd name="T4" fmla="*/ 111 w 240"/>
              <a:gd name="T5" fmla="*/ 2 h 150"/>
              <a:gd name="T6" fmla="*/ 48 w 240"/>
              <a:gd name="T7" fmla="*/ 52 h 150"/>
              <a:gd name="T8" fmla="*/ 1 w 240"/>
              <a:gd name="T9" fmla="*/ 90 h 150"/>
              <a:gd name="T10" fmla="*/ 1 w 240"/>
              <a:gd name="T11" fmla="*/ 90 h 150"/>
              <a:gd name="T12" fmla="*/ 95 w 240"/>
              <a:gd name="T13" fmla="*/ 138 h 150"/>
              <a:gd name="T14" fmla="*/ 95 w 240"/>
              <a:gd name="T15" fmla="*/ 138 h 150"/>
              <a:gd name="T16" fmla="*/ 207 w 240"/>
              <a:gd name="T17" fmla="*/ 115 h 150"/>
              <a:gd name="T18" fmla="*/ 231 w 240"/>
              <a:gd name="T19" fmla="*/ 118 h 150"/>
              <a:gd name="T20" fmla="*/ 233 w 240"/>
              <a:gd name="T21"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150">
                <a:moveTo>
                  <a:pt x="233" y="70"/>
                </a:moveTo>
                <a:cubicBezTo>
                  <a:pt x="223" y="47"/>
                  <a:pt x="200" y="34"/>
                  <a:pt x="171" y="41"/>
                </a:cubicBezTo>
                <a:cubicBezTo>
                  <a:pt x="171" y="41"/>
                  <a:pt x="157" y="0"/>
                  <a:pt x="111" y="2"/>
                </a:cubicBezTo>
                <a:cubicBezTo>
                  <a:pt x="73" y="4"/>
                  <a:pt x="52" y="30"/>
                  <a:pt x="48" y="52"/>
                </a:cubicBezTo>
                <a:cubicBezTo>
                  <a:pt x="30" y="47"/>
                  <a:pt x="0" y="61"/>
                  <a:pt x="1" y="90"/>
                </a:cubicBezTo>
                <a:cubicBezTo>
                  <a:pt x="1" y="90"/>
                  <a:pt x="1" y="90"/>
                  <a:pt x="1" y="90"/>
                </a:cubicBezTo>
                <a:cubicBezTo>
                  <a:pt x="2" y="150"/>
                  <a:pt x="78" y="141"/>
                  <a:pt x="95" y="138"/>
                </a:cubicBezTo>
                <a:cubicBezTo>
                  <a:pt x="95" y="138"/>
                  <a:pt x="95" y="138"/>
                  <a:pt x="95" y="138"/>
                </a:cubicBezTo>
                <a:cubicBezTo>
                  <a:pt x="120" y="135"/>
                  <a:pt x="162" y="115"/>
                  <a:pt x="207" y="115"/>
                </a:cubicBezTo>
                <a:cubicBezTo>
                  <a:pt x="216" y="115"/>
                  <a:pt x="224" y="116"/>
                  <a:pt x="231" y="118"/>
                </a:cubicBezTo>
                <a:cubicBezTo>
                  <a:pt x="236" y="106"/>
                  <a:pt x="240" y="89"/>
                  <a:pt x="233" y="7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58" name="Flowchart: Extract 241">
            <a:extLst>
              <a:ext uri="{FF2B5EF4-FFF2-40B4-BE49-F238E27FC236}">
                <a16:creationId xmlns:a16="http://schemas.microsoft.com/office/drawing/2014/main" id="{BA24FA85-2C09-4A8F-91EA-237138B28EFC}"/>
              </a:ext>
            </a:extLst>
          </p:cNvPr>
          <p:cNvSpPr/>
          <p:nvPr/>
        </p:nvSpPr>
        <p:spPr>
          <a:xfrm rot="5400000">
            <a:off x="9306939" y="2543359"/>
            <a:ext cx="204085" cy="143176"/>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Verdana"/>
              <a:ea typeface="+mn-ea"/>
              <a:cs typeface="+mn-cs"/>
            </a:endParaRPr>
          </a:p>
        </p:txBody>
      </p:sp>
      <p:grpSp>
        <p:nvGrpSpPr>
          <p:cNvPr id="159" name="Group 244">
            <a:extLst>
              <a:ext uri="{FF2B5EF4-FFF2-40B4-BE49-F238E27FC236}">
                <a16:creationId xmlns:a16="http://schemas.microsoft.com/office/drawing/2014/main" id="{DFB16302-4823-470F-B03E-553B5E7C4996}"/>
              </a:ext>
            </a:extLst>
          </p:cNvPr>
          <p:cNvGrpSpPr/>
          <p:nvPr/>
        </p:nvGrpSpPr>
        <p:grpSpPr>
          <a:xfrm rot="19726754">
            <a:off x="9910819" y="2458043"/>
            <a:ext cx="221721" cy="319432"/>
            <a:chOff x="-6942461" y="-1323698"/>
            <a:chExt cx="835250" cy="1137984"/>
          </a:xfrm>
          <a:solidFill>
            <a:schemeClr val="bg1"/>
          </a:solidFill>
        </p:grpSpPr>
        <p:sp>
          <p:nvSpPr>
            <p:cNvPr id="160" name="Freeform 254">
              <a:extLst>
                <a:ext uri="{FF2B5EF4-FFF2-40B4-BE49-F238E27FC236}">
                  <a16:creationId xmlns:a16="http://schemas.microsoft.com/office/drawing/2014/main" id="{B330E566-E572-4FB5-885A-6022560BE59C}"/>
                </a:ext>
              </a:extLst>
            </p:cNvPr>
            <p:cNvSpPr>
              <a:spLocks/>
            </p:cNvSpPr>
            <p:nvPr/>
          </p:nvSpPr>
          <p:spPr bwMode="auto">
            <a:xfrm rot="774814">
              <a:off x="-6862432" y="-524552"/>
              <a:ext cx="247069" cy="338838"/>
            </a:xfrm>
            <a:custGeom>
              <a:avLst/>
              <a:gdLst>
                <a:gd name="T0" fmla="*/ 106 w 574"/>
                <a:gd name="T1" fmla="*/ 13 h 788"/>
                <a:gd name="T2" fmla="*/ 3 w 574"/>
                <a:gd name="T3" fmla="*/ 396 h 788"/>
                <a:gd name="T4" fmla="*/ 27 w 574"/>
                <a:gd name="T5" fmla="*/ 411 h 788"/>
                <a:gd name="T6" fmla="*/ 134 w 574"/>
                <a:gd name="T7" fmla="*/ 315 h 788"/>
                <a:gd name="T8" fmla="*/ 168 w 574"/>
                <a:gd name="T9" fmla="*/ 331 h 788"/>
                <a:gd name="T10" fmla="*/ 146 w 574"/>
                <a:gd name="T11" fmla="*/ 539 h 788"/>
                <a:gd name="T12" fmla="*/ 213 w 574"/>
                <a:gd name="T13" fmla="*/ 554 h 788"/>
                <a:gd name="T14" fmla="*/ 304 w 574"/>
                <a:gd name="T15" fmla="*/ 317 h 788"/>
                <a:gd name="T16" fmla="*/ 344 w 574"/>
                <a:gd name="T17" fmla="*/ 325 h 788"/>
                <a:gd name="T18" fmla="*/ 348 w 574"/>
                <a:gd name="T19" fmla="*/ 444 h 788"/>
                <a:gd name="T20" fmla="*/ 376 w 574"/>
                <a:gd name="T21" fmla="*/ 449 h 788"/>
                <a:gd name="T22" fmla="*/ 408 w 574"/>
                <a:gd name="T23" fmla="*/ 378 h 788"/>
                <a:gd name="T24" fmla="*/ 435 w 574"/>
                <a:gd name="T25" fmla="*/ 386 h 788"/>
                <a:gd name="T26" fmla="*/ 394 w 574"/>
                <a:gd name="T27" fmla="*/ 629 h 788"/>
                <a:gd name="T28" fmla="*/ 423 w 574"/>
                <a:gd name="T29" fmla="*/ 635 h 788"/>
                <a:gd name="T30" fmla="*/ 571 w 574"/>
                <a:gd name="T31" fmla="*/ 157 h 788"/>
                <a:gd name="T32" fmla="*/ 562 w 574"/>
                <a:gd name="T33" fmla="*/ 139 h 788"/>
                <a:gd name="T34" fmla="*/ 125 w 574"/>
                <a:gd name="T35" fmla="*/ 3 h 788"/>
                <a:gd name="T36" fmla="*/ 106 w 574"/>
                <a:gd name="T37" fmla="*/ 13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4" h="788">
                  <a:moveTo>
                    <a:pt x="106" y="13"/>
                  </a:moveTo>
                  <a:cubicBezTo>
                    <a:pt x="3" y="396"/>
                    <a:pt x="3" y="396"/>
                    <a:pt x="3" y="396"/>
                  </a:cubicBezTo>
                  <a:cubicBezTo>
                    <a:pt x="0" y="410"/>
                    <a:pt x="16" y="421"/>
                    <a:pt x="27" y="411"/>
                  </a:cubicBezTo>
                  <a:cubicBezTo>
                    <a:pt x="134" y="315"/>
                    <a:pt x="134" y="315"/>
                    <a:pt x="134" y="315"/>
                  </a:cubicBezTo>
                  <a:cubicBezTo>
                    <a:pt x="147" y="303"/>
                    <a:pt x="169" y="313"/>
                    <a:pt x="168" y="331"/>
                  </a:cubicBezTo>
                  <a:cubicBezTo>
                    <a:pt x="146" y="539"/>
                    <a:pt x="146" y="539"/>
                    <a:pt x="146" y="539"/>
                  </a:cubicBezTo>
                  <a:cubicBezTo>
                    <a:pt x="127" y="716"/>
                    <a:pt x="132" y="788"/>
                    <a:pt x="213" y="554"/>
                  </a:cubicBezTo>
                  <a:cubicBezTo>
                    <a:pt x="304" y="317"/>
                    <a:pt x="304" y="317"/>
                    <a:pt x="304" y="317"/>
                  </a:cubicBezTo>
                  <a:cubicBezTo>
                    <a:pt x="313" y="297"/>
                    <a:pt x="343" y="303"/>
                    <a:pt x="344" y="325"/>
                  </a:cubicBezTo>
                  <a:cubicBezTo>
                    <a:pt x="348" y="444"/>
                    <a:pt x="348" y="444"/>
                    <a:pt x="348" y="444"/>
                  </a:cubicBezTo>
                  <a:cubicBezTo>
                    <a:pt x="349" y="459"/>
                    <a:pt x="370" y="463"/>
                    <a:pt x="376" y="449"/>
                  </a:cubicBezTo>
                  <a:cubicBezTo>
                    <a:pt x="408" y="378"/>
                    <a:pt x="408" y="378"/>
                    <a:pt x="408" y="378"/>
                  </a:cubicBezTo>
                  <a:cubicBezTo>
                    <a:pt x="414" y="362"/>
                    <a:pt x="438" y="369"/>
                    <a:pt x="435" y="386"/>
                  </a:cubicBezTo>
                  <a:cubicBezTo>
                    <a:pt x="394" y="629"/>
                    <a:pt x="394" y="629"/>
                    <a:pt x="394" y="629"/>
                  </a:cubicBezTo>
                  <a:cubicBezTo>
                    <a:pt x="392" y="646"/>
                    <a:pt x="417" y="652"/>
                    <a:pt x="423" y="635"/>
                  </a:cubicBezTo>
                  <a:cubicBezTo>
                    <a:pt x="571" y="157"/>
                    <a:pt x="571" y="157"/>
                    <a:pt x="571" y="157"/>
                  </a:cubicBezTo>
                  <a:cubicBezTo>
                    <a:pt x="574" y="149"/>
                    <a:pt x="569" y="141"/>
                    <a:pt x="562" y="139"/>
                  </a:cubicBezTo>
                  <a:cubicBezTo>
                    <a:pt x="125" y="3"/>
                    <a:pt x="125" y="3"/>
                    <a:pt x="125" y="3"/>
                  </a:cubicBezTo>
                  <a:cubicBezTo>
                    <a:pt x="117" y="0"/>
                    <a:pt x="108" y="5"/>
                    <a:pt x="106" y="1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61" name="Freeform 255">
              <a:extLst>
                <a:ext uri="{FF2B5EF4-FFF2-40B4-BE49-F238E27FC236}">
                  <a16:creationId xmlns:a16="http://schemas.microsoft.com/office/drawing/2014/main" id="{1F820317-2918-4C0B-A525-C9CB7144B8FF}"/>
                </a:ext>
              </a:extLst>
            </p:cNvPr>
            <p:cNvSpPr>
              <a:spLocks/>
            </p:cNvSpPr>
            <p:nvPr/>
          </p:nvSpPr>
          <p:spPr bwMode="auto">
            <a:xfrm rot="774814">
              <a:off x="-6574122" y="-1188164"/>
              <a:ext cx="466911" cy="764402"/>
            </a:xfrm>
            <a:custGeom>
              <a:avLst/>
              <a:gdLst>
                <a:gd name="T0" fmla="*/ 537 w 1084"/>
                <a:gd name="T1" fmla="*/ 1777 h 1777"/>
                <a:gd name="T2" fmla="*/ 500 w 1084"/>
                <a:gd name="T3" fmla="*/ 0 h 1777"/>
                <a:gd name="T4" fmla="*/ 0 w 1084"/>
                <a:gd name="T5" fmla="*/ 1610 h 1777"/>
                <a:gd name="T6" fmla="*/ 537 w 1084"/>
                <a:gd name="T7" fmla="*/ 1777 h 1777"/>
              </a:gdLst>
              <a:ahLst/>
              <a:cxnLst>
                <a:cxn ang="0">
                  <a:pos x="T0" y="T1"/>
                </a:cxn>
                <a:cxn ang="0">
                  <a:pos x="T2" y="T3"/>
                </a:cxn>
                <a:cxn ang="0">
                  <a:pos x="T4" y="T5"/>
                </a:cxn>
                <a:cxn ang="0">
                  <a:pos x="T6" y="T7"/>
                </a:cxn>
              </a:cxnLst>
              <a:rect l="0" t="0" r="r" b="b"/>
              <a:pathLst>
                <a:path w="1084" h="1777">
                  <a:moveTo>
                    <a:pt x="537" y="1777"/>
                  </a:moveTo>
                  <a:cubicBezTo>
                    <a:pt x="537" y="1777"/>
                    <a:pt x="1084" y="181"/>
                    <a:pt x="500" y="0"/>
                  </a:cubicBezTo>
                  <a:cubicBezTo>
                    <a:pt x="0" y="1610"/>
                    <a:pt x="0" y="1610"/>
                    <a:pt x="0" y="1610"/>
                  </a:cubicBezTo>
                  <a:lnTo>
                    <a:pt x="537" y="177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62" name="Freeform 256">
              <a:extLst>
                <a:ext uri="{FF2B5EF4-FFF2-40B4-BE49-F238E27FC236}">
                  <a16:creationId xmlns:a16="http://schemas.microsoft.com/office/drawing/2014/main" id="{4D5BF901-BA33-4A17-89A0-BF18520CEBE9}"/>
                </a:ext>
              </a:extLst>
            </p:cNvPr>
            <p:cNvSpPr>
              <a:spLocks/>
            </p:cNvSpPr>
            <p:nvPr/>
          </p:nvSpPr>
          <p:spPr bwMode="auto">
            <a:xfrm rot="774814">
              <a:off x="-6782408" y="-1317690"/>
              <a:ext cx="447750" cy="771461"/>
            </a:xfrm>
            <a:custGeom>
              <a:avLst/>
              <a:gdLst>
                <a:gd name="T0" fmla="*/ 0 w 1039"/>
                <a:gd name="T1" fmla="*/ 1624 h 1792"/>
                <a:gd name="T2" fmla="*/ 1039 w 1039"/>
                <a:gd name="T3" fmla="*/ 182 h 1792"/>
                <a:gd name="T4" fmla="*/ 538 w 1039"/>
                <a:gd name="T5" fmla="*/ 1792 h 1792"/>
                <a:gd name="T6" fmla="*/ 0 w 1039"/>
                <a:gd name="T7" fmla="*/ 1624 h 1792"/>
              </a:gdLst>
              <a:ahLst/>
              <a:cxnLst>
                <a:cxn ang="0">
                  <a:pos x="T0" y="T1"/>
                </a:cxn>
                <a:cxn ang="0">
                  <a:pos x="T2" y="T3"/>
                </a:cxn>
                <a:cxn ang="0">
                  <a:pos x="T4" y="T5"/>
                </a:cxn>
                <a:cxn ang="0">
                  <a:pos x="T6" y="T7"/>
                </a:cxn>
              </a:cxnLst>
              <a:rect l="0" t="0" r="r" b="b"/>
              <a:pathLst>
                <a:path w="1039" h="1792">
                  <a:moveTo>
                    <a:pt x="0" y="1624"/>
                  </a:moveTo>
                  <a:cubicBezTo>
                    <a:pt x="0" y="1624"/>
                    <a:pt x="455" y="0"/>
                    <a:pt x="1039" y="182"/>
                  </a:cubicBezTo>
                  <a:cubicBezTo>
                    <a:pt x="538" y="1792"/>
                    <a:pt x="538" y="1792"/>
                    <a:pt x="538" y="1792"/>
                  </a:cubicBezTo>
                  <a:lnTo>
                    <a:pt x="0" y="162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63" name="Freeform 257">
              <a:extLst>
                <a:ext uri="{FF2B5EF4-FFF2-40B4-BE49-F238E27FC236}">
                  <a16:creationId xmlns:a16="http://schemas.microsoft.com/office/drawing/2014/main" id="{901B6481-5EEF-4793-B9E4-CF17BE149BCF}"/>
                </a:ext>
              </a:extLst>
            </p:cNvPr>
            <p:cNvSpPr>
              <a:spLocks/>
            </p:cNvSpPr>
            <p:nvPr/>
          </p:nvSpPr>
          <p:spPr bwMode="auto">
            <a:xfrm rot="774814">
              <a:off x="-6353618" y="-1323698"/>
              <a:ext cx="162360" cy="196648"/>
            </a:xfrm>
            <a:custGeom>
              <a:avLst/>
              <a:gdLst>
                <a:gd name="T0" fmla="*/ 308 w 376"/>
                <a:gd name="T1" fmla="*/ 3 h 457"/>
                <a:gd name="T2" fmla="*/ 313 w 376"/>
                <a:gd name="T3" fmla="*/ 5 h 457"/>
                <a:gd name="T4" fmla="*/ 297 w 376"/>
                <a:gd name="T5" fmla="*/ 319 h 457"/>
                <a:gd name="T6" fmla="*/ 376 w 376"/>
                <a:gd name="T7" fmla="*/ 457 h 457"/>
                <a:gd name="T8" fmla="*/ 0 w 376"/>
                <a:gd name="T9" fmla="*/ 340 h 457"/>
                <a:gd name="T10" fmla="*/ 144 w 376"/>
                <a:gd name="T11" fmla="*/ 272 h 457"/>
                <a:gd name="T12" fmla="*/ 308 w 376"/>
                <a:gd name="T13" fmla="*/ 3 h 457"/>
              </a:gdLst>
              <a:ahLst/>
              <a:cxnLst>
                <a:cxn ang="0">
                  <a:pos x="T0" y="T1"/>
                </a:cxn>
                <a:cxn ang="0">
                  <a:pos x="T2" y="T3"/>
                </a:cxn>
                <a:cxn ang="0">
                  <a:pos x="T4" y="T5"/>
                </a:cxn>
                <a:cxn ang="0">
                  <a:pos x="T6" y="T7"/>
                </a:cxn>
                <a:cxn ang="0">
                  <a:pos x="T8" y="T9"/>
                </a:cxn>
                <a:cxn ang="0">
                  <a:pos x="T10" y="T11"/>
                </a:cxn>
                <a:cxn ang="0">
                  <a:pos x="T12" y="T13"/>
                </a:cxn>
              </a:cxnLst>
              <a:rect l="0" t="0" r="r" b="b"/>
              <a:pathLst>
                <a:path w="376" h="457">
                  <a:moveTo>
                    <a:pt x="308" y="3"/>
                  </a:moveTo>
                  <a:cubicBezTo>
                    <a:pt x="309" y="0"/>
                    <a:pt x="314" y="2"/>
                    <a:pt x="313" y="5"/>
                  </a:cubicBezTo>
                  <a:cubicBezTo>
                    <a:pt x="299" y="79"/>
                    <a:pt x="260" y="308"/>
                    <a:pt x="297" y="319"/>
                  </a:cubicBezTo>
                  <a:cubicBezTo>
                    <a:pt x="352" y="337"/>
                    <a:pt x="376" y="457"/>
                    <a:pt x="376" y="457"/>
                  </a:cubicBezTo>
                  <a:cubicBezTo>
                    <a:pt x="0" y="340"/>
                    <a:pt x="0" y="340"/>
                    <a:pt x="0" y="340"/>
                  </a:cubicBezTo>
                  <a:cubicBezTo>
                    <a:pt x="0" y="340"/>
                    <a:pt x="88" y="254"/>
                    <a:pt x="144" y="272"/>
                  </a:cubicBezTo>
                  <a:cubicBezTo>
                    <a:pt x="180" y="283"/>
                    <a:pt x="277" y="72"/>
                    <a:pt x="308"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64" name="Freeform 258">
              <a:extLst>
                <a:ext uri="{FF2B5EF4-FFF2-40B4-BE49-F238E27FC236}">
                  <a16:creationId xmlns:a16="http://schemas.microsoft.com/office/drawing/2014/main" id="{92390BCD-F7FB-4E14-AEB7-E02CA64751D8}"/>
                </a:ext>
              </a:extLst>
            </p:cNvPr>
            <p:cNvSpPr>
              <a:spLocks/>
            </p:cNvSpPr>
            <p:nvPr/>
          </p:nvSpPr>
          <p:spPr bwMode="auto">
            <a:xfrm rot="774814">
              <a:off x="-6481334" y="-1081986"/>
              <a:ext cx="189588" cy="189588"/>
            </a:xfrm>
            <a:custGeom>
              <a:avLst/>
              <a:gdLst>
                <a:gd name="T0" fmla="*/ 409 w 441"/>
                <a:gd name="T1" fmla="*/ 279 h 441"/>
                <a:gd name="T2" fmla="*/ 162 w 441"/>
                <a:gd name="T3" fmla="*/ 408 h 441"/>
                <a:gd name="T4" fmla="*/ 33 w 441"/>
                <a:gd name="T5" fmla="*/ 162 h 441"/>
                <a:gd name="T6" fmla="*/ 279 w 441"/>
                <a:gd name="T7" fmla="*/ 32 h 441"/>
                <a:gd name="T8" fmla="*/ 409 w 441"/>
                <a:gd name="T9" fmla="*/ 279 h 441"/>
              </a:gdLst>
              <a:ahLst/>
              <a:cxnLst>
                <a:cxn ang="0">
                  <a:pos x="T0" y="T1"/>
                </a:cxn>
                <a:cxn ang="0">
                  <a:pos x="T2" y="T3"/>
                </a:cxn>
                <a:cxn ang="0">
                  <a:pos x="T4" y="T5"/>
                </a:cxn>
                <a:cxn ang="0">
                  <a:pos x="T6" y="T7"/>
                </a:cxn>
                <a:cxn ang="0">
                  <a:pos x="T8" y="T9"/>
                </a:cxn>
              </a:cxnLst>
              <a:rect l="0" t="0" r="r" b="b"/>
              <a:pathLst>
                <a:path w="441" h="441">
                  <a:moveTo>
                    <a:pt x="409" y="279"/>
                  </a:moveTo>
                  <a:cubicBezTo>
                    <a:pt x="376" y="383"/>
                    <a:pt x="266" y="441"/>
                    <a:pt x="162" y="408"/>
                  </a:cubicBezTo>
                  <a:cubicBezTo>
                    <a:pt x="58" y="376"/>
                    <a:pt x="0" y="266"/>
                    <a:pt x="33" y="162"/>
                  </a:cubicBezTo>
                  <a:cubicBezTo>
                    <a:pt x="65" y="58"/>
                    <a:pt x="175" y="0"/>
                    <a:pt x="279" y="32"/>
                  </a:cubicBezTo>
                  <a:cubicBezTo>
                    <a:pt x="383" y="64"/>
                    <a:pt x="441" y="175"/>
                    <a:pt x="409" y="2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65" name="Freeform 259">
              <a:extLst>
                <a:ext uri="{FF2B5EF4-FFF2-40B4-BE49-F238E27FC236}">
                  <a16:creationId xmlns:a16="http://schemas.microsoft.com/office/drawing/2014/main" id="{53DB465B-76B7-4411-B6DD-F5E17DFB4441}"/>
                </a:ext>
              </a:extLst>
            </p:cNvPr>
            <p:cNvSpPr>
              <a:spLocks/>
            </p:cNvSpPr>
            <p:nvPr/>
          </p:nvSpPr>
          <p:spPr bwMode="auto">
            <a:xfrm rot="774814">
              <a:off x="-6461389" y="-1060834"/>
              <a:ext cx="149250" cy="149250"/>
            </a:xfrm>
            <a:custGeom>
              <a:avLst/>
              <a:gdLst>
                <a:gd name="T0" fmla="*/ 322 w 348"/>
                <a:gd name="T1" fmla="*/ 220 h 348"/>
                <a:gd name="T2" fmla="*/ 128 w 348"/>
                <a:gd name="T3" fmla="*/ 323 h 348"/>
                <a:gd name="T4" fmla="*/ 25 w 348"/>
                <a:gd name="T5" fmla="*/ 128 h 348"/>
                <a:gd name="T6" fmla="*/ 220 w 348"/>
                <a:gd name="T7" fmla="*/ 26 h 348"/>
                <a:gd name="T8" fmla="*/ 322 w 348"/>
                <a:gd name="T9" fmla="*/ 220 h 348"/>
              </a:gdLst>
              <a:ahLst/>
              <a:cxnLst>
                <a:cxn ang="0">
                  <a:pos x="T0" y="T1"/>
                </a:cxn>
                <a:cxn ang="0">
                  <a:pos x="T2" y="T3"/>
                </a:cxn>
                <a:cxn ang="0">
                  <a:pos x="T4" y="T5"/>
                </a:cxn>
                <a:cxn ang="0">
                  <a:pos x="T6" y="T7"/>
                </a:cxn>
                <a:cxn ang="0">
                  <a:pos x="T8" y="T9"/>
                </a:cxn>
              </a:cxnLst>
              <a:rect l="0" t="0" r="r" b="b"/>
              <a:pathLst>
                <a:path w="348" h="348">
                  <a:moveTo>
                    <a:pt x="322" y="220"/>
                  </a:moveTo>
                  <a:cubicBezTo>
                    <a:pt x="297" y="302"/>
                    <a:pt x="210" y="348"/>
                    <a:pt x="128" y="323"/>
                  </a:cubicBezTo>
                  <a:cubicBezTo>
                    <a:pt x="46" y="297"/>
                    <a:pt x="0" y="210"/>
                    <a:pt x="25" y="128"/>
                  </a:cubicBezTo>
                  <a:cubicBezTo>
                    <a:pt x="51" y="46"/>
                    <a:pt x="138" y="0"/>
                    <a:pt x="220" y="26"/>
                  </a:cubicBezTo>
                  <a:cubicBezTo>
                    <a:pt x="302" y="51"/>
                    <a:pt x="348" y="138"/>
                    <a:pt x="322" y="2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66" name="Freeform 260">
              <a:extLst>
                <a:ext uri="{FF2B5EF4-FFF2-40B4-BE49-F238E27FC236}">
                  <a16:creationId xmlns:a16="http://schemas.microsoft.com/office/drawing/2014/main" id="{87555F89-66E1-4036-AAAA-6EB1E788624F}"/>
                </a:ext>
              </a:extLst>
            </p:cNvPr>
            <p:cNvSpPr>
              <a:spLocks/>
            </p:cNvSpPr>
            <p:nvPr/>
          </p:nvSpPr>
          <p:spPr bwMode="auto">
            <a:xfrm rot="774814">
              <a:off x="-6568968" y="-855676"/>
              <a:ext cx="134124" cy="134124"/>
            </a:xfrm>
            <a:custGeom>
              <a:avLst/>
              <a:gdLst>
                <a:gd name="T0" fmla="*/ 289 w 312"/>
                <a:gd name="T1" fmla="*/ 197 h 312"/>
                <a:gd name="T2" fmla="*/ 115 w 312"/>
                <a:gd name="T3" fmla="*/ 289 h 312"/>
                <a:gd name="T4" fmla="*/ 23 w 312"/>
                <a:gd name="T5" fmla="*/ 115 h 312"/>
                <a:gd name="T6" fmla="*/ 198 w 312"/>
                <a:gd name="T7" fmla="*/ 23 h 312"/>
                <a:gd name="T8" fmla="*/ 289 w 312"/>
                <a:gd name="T9" fmla="*/ 197 h 312"/>
              </a:gdLst>
              <a:ahLst/>
              <a:cxnLst>
                <a:cxn ang="0">
                  <a:pos x="T0" y="T1"/>
                </a:cxn>
                <a:cxn ang="0">
                  <a:pos x="T2" y="T3"/>
                </a:cxn>
                <a:cxn ang="0">
                  <a:pos x="T4" y="T5"/>
                </a:cxn>
                <a:cxn ang="0">
                  <a:pos x="T6" y="T7"/>
                </a:cxn>
                <a:cxn ang="0">
                  <a:pos x="T8" y="T9"/>
                </a:cxn>
              </a:cxnLst>
              <a:rect l="0" t="0" r="r" b="b"/>
              <a:pathLst>
                <a:path w="312" h="312">
                  <a:moveTo>
                    <a:pt x="289" y="197"/>
                  </a:moveTo>
                  <a:cubicBezTo>
                    <a:pt x="266" y="271"/>
                    <a:pt x="188" y="312"/>
                    <a:pt x="115" y="289"/>
                  </a:cubicBezTo>
                  <a:cubicBezTo>
                    <a:pt x="41" y="266"/>
                    <a:pt x="0" y="188"/>
                    <a:pt x="23" y="115"/>
                  </a:cubicBezTo>
                  <a:cubicBezTo>
                    <a:pt x="46" y="41"/>
                    <a:pt x="124" y="0"/>
                    <a:pt x="198" y="23"/>
                  </a:cubicBezTo>
                  <a:cubicBezTo>
                    <a:pt x="271" y="46"/>
                    <a:pt x="312" y="124"/>
                    <a:pt x="289" y="19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67" name="Freeform 261">
              <a:extLst>
                <a:ext uri="{FF2B5EF4-FFF2-40B4-BE49-F238E27FC236}">
                  <a16:creationId xmlns:a16="http://schemas.microsoft.com/office/drawing/2014/main" id="{8DCE6CEC-0AE5-4773-8832-4E7AB2FDF10C}"/>
                </a:ext>
              </a:extLst>
            </p:cNvPr>
            <p:cNvSpPr>
              <a:spLocks/>
            </p:cNvSpPr>
            <p:nvPr/>
          </p:nvSpPr>
          <p:spPr bwMode="auto">
            <a:xfrm rot="774814">
              <a:off x="-6555074" y="-840575"/>
              <a:ext cx="105887" cy="105887"/>
            </a:xfrm>
            <a:custGeom>
              <a:avLst/>
              <a:gdLst>
                <a:gd name="T0" fmla="*/ 227 w 245"/>
                <a:gd name="T1" fmla="*/ 156 h 246"/>
                <a:gd name="T2" fmla="*/ 90 w 245"/>
                <a:gd name="T3" fmla="*/ 228 h 246"/>
                <a:gd name="T4" fmla="*/ 18 w 245"/>
                <a:gd name="T5" fmla="*/ 91 h 246"/>
                <a:gd name="T6" fmla="*/ 155 w 245"/>
                <a:gd name="T7" fmla="*/ 18 h 246"/>
                <a:gd name="T8" fmla="*/ 227 w 245"/>
                <a:gd name="T9" fmla="*/ 156 h 246"/>
              </a:gdLst>
              <a:ahLst/>
              <a:cxnLst>
                <a:cxn ang="0">
                  <a:pos x="T0" y="T1"/>
                </a:cxn>
                <a:cxn ang="0">
                  <a:pos x="T2" y="T3"/>
                </a:cxn>
                <a:cxn ang="0">
                  <a:pos x="T4" y="T5"/>
                </a:cxn>
                <a:cxn ang="0">
                  <a:pos x="T6" y="T7"/>
                </a:cxn>
                <a:cxn ang="0">
                  <a:pos x="T8" y="T9"/>
                </a:cxn>
              </a:cxnLst>
              <a:rect l="0" t="0" r="r" b="b"/>
              <a:pathLst>
                <a:path w="245" h="246">
                  <a:moveTo>
                    <a:pt x="227" y="156"/>
                  </a:moveTo>
                  <a:cubicBezTo>
                    <a:pt x="209" y="214"/>
                    <a:pt x="148" y="246"/>
                    <a:pt x="90" y="228"/>
                  </a:cubicBezTo>
                  <a:cubicBezTo>
                    <a:pt x="32" y="210"/>
                    <a:pt x="0" y="148"/>
                    <a:pt x="18" y="91"/>
                  </a:cubicBezTo>
                  <a:cubicBezTo>
                    <a:pt x="36" y="33"/>
                    <a:pt x="97" y="0"/>
                    <a:pt x="155" y="18"/>
                  </a:cubicBezTo>
                  <a:cubicBezTo>
                    <a:pt x="213" y="36"/>
                    <a:pt x="245" y="98"/>
                    <a:pt x="227" y="15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68" name="Freeform 262">
              <a:extLst>
                <a:ext uri="{FF2B5EF4-FFF2-40B4-BE49-F238E27FC236}">
                  <a16:creationId xmlns:a16="http://schemas.microsoft.com/office/drawing/2014/main" id="{1532104A-5A61-4A65-AFA4-C20A63BC572F}"/>
                </a:ext>
              </a:extLst>
            </p:cNvPr>
            <p:cNvSpPr>
              <a:spLocks/>
            </p:cNvSpPr>
            <p:nvPr/>
          </p:nvSpPr>
          <p:spPr bwMode="auto">
            <a:xfrm rot="774814">
              <a:off x="-6942089" y="-881509"/>
              <a:ext cx="169419" cy="357999"/>
            </a:xfrm>
            <a:custGeom>
              <a:avLst/>
              <a:gdLst>
                <a:gd name="T0" fmla="*/ 393 w 393"/>
                <a:gd name="T1" fmla="*/ 0 h 831"/>
                <a:gd name="T2" fmla="*/ 66 w 393"/>
                <a:gd name="T3" fmla="*/ 358 h 831"/>
                <a:gd name="T4" fmla="*/ 121 w 393"/>
                <a:gd name="T5" fmla="*/ 821 h 831"/>
                <a:gd name="T6" fmla="*/ 132 w 393"/>
                <a:gd name="T7" fmla="*/ 827 h 831"/>
                <a:gd name="T8" fmla="*/ 327 w 393"/>
                <a:gd name="T9" fmla="*/ 543 h 831"/>
                <a:gd name="T10" fmla="*/ 393 w 393"/>
                <a:gd name="T11" fmla="*/ 0 h 831"/>
              </a:gdLst>
              <a:ahLst/>
              <a:cxnLst>
                <a:cxn ang="0">
                  <a:pos x="T0" y="T1"/>
                </a:cxn>
                <a:cxn ang="0">
                  <a:pos x="T2" y="T3"/>
                </a:cxn>
                <a:cxn ang="0">
                  <a:pos x="T4" y="T5"/>
                </a:cxn>
                <a:cxn ang="0">
                  <a:pos x="T6" y="T7"/>
                </a:cxn>
                <a:cxn ang="0">
                  <a:pos x="T8" y="T9"/>
                </a:cxn>
                <a:cxn ang="0">
                  <a:pos x="T10" y="T11"/>
                </a:cxn>
              </a:cxnLst>
              <a:rect l="0" t="0" r="r" b="b"/>
              <a:pathLst>
                <a:path w="393" h="831">
                  <a:moveTo>
                    <a:pt x="393" y="0"/>
                  </a:moveTo>
                  <a:cubicBezTo>
                    <a:pt x="393" y="0"/>
                    <a:pt x="154" y="49"/>
                    <a:pt x="66" y="358"/>
                  </a:cubicBezTo>
                  <a:cubicBezTo>
                    <a:pt x="0" y="587"/>
                    <a:pt x="61" y="642"/>
                    <a:pt x="121" y="821"/>
                  </a:cubicBezTo>
                  <a:cubicBezTo>
                    <a:pt x="123" y="827"/>
                    <a:pt x="128" y="831"/>
                    <a:pt x="132" y="827"/>
                  </a:cubicBezTo>
                  <a:cubicBezTo>
                    <a:pt x="177" y="783"/>
                    <a:pt x="316" y="640"/>
                    <a:pt x="327" y="543"/>
                  </a:cubicBezTo>
                  <a:cubicBezTo>
                    <a:pt x="327" y="543"/>
                    <a:pt x="286" y="344"/>
                    <a:pt x="39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69" name="Freeform 263">
              <a:extLst>
                <a:ext uri="{FF2B5EF4-FFF2-40B4-BE49-F238E27FC236}">
                  <a16:creationId xmlns:a16="http://schemas.microsoft.com/office/drawing/2014/main" id="{7901F7AD-2999-4D50-B6BB-287BFC514050}"/>
                </a:ext>
              </a:extLst>
            </p:cNvPr>
            <p:cNvSpPr>
              <a:spLocks/>
            </p:cNvSpPr>
            <p:nvPr/>
          </p:nvSpPr>
          <p:spPr bwMode="auto">
            <a:xfrm rot="774814">
              <a:off x="-6495244" y="-631533"/>
              <a:ext cx="201689" cy="359006"/>
            </a:xfrm>
            <a:custGeom>
              <a:avLst/>
              <a:gdLst>
                <a:gd name="T0" fmla="*/ 299 w 469"/>
                <a:gd name="T1" fmla="*/ 0 h 835"/>
                <a:gd name="T2" fmla="*/ 366 w 469"/>
                <a:gd name="T3" fmla="*/ 481 h 835"/>
                <a:gd name="T4" fmla="*/ 58 w 469"/>
                <a:gd name="T5" fmla="*/ 831 h 835"/>
                <a:gd name="T6" fmla="*/ 45 w 469"/>
                <a:gd name="T7" fmla="*/ 829 h 835"/>
                <a:gd name="T8" fmla="*/ 46 w 469"/>
                <a:gd name="T9" fmla="*/ 485 h 835"/>
                <a:gd name="T10" fmla="*/ 299 w 469"/>
                <a:gd name="T11" fmla="*/ 0 h 835"/>
              </a:gdLst>
              <a:ahLst/>
              <a:cxnLst>
                <a:cxn ang="0">
                  <a:pos x="T0" y="T1"/>
                </a:cxn>
                <a:cxn ang="0">
                  <a:pos x="T2" y="T3"/>
                </a:cxn>
                <a:cxn ang="0">
                  <a:pos x="T4" y="T5"/>
                </a:cxn>
                <a:cxn ang="0">
                  <a:pos x="T6" y="T7"/>
                </a:cxn>
                <a:cxn ang="0">
                  <a:pos x="T8" y="T9"/>
                </a:cxn>
                <a:cxn ang="0">
                  <a:pos x="T10" y="T11"/>
                </a:cxn>
              </a:cxnLst>
              <a:rect l="0" t="0" r="r" b="b"/>
              <a:pathLst>
                <a:path w="469" h="835">
                  <a:moveTo>
                    <a:pt x="299" y="0"/>
                  </a:moveTo>
                  <a:cubicBezTo>
                    <a:pt x="299" y="0"/>
                    <a:pt x="469" y="177"/>
                    <a:pt x="366" y="481"/>
                  </a:cubicBezTo>
                  <a:cubicBezTo>
                    <a:pt x="290" y="707"/>
                    <a:pt x="209" y="718"/>
                    <a:pt x="58" y="831"/>
                  </a:cubicBezTo>
                  <a:cubicBezTo>
                    <a:pt x="53" y="834"/>
                    <a:pt x="46" y="835"/>
                    <a:pt x="45" y="829"/>
                  </a:cubicBezTo>
                  <a:cubicBezTo>
                    <a:pt x="33" y="768"/>
                    <a:pt x="0" y="572"/>
                    <a:pt x="46" y="485"/>
                  </a:cubicBezTo>
                  <a:cubicBezTo>
                    <a:pt x="46" y="485"/>
                    <a:pt x="192" y="344"/>
                    <a:pt x="29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70" name="Freeform 264">
              <a:extLst>
                <a:ext uri="{FF2B5EF4-FFF2-40B4-BE49-F238E27FC236}">
                  <a16:creationId xmlns:a16="http://schemas.microsoft.com/office/drawing/2014/main" id="{E35374ED-18D5-4951-939A-E025ADD6A7F6}"/>
                </a:ext>
              </a:extLst>
            </p:cNvPr>
            <p:cNvSpPr>
              <a:spLocks/>
            </p:cNvSpPr>
            <p:nvPr/>
          </p:nvSpPr>
          <p:spPr bwMode="auto">
            <a:xfrm rot="774814">
              <a:off x="-6748318" y="-588108"/>
              <a:ext cx="206732" cy="79668"/>
            </a:xfrm>
            <a:custGeom>
              <a:avLst/>
              <a:gdLst>
                <a:gd name="T0" fmla="*/ 200 w 205"/>
                <a:gd name="T1" fmla="*/ 79 h 79"/>
                <a:gd name="T2" fmla="*/ 0 w 205"/>
                <a:gd name="T3" fmla="*/ 17 h 79"/>
                <a:gd name="T4" fmla="*/ 6 w 205"/>
                <a:gd name="T5" fmla="*/ 0 h 79"/>
                <a:gd name="T6" fmla="*/ 205 w 205"/>
                <a:gd name="T7" fmla="*/ 62 h 79"/>
                <a:gd name="T8" fmla="*/ 200 w 205"/>
                <a:gd name="T9" fmla="*/ 79 h 79"/>
              </a:gdLst>
              <a:ahLst/>
              <a:cxnLst>
                <a:cxn ang="0">
                  <a:pos x="T0" y="T1"/>
                </a:cxn>
                <a:cxn ang="0">
                  <a:pos x="T2" y="T3"/>
                </a:cxn>
                <a:cxn ang="0">
                  <a:pos x="T4" y="T5"/>
                </a:cxn>
                <a:cxn ang="0">
                  <a:pos x="T6" y="T7"/>
                </a:cxn>
                <a:cxn ang="0">
                  <a:pos x="T8" y="T9"/>
                </a:cxn>
              </a:cxnLst>
              <a:rect l="0" t="0" r="r" b="b"/>
              <a:pathLst>
                <a:path w="205" h="79">
                  <a:moveTo>
                    <a:pt x="200" y="79"/>
                  </a:moveTo>
                  <a:lnTo>
                    <a:pt x="0" y="17"/>
                  </a:lnTo>
                  <a:lnTo>
                    <a:pt x="6" y="0"/>
                  </a:lnTo>
                  <a:lnTo>
                    <a:pt x="205" y="62"/>
                  </a:lnTo>
                  <a:lnTo>
                    <a:pt x="200" y="7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71" name="Freeform 265">
              <a:extLst>
                <a:ext uri="{FF2B5EF4-FFF2-40B4-BE49-F238E27FC236}">
                  <a16:creationId xmlns:a16="http://schemas.microsoft.com/office/drawing/2014/main" id="{E61AFBD5-82D3-43C9-B6C5-E65895875794}"/>
                </a:ext>
              </a:extLst>
            </p:cNvPr>
            <p:cNvSpPr>
              <a:spLocks/>
            </p:cNvSpPr>
            <p:nvPr/>
          </p:nvSpPr>
          <p:spPr bwMode="auto">
            <a:xfrm rot="774814">
              <a:off x="-6767392" y="-585335"/>
              <a:ext cx="114963" cy="85718"/>
            </a:xfrm>
            <a:custGeom>
              <a:avLst/>
              <a:gdLst>
                <a:gd name="T0" fmla="*/ 97 w 114"/>
                <a:gd name="T1" fmla="*/ 85 h 85"/>
                <a:gd name="T2" fmla="*/ 0 w 114"/>
                <a:gd name="T3" fmla="*/ 54 h 85"/>
                <a:gd name="T4" fmla="*/ 16 w 114"/>
                <a:gd name="T5" fmla="*/ 0 h 85"/>
                <a:gd name="T6" fmla="*/ 114 w 114"/>
                <a:gd name="T7" fmla="*/ 30 h 85"/>
                <a:gd name="T8" fmla="*/ 97 w 114"/>
                <a:gd name="T9" fmla="*/ 85 h 85"/>
              </a:gdLst>
              <a:ahLst/>
              <a:cxnLst>
                <a:cxn ang="0">
                  <a:pos x="T0" y="T1"/>
                </a:cxn>
                <a:cxn ang="0">
                  <a:pos x="T2" y="T3"/>
                </a:cxn>
                <a:cxn ang="0">
                  <a:pos x="T4" y="T5"/>
                </a:cxn>
                <a:cxn ang="0">
                  <a:pos x="T6" y="T7"/>
                </a:cxn>
                <a:cxn ang="0">
                  <a:pos x="T8" y="T9"/>
                </a:cxn>
              </a:cxnLst>
              <a:rect l="0" t="0" r="r" b="b"/>
              <a:pathLst>
                <a:path w="114" h="85">
                  <a:moveTo>
                    <a:pt x="97" y="85"/>
                  </a:moveTo>
                  <a:lnTo>
                    <a:pt x="0" y="54"/>
                  </a:lnTo>
                  <a:lnTo>
                    <a:pt x="16" y="0"/>
                  </a:lnTo>
                  <a:lnTo>
                    <a:pt x="114" y="30"/>
                  </a:lnTo>
                  <a:lnTo>
                    <a:pt x="97" y="8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72" name="Freeform 266">
              <a:extLst>
                <a:ext uri="{FF2B5EF4-FFF2-40B4-BE49-F238E27FC236}">
                  <a16:creationId xmlns:a16="http://schemas.microsoft.com/office/drawing/2014/main" id="{87FF7E85-BA03-4AE9-B11F-7730E4599AD3}"/>
                </a:ext>
              </a:extLst>
            </p:cNvPr>
            <p:cNvSpPr>
              <a:spLocks/>
            </p:cNvSpPr>
            <p:nvPr/>
          </p:nvSpPr>
          <p:spPr bwMode="auto">
            <a:xfrm rot="774814">
              <a:off x="-6678985" y="-533436"/>
              <a:ext cx="120005" cy="86726"/>
            </a:xfrm>
            <a:custGeom>
              <a:avLst/>
              <a:gdLst>
                <a:gd name="T0" fmla="*/ 101 w 119"/>
                <a:gd name="T1" fmla="*/ 86 h 86"/>
                <a:gd name="T2" fmla="*/ 0 w 119"/>
                <a:gd name="T3" fmla="*/ 55 h 86"/>
                <a:gd name="T4" fmla="*/ 17 w 119"/>
                <a:gd name="T5" fmla="*/ 0 h 86"/>
                <a:gd name="T6" fmla="*/ 119 w 119"/>
                <a:gd name="T7" fmla="*/ 32 h 86"/>
                <a:gd name="T8" fmla="*/ 101 w 119"/>
                <a:gd name="T9" fmla="*/ 86 h 86"/>
              </a:gdLst>
              <a:ahLst/>
              <a:cxnLst>
                <a:cxn ang="0">
                  <a:pos x="T0" y="T1"/>
                </a:cxn>
                <a:cxn ang="0">
                  <a:pos x="T2" y="T3"/>
                </a:cxn>
                <a:cxn ang="0">
                  <a:pos x="T4" y="T5"/>
                </a:cxn>
                <a:cxn ang="0">
                  <a:pos x="T6" y="T7"/>
                </a:cxn>
                <a:cxn ang="0">
                  <a:pos x="T8" y="T9"/>
                </a:cxn>
              </a:cxnLst>
              <a:rect l="0" t="0" r="r" b="b"/>
              <a:pathLst>
                <a:path w="119" h="86">
                  <a:moveTo>
                    <a:pt x="101" y="86"/>
                  </a:moveTo>
                  <a:lnTo>
                    <a:pt x="0" y="55"/>
                  </a:lnTo>
                  <a:lnTo>
                    <a:pt x="17" y="0"/>
                  </a:lnTo>
                  <a:lnTo>
                    <a:pt x="119" y="32"/>
                  </a:lnTo>
                  <a:lnTo>
                    <a:pt x="101" y="8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73" name="Freeform 267">
              <a:extLst>
                <a:ext uri="{FF2B5EF4-FFF2-40B4-BE49-F238E27FC236}">
                  <a16:creationId xmlns:a16="http://schemas.microsoft.com/office/drawing/2014/main" id="{DF1B30EA-AE88-454E-B418-B7C720E19FF5}"/>
                </a:ext>
              </a:extLst>
            </p:cNvPr>
            <p:cNvSpPr>
              <a:spLocks/>
            </p:cNvSpPr>
            <p:nvPr/>
          </p:nvSpPr>
          <p:spPr bwMode="auto">
            <a:xfrm rot="774814">
              <a:off x="-6435402" y="-1017935"/>
              <a:ext cx="98828" cy="92777"/>
            </a:xfrm>
            <a:custGeom>
              <a:avLst/>
              <a:gdLst>
                <a:gd name="T0" fmla="*/ 156 w 229"/>
                <a:gd name="T1" fmla="*/ 0 h 215"/>
                <a:gd name="T2" fmla="*/ 163 w 229"/>
                <a:gd name="T3" fmla="*/ 68 h 215"/>
                <a:gd name="T4" fmla="*/ 57 w 229"/>
                <a:gd name="T5" fmla="*/ 124 h 215"/>
                <a:gd name="T6" fmla="*/ 7 w 229"/>
                <a:gd name="T7" fmla="*/ 83 h 215"/>
                <a:gd name="T8" fmla="*/ 80 w 229"/>
                <a:gd name="T9" fmla="*/ 198 h 215"/>
                <a:gd name="T10" fmla="*/ 213 w 229"/>
                <a:gd name="T11" fmla="*/ 128 h 215"/>
                <a:gd name="T12" fmla="*/ 156 w 229"/>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229" h="215">
                  <a:moveTo>
                    <a:pt x="156" y="0"/>
                  </a:moveTo>
                  <a:cubicBezTo>
                    <a:pt x="167" y="20"/>
                    <a:pt x="171" y="45"/>
                    <a:pt x="163" y="68"/>
                  </a:cubicBezTo>
                  <a:cubicBezTo>
                    <a:pt x="149" y="113"/>
                    <a:pt x="102" y="138"/>
                    <a:pt x="57" y="124"/>
                  </a:cubicBezTo>
                  <a:cubicBezTo>
                    <a:pt x="34" y="117"/>
                    <a:pt x="17" y="102"/>
                    <a:pt x="7" y="83"/>
                  </a:cubicBezTo>
                  <a:cubicBezTo>
                    <a:pt x="0" y="133"/>
                    <a:pt x="30" y="182"/>
                    <a:pt x="80" y="198"/>
                  </a:cubicBezTo>
                  <a:cubicBezTo>
                    <a:pt x="136" y="215"/>
                    <a:pt x="196" y="184"/>
                    <a:pt x="213" y="128"/>
                  </a:cubicBezTo>
                  <a:cubicBezTo>
                    <a:pt x="229" y="77"/>
                    <a:pt x="204" y="22"/>
                    <a:pt x="15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74" name="Freeform 268">
              <a:extLst>
                <a:ext uri="{FF2B5EF4-FFF2-40B4-BE49-F238E27FC236}">
                  <a16:creationId xmlns:a16="http://schemas.microsoft.com/office/drawing/2014/main" id="{3ECAF80C-D806-4516-B5C5-23D37FC82494}"/>
                </a:ext>
              </a:extLst>
            </p:cNvPr>
            <p:cNvSpPr>
              <a:spLocks/>
            </p:cNvSpPr>
            <p:nvPr/>
          </p:nvSpPr>
          <p:spPr bwMode="auto">
            <a:xfrm rot="774814">
              <a:off x="-6529258" y="-806087"/>
              <a:ext cx="62524" cy="59499"/>
            </a:xfrm>
            <a:custGeom>
              <a:avLst/>
              <a:gdLst>
                <a:gd name="T0" fmla="*/ 100 w 146"/>
                <a:gd name="T1" fmla="*/ 0 h 137"/>
                <a:gd name="T2" fmla="*/ 105 w 146"/>
                <a:gd name="T3" fmla="*/ 43 h 137"/>
                <a:gd name="T4" fmla="*/ 36 w 146"/>
                <a:gd name="T5" fmla="*/ 79 h 137"/>
                <a:gd name="T6" fmla="*/ 4 w 146"/>
                <a:gd name="T7" fmla="*/ 53 h 137"/>
                <a:gd name="T8" fmla="*/ 51 w 146"/>
                <a:gd name="T9" fmla="*/ 126 h 137"/>
                <a:gd name="T10" fmla="*/ 136 w 146"/>
                <a:gd name="T11" fmla="*/ 82 h 137"/>
                <a:gd name="T12" fmla="*/ 100 w 146"/>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46" h="137">
                  <a:moveTo>
                    <a:pt x="100" y="0"/>
                  </a:moveTo>
                  <a:cubicBezTo>
                    <a:pt x="107" y="13"/>
                    <a:pt x="109" y="28"/>
                    <a:pt x="105" y="43"/>
                  </a:cubicBezTo>
                  <a:cubicBezTo>
                    <a:pt x="96" y="72"/>
                    <a:pt x="65" y="88"/>
                    <a:pt x="36" y="79"/>
                  </a:cubicBezTo>
                  <a:cubicBezTo>
                    <a:pt x="22" y="75"/>
                    <a:pt x="11" y="65"/>
                    <a:pt x="4" y="53"/>
                  </a:cubicBezTo>
                  <a:cubicBezTo>
                    <a:pt x="0" y="85"/>
                    <a:pt x="19" y="116"/>
                    <a:pt x="51" y="126"/>
                  </a:cubicBezTo>
                  <a:cubicBezTo>
                    <a:pt x="87" y="137"/>
                    <a:pt x="125" y="117"/>
                    <a:pt x="136" y="82"/>
                  </a:cubicBezTo>
                  <a:cubicBezTo>
                    <a:pt x="146" y="49"/>
                    <a:pt x="130" y="14"/>
                    <a:pt x="10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75" name="Freeform 269">
              <a:extLst>
                <a:ext uri="{FF2B5EF4-FFF2-40B4-BE49-F238E27FC236}">
                  <a16:creationId xmlns:a16="http://schemas.microsoft.com/office/drawing/2014/main" id="{5F1CA04F-5740-4211-8EF0-72DF62E3C46F}"/>
                </a:ext>
              </a:extLst>
            </p:cNvPr>
            <p:cNvSpPr>
              <a:spLocks/>
            </p:cNvSpPr>
            <p:nvPr/>
          </p:nvSpPr>
          <p:spPr bwMode="auto">
            <a:xfrm rot="774814">
              <a:off x="-6483524" y="-619247"/>
              <a:ext cx="178495" cy="346906"/>
            </a:xfrm>
            <a:custGeom>
              <a:avLst/>
              <a:gdLst>
                <a:gd name="T0" fmla="*/ 292 w 415"/>
                <a:gd name="T1" fmla="*/ 0 h 806"/>
                <a:gd name="T2" fmla="*/ 291 w 415"/>
                <a:gd name="T3" fmla="*/ 367 h 806"/>
                <a:gd name="T4" fmla="*/ 0 w 415"/>
                <a:gd name="T5" fmla="*/ 704 h 806"/>
                <a:gd name="T6" fmla="*/ 15 w 415"/>
                <a:gd name="T7" fmla="*/ 800 h 806"/>
                <a:gd name="T8" fmla="*/ 28 w 415"/>
                <a:gd name="T9" fmla="*/ 802 h 806"/>
                <a:gd name="T10" fmla="*/ 336 w 415"/>
                <a:gd name="T11" fmla="*/ 452 h 806"/>
                <a:gd name="T12" fmla="*/ 292 w 415"/>
                <a:gd name="T13" fmla="*/ 0 h 806"/>
              </a:gdLst>
              <a:ahLst/>
              <a:cxnLst>
                <a:cxn ang="0">
                  <a:pos x="T0" y="T1"/>
                </a:cxn>
                <a:cxn ang="0">
                  <a:pos x="T2" y="T3"/>
                </a:cxn>
                <a:cxn ang="0">
                  <a:pos x="T4" y="T5"/>
                </a:cxn>
                <a:cxn ang="0">
                  <a:pos x="T6" y="T7"/>
                </a:cxn>
                <a:cxn ang="0">
                  <a:pos x="T8" y="T9"/>
                </a:cxn>
                <a:cxn ang="0">
                  <a:pos x="T10" y="T11"/>
                </a:cxn>
                <a:cxn ang="0">
                  <a:pos x="T12" y="T13"/>
                </a:cxn>
              </a:cxnLst>
              <a:rect l="0" t="0" r="r" b="b"/>
              <a:pathLst>
                <a:path w="415" h="806">
                  <a:moveTo>
                    <a:pt x="292" y="0"/>
                  </a:moveTo>
                  <a:cubicBezTo>
                    <a:pt x="324" y="82"/>
                    <a:pt x="345" y="207"/>
                    <a:pt x="291" y="367"/>
                  </a:cubicBezTo>
                  <a:cubicBezTo>
                    <a:pt x="218" y="584"/>
                    <a:pt x="140" y="602"/>
                    <a:pt x="0" y="704"/>
                  </a:cubicBezTo>
                  <a:cubicBezTo>
                    <a:pt x="5" y="745"/>
                    <a:pt x="11" y="780"/>
                    <a:pt x="15" y="800"/>
                  </a:cubicBezTo>
                  <a:cubicBezTo>
                    <a:pt x="16" y="806"/>
                    <a:pt x="23" y="805"/>
                    <a:pt x="28" y="802"/>
                  </a:cubicBezTo>
                  <a:cubicBezTo>
                    <a:pt x="179" y="689"/>
                    <a:pt x="260" y="678"/>
                    <a:pt x="336" y="452"/>
                  </a:cubicBezTo>
                  <a:cubicBezTo>
                    <a:pt x="415" y="220"/>
                    <a:pt x="334" y="62"/>
                    <a:pt x="29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76" name="Freeform 270">
              <a:extLst>
                <a:ext uri="{FF2B5EF4-FFF2-40B4-BE49-F238E27FC236}">
                  <a16:creationId xmlns:a16="http://schemas.microsoft.com/office/drawing/2014/main" id="{1C380042-9271-4F85-B2E6-9F774EFB03B6}"/>
                </a:ext>
              </a:extLst>
            </p:cNvPr>
            <p:cNvSpPr>
              <a:spLocks/>
            </p:cNvSpPr>
            <p:nvPr/>
          </p:nvSpPr>
          <p:spPr bwMode="auto">
            <a:xfrm rot="774814">
              <a:off x="-6483524" y="-619247"/>
              <a:ext cx="178495" cy="346906"/>
            </a:xfrm>
            <a:custGeom>
              <a:avLst/>
              <a:gdLst>
                <a:gd name="T0" fmla="*/ 292 w 415"/>
                <a:gd name="T1" fmla="*/ 0 h 806"/>
                <a:gd name="T2" fmla="*/ 291 w 415"/>
                <a:gd name="T3" fmla="*/ 367 h 806"/>
                <a:gd name="T4" fmla="*/ 0 w 415"/>
                <a:gd name="T5" fmla="*/ 704 h 806"/>
                <a:gd name="T6" fmla="*/ 15 w 415"/>
                <a:gd name="T7" fmla="*/ 800 h 806"/>
                <a:gd name="T8" fmla="*/ 28 w 415"/>
                <a:gd name="T9" fmla="*/ 802 h 806"/>
                <a:gd name="T10" fmla="*/ 336 w 415"/>
                <a:gd name="T11" fmla="*/ 452 h 806"/>
                <a:gd name="T12" fmla="*/ 292 w 415"/>
                <a:gd name="T13" fmla="*/ 0 h 806"/>
              </a:gdLst>
              <a:ahLst/>
              <a:cxnLst>
                <a:cxn ang="0">
                  <a:pos x="T0" y="T1"/>
                </a:cxn>
                <a:cxn ang="0">
                  <a:pos x="T2" y="T3"/>
                </a:cxn>
                <a:cxn ang="0">
                  <a:pos x="T4" y="T5"/>
                </a:cxn>
                <a:cxn ang="0">
                  <a:pos x="T6" y="T7"/>
                </a:cxn>
                <a:cxn ang="0">
                  <a:pos x="T8" y="T9"/>
                </a:cxn>
                <a:cxn ang="0">
                  <a:pos x="T10" y="T11"/>
                </a:cxn>
                <a:cxn ang="0">
                  <a:pos x="T12" y="T13"/>
                </a:cxn>
              </a:cxnLst>
              <a:rect l="0" t="0" r="r" b="b"/>
              <a:pathLst>
                <a:path w="415" h="806">
                  <a:moveTo>
                    <a:pt x="292" y="0"/>
                  </a:moveTo>
                  <a:cubicBezTo>
                    <a:pt x="324" y="82"/>
                    <a:pt x="345" y="207"/>
                    <a:pt x="291" y="367"/>
                  </a:cubicBezTo>
                  <a:cubicBezTo>
                    <a:pt x="218" y="584"/>
                    <a:pt x="140" y="602"/>
                    <a:pt x="0" y="704"/>
                  </a:cubicBezTo>
                  <a:cubicBezTo>
                    <a:pt x="5" y="745"/>
                    <a:pt x="11" y="780"/>
                    <a:pt x="15" y="800"/>
                  </a:cubicBezTo>
                  <a:cubicBezTo>
                    <a:pt x="16" y="806"/>
                    <a:pt x="23" y="805"/>
                    <a:pt x="28" y="802"/>
                  </a:cubicBezTo>
                  <a:cubicBezTo>
                    <a:pt x="179" y="689"/>
                    <a:pt x="260" y="678"/>
                    <a:pt x="336" y="452"/>
                  </a:cubicBezTo>
                  <a:cubicBezTo>
                    <a:pt x="415" y="220"/>
                    <a:pt x="334" y="62"/>
                    <a:pt x="29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77" name="Freeform 271">
              <a:extLst>
                <a:ext uri="{FF2B5EF4-FFF2-40B4-BE49-F238E27FC236}">
                  <a16:creationId xmlns:a16="http://schemas.microsoft.com/office/drawing/2014/main" id="{8AF51DA0-41BC-4405-B017-ECF4C8AF2DC7}"/>
                </a:ext>
              </a:extLst>
            </p:cNvPr>
            <p:cNvSpPr>
              <a:spLocks/>
            </p:cNvSpPr>
            <p:nvPr/>
          </p:nvSpPr>
          <p:spPr bwMode="auto">
            <a:xfrm rot="774814">
              <a:off x="-6942461" y="-878221"/>
              <a:ext cx="154292" cy="352956"/>
            </a:xfrm>
            <a:custGeom>
              <a:avLst/>
              <a:gdLst>
                <a:gd name="T0" fmla="*/ 358 w 358"/>
                <a:gd name="T1" fmla="*/ 0 h 820"/>
                <a:gd name="T2" fmla="*/ 151 w 358"/>
                <a:gd name="T3" fmla="*/ 303 h 820"/>
                <a:gd name="T4" fmla="*/ 200 w 358"/>
                <a:gd name="T5" fmla="*/ 745 h 820"/>
                <a:gd name="T6" fmla="*/ 132 w 358"/>
                <a:gd name="T7" fmla="*/ 816 h 820"/>
                <a:gd name="T8" fmla="*/ 121 w 358"/>
                <a:gd name="T9" fmla="*/ 810 h 820"/>
                <a:gd name="T10" fmla="*/ 66 w 358"/>
                <a:gd name="T11" fmla="*/ 347 h 820"/>
                <a:gd name="T12" fmla="*/ 358 w 358"/>
                <a:gd name="T13" fmla="*/ 0 h 820"/>
              </a:gdLst>
              <a:ahLst/>
              <a:cxnLst>
                <a:cxn ang="0">
                  <a:pos x="T0" y="T1"/>
                </a:cxn>
                <a:cxn ang="0">
                  <a:pos x="T2" y="T3"/>
                </a:cxn>
                <a:cxn ang="0">
                  <a:pos x="T4" y="T5"/>
                </a:cxn>
                <a:cxn ang="0">
                  <a:pos x="T6" y="T7"/>
                </a:cxn>
                <a:cxn ang="0">
                  <a:pos x="T8" y="T9"/>
                </a:cxn>
                <a:cxn ang="0">
                  <a:pos x="T10" y="T11"/>
                </a:cxn>
                <a:cxn ang="0">
                  <a:pos x="T12" y="T13"/>
                </a:cxn>
              </a:cxnLst>
              <a:rect l="0" t="0" r="r" b="b"/>
              <a:pathLst>
                <a:path w="358" h="820">
                  <a:moveTo>
                    <a:pt x="358" y="0"/>
                  </a:moveTo>
                  <a:cubicBezTo>
                    <a:pt x="285" y="49"/>
                    <a:pt x="197" y="140"/>
                    <a:pt x="151" y="303"/>
                  </a:cubicBezTo>
                  <a:cubicBezTo>
                    <a:pt x="88" y="522"/>
                    <a:pt x="142" y="582"/>
                    <a:pt x="200" y="745"/>
                  </a:cubicBezTo>
                  <a:cubicBezTo>
                    <a:pt x="172" y="776"/>
                    <a:pt x="147" y="801"/>
                    <a:pt x="132" y="816"/>
                  </a:cubicBezTo>
                  <a:cubicBezTo>
                    <a:pt x="128" y="820"/>
                    <a:pt x="123" y="816"/>
                    <a:pt x="121" y="810"/>
                  </a:cubicBezTo>
                  <a:cubicBezTo>
                    <a:pt x="61" y="631"/>
                    <a:pt x="0" y="576"/>
                    <a:pt x="66" y="347"/>
                  </a:cubicBezTo>
                  <a:cubicBezTo>
                    <a:pt x="133" y="111"/>
                    <a:pt x="289" y="27"/>
                    <a:pt x="35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178" name="Group 177">
            <a:extLst>
              <a:ext uri="{FF2B5EF4-FFF2-40B4-BE49-F238E27FC236}">
                <a16:creationId xmlns:a16="http://schemas.microsoft.com/office/drawing/2014/main" id="{4917360F-861F-430E-8FE4-0F60F82DC17A}"/>
              </a:ext>
            </a:extLst>
          </p:cNvPr>
          <p:cNvGrpSpPr/>
          <p:nvPr/>
        </p:nvGrpSpPr>
        <p:grpSpPr>
          <a:xfrm>
            <a:off x="11431318" y="2494943"/>
            <a:ext cx="300358" cy="258440"/>
            <a:chOff x="11178934" y="3039483"/>
            <a:chExt cx="368589" cy="299944"/>
          </a:xfrm>
        </p:grpSpPr>
        <p:sp>
          <p:nvSpPr>
            <p:cNvPr id="179" name="Freeform 251">
              <a:extLst>
                <a:ext uri="{FF2B5EF4-FFF2-40B4-BE49-F238E27FC236}">
                  <a16:creationId xmlns:a16="http://schemas.microsoft.com/office/drawing/2014/main" id="{DFF0DDBC-5C7F-4D2E-9383-5BFF52B46E4D}"/>
                </a:ext>
              </a:extLst>
            </p:cNvPr>
            <p:cNvSpPr>
              <a:spLocks/>
            </p:cNvSpPr>
            <p:nvPr/>
          </p:nvSpPr>
          <p:spPr bwMode="auto">
            <a:xfrm>
              <a:off x="11291956" y="3039483"/>
              <a:ext cx="255567" cy="146189"/>
            </a:xfrm>
            <a:custGeom>
              <a:avLst/>
              <a:gdLst>
                <a:gd name="T0" fmla="*/ 109 w 109"/>
                <a:gd name="T1" fmla="*/ 13 h 62"/>
                <a:gd name="T2" fmla="*/ 109 w 109"/>
                <a:gd name="T3" fmla="*/ 16 h 62"/>
                <a:gd name="T4" fmla="*/ 108 w 109"/>
                <a:gd name="T5" fmla="*/ 40 h 62"/>
                <a:gd name="T6" fmla="*/ 108 w 109"/>
                <a:gd name="T7" fmla="*/ 40 h 62"/>
                <a:gd name="T8" fmla="*/ 102 w 109"/>
                <a:gd name="T9" fmla="*/ 43 h 62"/>
                <a:gd name="T10" fmla="*/ 96 w 109"/>
                <a:gd name="T11" fmla="*/ 42 h 62"/>
                <a:gd name="T12" fmla="*/ 81 w 109"/>
                <a:gd name="T13" fmla="*/ 41 h 62"/>
                <a:gd name="T14" fmla="*/ 69 w 109"/>
                <a:gd name="T15" fmla="*/ 46 h 62"/>
                <a:gd name="T16" fmla="*/ 54 w 109"/>
                <a:gd name="T17" fmla="*/ 46 h 62"/>
                <a:gd name="T18" fmla="*/ 41 w 109"/>
                <a:gd name="T19" fmla="*/ 50 h 62"/>
                <a:gd name="T20" fmla="*/ 32 w 109"/>
                <a:gd name="T21" fmla="*/ 54 h 62"/>
                <a:gd name="T22" fmla="*/ 28 w 109"/>
                <a:gd name="T23" fmla="*/ 59 h 62"/>
                <a:gd name="T24" fmla="*/ 23 w 109"/>
                <a:gd name="T25" fmla="*/ 60 h 62"/>
                <a:gd name="T26" fmla="*/ 24 w 109"/>
                <a:gd name="T27" fmla="*/ 48 h 62"/>
                <a:gd name="T28" fmla="*/ 35 w 109"/>
                <a:gd name="T29" fmla="*/ 39 h 62"/>
                <a:gd name="T30" fmla="*/ 40 w 109"/>
                <a:gd name="T31" fmla="*/ 35 h 62"/>
                <a:gd name="T32" fmla="*/ 41 w 109"/>
                <a:gd name="T33" fmla="*/ 31 h 62"/>
                <a:gd name="T34" fmla="*/ 39 w 109"/>
                <a:gd name="T35" fmla="*/ 26 h 62"/>
                <a:gd name="T36" fmla="*/ 33 w 109"/>
                <a:gd name="T37" fmla="*/ 21 h 62"/>
                <a:gd name="T38" fmla="*/ 27 w 109"/>
                <a:gd name="T39" fmla="*/ 24 h 62"/>
                <a:gd name="T40" fmla="*/ 20 w 109"/>
                <a:gd name="T41" fmla="*/ 25 h 62"/>
                <a:gd name="T42" fmla="*/ 16 w 109"/>
                <a:gd name="T43" fmla="*/ 31 h 62"/>
                <a:gd name="T44" fmla="*/ 12 w 109"/>
                <a:gd name="T45" fmla="*/ 33 h 62"/>
                <a:gd name="T46" fmla="*/ 6 w 109"/>
                <a:gd name="T47" fmla="*/ 43 h 62"/>
                <a:gd name="T48" fmla="*/ 0 w 109"/>
                <a:gd name="T49" fmla="*/ 41 h 62"/>
                <a:gd name="T50" fmla="*/ 1 w 109"/>
                <a:gd name="T51" fmla="*/ 37 h 62"/>
                <a:gd name="T52" fmla="*/ 4 w 109"/>
                <a:gd name="T53" fmla="*/ 31 h 62"/>
                <a:gd name="T54" fmla="*/ 7 w 109"/>
                <a:gd name="T55" fmla="*/ 25 h 62"/>
                <a:gd name="T56" fmla="*/ 12 w 109"/>
                <a:gd name="T57" fmla="*/ 19 h 62"/>
                <a:gd name="T58" fmla="*/ 27 w 109"/>
                <a:gd name="T59" fmla="*/ 9 h 62"/>
                <a:gd name="T60" fmla="*/ 33 w 109"/>
                <a:gd name="T61" fmla="*/ 4 h 62"/>
                <a:gd name="T62" fmla="*/ 37 w 109"/>
                <a:gd name="T63" fmla="*/ 4 h 62"/>
                <a:gd name="T64" fmla="*/ 40 w 109"/>
                <a:gd name="T65" fmla="*/ 1 h 62"/>
                <a:gd name="T66" fmla="*/ 67 w 109"/>
                <a:gd name="T67" fmla="*/ 9 h 62"/>
                <a:gd name="T68" fmla="*/ 97 w 109"/>
                <a:gd name="T69" fmla="*/ 16 h 62"/>
                <a:gd name="T70" fmla="*/ 109 w 109"/>
                <a:gd name="T7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62">
                  <a:moveTo>
                    <a:pt x="109" y="13"/>
                  </a:moveTo>
                  <a:cubicBezTo>
                    <a:pt x="109" y="16"/>
                    <a:pt x="109" y="16"/>
                    <a:pt x="109" y="16"/>
                  </a:cubicBezTo>
                  <a:cubicBezTo>
                    <a:pt x="108" y="40"/>
                    <a:pt x="108" y="40"/>
                    <a:pt x="108" y="40"/>
                  </a:cubicBezTo>
                  <a:cubicBezTo>
                    <a:pt x="108" y="40"/>
                    <a:pt x="108" y="40"/>
                    <a:pt x="108" y="40"/>
                  </a:cubicBezTo>
                  <a:cubicBezTo>
                    <a:pt x="107" y="42"/>
                    <a:pt x="104" y="43"/>
                    <a:pt x="102" y="43"/>
                  </a:cubicBezTo>
                  <a:cubicBezTo>
                    <a:pt x="96" y="42"/>
                    <a:pt x="96" y="42"/>
                    <a:pt x="96" y="42"/>
                  </a:cubicBezTo>
                  <a:cubicBezTo>
                    <a:pt x="96" y="42"/>
                    <a:pt x="83" y="41"/>
                    <a:pt x="81" y="41"/>
                  </a:cubicBezTo>
                  <a:cubicBezTo>
                    <a:pt x="78" y="41"/>
                    <a:pt x="74" y="44"/>
                    <a:pt x="69" y="46"/>
                  </a:cubicBezTo>
                  <a:cubicBezTo>
                    <a:pt x="64" y="48"/>
                    <a:pt x="56" y="46"/>
                    <a:pt x="54" y="46"/>
                  </a:cubicBezTo>
                  <a:cubicBezTo>
                    <a:pt x="52" y="47"/>
                    <a:pt x="43" y="50"/>
                    <a:pt x="41" y="50"/>
                  </a:cubicBezTo>
                  <a:cubicBezTo>
                    <a:pt x="39" y="50"/>
                    <a:pt x="34" y="52"/>
                    <a:pt x="32" y="54"/>
                  </a:cubicBezTo>
                  <a:cubicBezTo>
                    <a:pt x="30" y="56"/>
                    <a:pt x="30" y="58"/>
                    <a:pt x="28" y="59"/>
                  </a:cubicBezTo>
                  <a:cubicBezTo>
                    <a:pt x="27" y="61"/>
                    <a:pt x="26" y="62"/>
                    <a:pt x="23" y="60"/>
                  </a:cubicBezTo>
                  <a:cubicBezTo>
                    <a:pt x="20" y="58"/>
                    <a:pt x="23" y="51"/>
                    <a:pt x="24" y="48"/>
                  </a:cubicBezTo>
                  <a:cubicBezTo>
                    <a:pt x="25" y="45"/>
                    <a:pt x="29" y="41"/>
                    <a:pt x="35" y="39"/>
                  </a:cubicBezTo>
                  <a:cubicBezTo>
                    <a:pt x="37" y="38"/>
                    <a:pt x="39" y="37"/>
                    <a:pt x="40" y="35"/>
                  </a:cubicBezTo>
                  <a:cubicBezTo>
                    <a:pt x="41" y="34"/>
                    <a:pt x="41" y="32"/>
                    <a:pt x="41" y="31"/>
                  </a:cubicBezTo>
                  <a:cubicBezTo>
                    <a:pt x="42" y="29"/>
                    <a:pt x="39" y="27"/>
                    <a:pt x="39" y="26"/>
                  </a:cubicBezTo>
                  <a:cubicBezTo>
                    <a:pt x="38" y="25"/>
                    <a:pt x="38" y="21"/>
                    <a:pt x="33" y="21"/>
                  </a:cubicBezTo>
                  <a:cubicBezTo>
                    <a:pt x="32" y="21"/>
                    <a:pt x="28" y="23"/>
                    <a:pt x="27" y="24"/>
                  </a:cubicBezTo>
                  <a:cubicBezTo>
                    <a:pt x="23" y="26"/>
                    <a:pt x="20" y="25"/>
                    <a:pt x="20" y="25"/>
                  </a:cubicBezTo>
                  <a:cubicBezTo>
                    <a:pt x="20" y="25"/>
                    <a:pt x="20" y="26"/>
                    <a:pt x="16" y="31"/>
                  </a:cubicBezTo>
                  <a:cubicBezTo>
                    <a:pt x="13" y="34"/>
                    <a:pt x="12" y="33"/>
                    <a:pt x="12" y="33"/>
                  </a:cubicBezTo>
                  <a:cubicBezTo>
                    <a:pt x="12" y="33"/>
                    <a:pt x="9" y="42"/>
                    <a:pt x="6" y="43"/>
                  </a:cubicBezTo>
                  <a:cubicBezTo>
                    <a:pt x="2" y="44"/>
                    <a:pt x="0" y="42"/>
                    <a:pt x="0" y="41"/>
                  </a:cubicBezTo>
                  <a:cubicBezTo>
                    <a:pt x="0" y="40"/>
                    <a:pt x="1" y="37"/>
                    <a:pt x="1" y="37"/>
                  </a:cubicBezTo>
                  <a:cubicBezTo>
                    <a:pt x="2" y="35"/>
                    <a:pt x="4" y="32"/>
                    <a:pt x="4" y="31"/>
                  </a:cubicBezTo>
                  <a:cubicBezTo>
                    <a:pt x="4" y="29"/>
                    <a:pt x="6" y="27"/>
                    <a:pt x="7" y="25"/>
                  </a:cubicBezTo>
                  <a:cubicBezTo>
                    <a:pt x="8" y="24"/>
                    <a:pt x="11" y="21"/>
                    <a:pt x="12" y="19"/>
                  </a:cubicBezTo>
                  <a:cubicBezTo>
                    <a:pt x="13" y="17"/>
                    <a:pt x="20" y="14"/>
                    <a:pt x="27" y="9"/>
                  </a:cubicBezTo>
                  <a:cubicBezTo>
                    <a:pt x="30" y="6"/>
                    <a:pt x="32" y="5"/>
                    <a:pt x="33" y="4"/>
                  </a:cubicBezTo>
                  <a:cubicBezTo>
                    <a:pt x="35" y="3"/>
                    <a:pt x="37" y="4"/>
                    <a:pt x="37" y="4"/>
                  </a:cubicBezTo>
                  <a:cubicBezTo>
                    <a:pt x="37" y="4"/>
                    <a:pt x="38" y="2"/>
                    <a:pt x="40" y="1"/>
                  </a:cubicBezTo>
                  <a:cubicBezTo>
                    <a:pt x="42" y="0"/>
                    <a:pt x="61" y="7"/>
                    <a:pt x="67" y="9"/>
                  </a:cubicBezTo>
                  <a:cubicBezTo>
                    <a:pt x="72" y="10"/>
                    <a:pt x="95" y="16"/>
                    <a:pt x="97" y="16"/>
                  </a:cubicBezTo>
                  <a:cubicBezTo>
                    <a:pt x="99" y="16"/>
                    <a:pt x="109" y="13"/>
                    <a:pt x="109"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80" name="Freeform 253">
              <a:extLst>
                <a:ext uri="{FF2B5EF4-FFF2-40B4-BE49-F238E27FC236}">
                  <a16:creationId xmlns:a16="http://schemas.microsoft.com/office/drawing/2014/main" id="{D39325FF-A92C-4F9C-B0A1-DEF27CCBAE78}"/>
                </a:ext>
              </a:extLst>
            </p:cNvPr>
            <p:cNvSpPr>
              <a:spLocks/>
            </p:cNvSpPr>
            <p:nvPr/>
          </p:nvSpPr>
          <p:spPr bwMode="auto">
            <a:xfrm>
              <a:off x="11178934" y="3249923"/>
              <a:ext cx="220761" cy="89504"/>
            </a:xfrm>
            <a:custGeom>
              <a:avLst/>
              <a:gdLst>
                <a:gd name="T0" fmla="*/ 79 w 94"/>
                <a:gd name="T1" fmla="*/ 20 h 38"/>
                <a:gd name="T2" fmla="*/ 55 w 94"/>
                <a:gd name="T3" fmla="*/ 32 h 38"/>
                <a:gd name="T4" fmla="*/ 28 w 94"/>
                <a:gd name="T5" fmla="*/ 27 h 38"/>
                <a:gd name="T6" fmla="*/ 6 w 94"/>
                <a:gd name="T7" fmla="*/ 38 h 38"/>
                <a:gd name="T8" fmla="*/ 2 w 94"/>
                <a:gd name="T9" fmla="*/ 29 h 38"/>
                <a:gd name="T10" fmla="*/ 5 w 94"/>
                <a:gd name="T11" fmla="*/ 18 h 38"/>
                <a:gd name="T12" fmla="*/ 20 w 94"/>
                <a:gd name="T13" fmla="*/ 8 h 38"/>
                <a:gd name="T14" fmla="*/ 37 w 94"/>
                <a:gd name="T15" fmla="*/ 4 h 38"/>
                <a:gd name="T16" fmla="*/ 39 w 94"/>
                <a:gd name="T17" fmla="*/ 5 h 38"/>
                <a:gd name="T18" fmla="*/ 41 w 94"/>
                <a:gd name="T19" fmla="*/ 6 h 38"/>
                <a:gd name="T20" fmla="*/ 42 w 94"/>
                <a:gd name="T21" fmla="*/ 6 h 38"/>
                <a:gd name="T22" fmla="*/ 44 w 94"/>
                <a:gd name="T23" fmla="*/ 6 h 38"/>
                <a:gd name="T24" fmla="*/ 54 w 94"/>
                <a:gd name="T25" fmla="*/ 9 h 38"/>
                <a:gd name="T26" fmla="*/ 58 w 94"/>
                <a:gd name="T27" fmla="*/ 10 h 38"/>
                <a:gd name="T28" fmla="*/ 61 w 94"/>
                <a:gd name="T29" fmla="*/ 11 h 38"/>
                <a:gd name="T30" fmla="*/ 65 w 94"/>
                <a:gd name="T31" fmla="*/ 12 h 38"/>
                <a:gd name="T32" fmla="*/ 69 w 94"/>
                <a:gd name="T33" fmla="*/ 15 h 38"/>
                <a:gd name="T34" fmla="*/ 69 w 94"/>
                <a:gd name="T35" fmla="*/ 15 h 38"/>
                <a:gd name="T36" fmla="*/ 65 w 94"/>
                <a:gd name="T37" fmla="*/ 18 h 38"/>
                <a:gd name="T38" fmla="*/ 55 w 94"/>
                <a:gd name="T39" fmla="*/ 17 h 38"/>
                <a:gd name="T40" fmla="*/ 45 w 94"/>
                <a:gd name="T41" fmla="*/ 18 h 38"/>
                <a:gd name="T42" fmla="*/ 41 w 94"/>
                <a:gd name="T43" fmla="*/ 18 h 38"/>
                <a:gd name="T44" fmla="*/ 41 w 94"/>
                <a:gd name="T45" fmla="*/ 19 h 38"/>
                <a:gd name="T46" fmla="*/ 41 w 94"/>
                <a:gd name="T47" fmla="*/ 20 h 38"/>
                <a:gd name="T48" fmla="*/ 41 w 94"/>
                <a:gd name="T49" fmla="*/ 20 h 38"/>
                <a:gd name="T50" fmla="*/ 42 w 94"/>
                <a:gd name="T51" fmla="*/ 20 h 38"/>
                <a:gd name="T52" fmla="*/ 47 w 94"/>
                <a:gd name="T53" fmla="*/ 19 h 38"/>
                <a:gd name="T54" fmla="*/ 58 w 94"/>
                <a:gd name="T55" fmla="*/ 19 h 38"/>
                <a:gd name="T56" fmla="*/ 70 w 94"/>
                <a:gd name="T57" fmla="*/ 15 h 38"/>
                <a:gd name="T58" fmla="*/ 68 w 94"/>
                <a:gd name="T59" fmla="*/ 12 h 38"/>
                <a:gd name="T60" fmla="*/ 85 w 94"/>
                <a:gd name="T61" fmla="*/ 0 h 38"/>
                <a:gd name="T62" fmla="*/ 90 w 94"/>
                <a:gd name="T6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38">
                  <a:moveTo>
                    <a:pt x="94" y="3"/>
                  </a:moveTo>
                  <a:cubicBezTo>
                    <a:pt x="94" y="6"/>
                    <a:pt x="82" y="18"/>
                    <a:pt x="79" y="20"/>
                  </a:cubicBezTo>
                  <a:cubicBezTo>
                    <a:pt x="76" y="22"/>
                    <a:pt x="61" y="30"/>
                    <a:pt x="61" y="30"/>
                  </a:cubicBezTo>
                  <a:cubicBezTo>
                    <a:pt x="61" y="30"/>
                    <a:pt x="58" y="32"/>
                    <a:pt x="55" y="32"/>
                  </a:cubicBezTo>
                  <a:cubicBezTo>
                    <a:pt x="52" y="32"/>
                    <a:pt x="41" y="29"/>
                    <a:pt x="41" y="29"/>
                  </a:cubicBezTo>
                  <a:cubicBezTo>
                    <a:pt x="41" y="29"/>
                    <a:pt x="32" y="27"/>
                    <a:pt x="28" y="27"/>
                  </a:cubicBezTo>
                  <a:cubicBezTo>
                    <a:pt x="24" y="27"/>
                    <a:pt x="17" y="30"/>
                    <a:pt x="15" y="31"/>
                  </a:cubicBezTo>
                  <a:cubicBezTo>
                    <a:pt x="12" y="33"/>
                    <a:pt x="6" y="38"/>
                    <a:pt x="6" y="38"/>
                  </a:cubicBezTo>
                  <a:cubicBezTo>
                    <a:pt x="2" y="30"/>
                    <a:pt x="2" y="30"/>
                    <a:pt x="2" y="30"/>
                  </a:cubicBezTo>
                  <a:cubicBezTo>
                    <a:pt x="2" y="29"/>
                    <a:pt x="2" y="29"/>
                    <a:pt x="2" y="29"/>
                  </a:cubicBezTo>
                  <a:cubicBezTo>
                    <a:pt x="0" y="25"/>
                    <a:pt x="1" y="20"/>
                    <a:pt x="5" y="18"/>
                  </a:cubicBezTo>
                  <a:cubicBezTo>
                    <a:pt x="5" y="18"/>
                    <a:pt x="5" y="18"/>
                    <a:pt x="5" y="18"/>
                  </a:cubicBezTo>
                  <a:cubicBezTo>
                    <a:pt x="15" y="13"/>
                    <a:pt x="15" y="13"/>
                    <a:pt x="15" y="13"/>
                  </a:cubicBezTo>
                  <a:cubicBezTo>
                    <a:pt x="20" y="8"/>
                    <a:pt x="20" y="8"/>
                    <a:pt x="20" y="8"/>
                  </a:cubicBezTo>
                  <a:cubicBezTo>
                    <a:pt x="25" y="4"/>
                    <a:pt x="28" y="4"/>
                    <a:pt x="31" y="4"/>
                  </a:cubicBezTo>
                  <a:cubicBezTo>
                    <a:pt x="33" y="4"/>
                    <a:pt x="35" y="4"/>
                    <a:pt x="37" y="4"/>
                  </a:cubicBezTo>
                  <a:cubicBezTo>
                    <a:pt x="37" y="4"/>
                    <a:pt x="37" y="4"/>
                    <a:pt x="37" y="4"/>
                  </a:cubicBezTo>
                  <a:cubicBezTo>
                    <a:pt x="38" y="4"/>
                    <a:pt x="38" y="5"/>
                    <a:pt x="39" y="5"/>
                  </a:cubicBezTo>
                  <a:cubicBezTo>
                    <a:pt x="40" y="5"/>
                    <a:pt x="40" y="5"/>
                    <a:pt x="41" y="6"/>
                  </a:cubicBezTo>
                  <a:cubicBezTo>
                    <a:pt x="41" y="6"/>
                    <a:pt x="41" y="6"/>
                    <a:pt x="41" y="6"/>
                  </a:cubicBezTo>
                  <a:cubicBezTo>
                    <a:pt x="42" y="6"/>
                    <a:pt x="42" y="6"/>
                    <a:pt x="42" y="6"/>
                  </a:cubicBezTo>
                  <a:cubicBezTo>
                    <a:pt x="42" y="6"/>
                    <a:pt x="42" y="6"/>
                    <a:pt x="42" y="6"/>
                  </a:cubicBezTo>
                  <a:cubicBezTo>
                    <a:pt x="43" y="6"/>
                    <a:pt x="43" y="6"/>
                    <a:pt x="43" y="6"/>
                  </a:cubicBezTo>
                  <a:cubicBezTo>
                    <a:pt x="44" y="6"/>
                    <a:pt x="44" y="6"/>
                    <a:pt x="44" y="6"/>
                  </a:cubicBezTo>
                  <a:cubicBezTo>
                    <a:pt x="45" y="7"/>
                    <a:pt x="45" y="7"/>
                    <a:pt x="45" y="7"/>
                  </a:cubicBezTo>
                  <a:cubicBezTo>
                    <a:pt x="54" y="9"/>
                    <a:pt x="54" y="9"/>
                    <a:pt x="54" y="9"/>
                  </a:cubicBezTo>
                  <a:cubicBezTo>
                    <a:pt x="56" y="10"/>
                    <a:pt x="56" y="10"/>
                    <a:pt x="56" y="10"/>
                  </a:cubicBezTo>
                  <a:cubicBezTo>
                    <a:pt x="58" y="10"/>
                    <a:pt x="58" y="10"/>
                    <a:pt x="58" y="10"/>
                  </a:cubicBezTo>
                  <a:cubicBezTo>
                    <a:pt x="59" y="11"/>
                    <a:pt x="59" y="11"/>
                    <a:pt x="59" y="11"/>
                  </a:cubicBezTo>
                  <a:cubicBezTo>
                    <a:pt x="61" y="11"/>
                    <a:pt x="61" y="11"/>
                    <a:pt x="61" y="11"/>
                  </a:cubicBezTo>
                  <a:cubicBezTo>
                    <a:pt x="62" y="11"/>
                    <a:pt x="63" y="12"/>
                    <a:pt x="64" y="12"/>
                  </a:cubicBezTo>
                  <a:cubicBezTo>
                    <a:pt x="64" y="12"/>
                    <a:pt x="65" y="12"/>
                    <a:pt x="65" y="12"/>
                  </a:cubicBezTo>
                  <a:cubicBezTo>
                    <a:pt x="66" y="12"/>
                    <a:pt x="68" y="13"/>
                    <a:pt x="69" y="15"/>
                  </a:cubicBezTo>
                  <a:cubicBezTo>
                    <a:pt x="69" y="15"/>
                    <a:pt x="69" y="15"/>
                    <a:pt x="69" y="15"/>
                  </a:cubicBezTo>
                  <a:cubicBezTo>
                    <a:pt x="69" y="15"/>
                    <a:pt x="69" y="15"/>
                    <a:pt x="69" y="15"/>
                  </a:cubicBezTo>
                  <a:cubicBezTo>
                    <a:pt x="69" y="15"/>
                    <a:pt x="69" y="15"/>
                    <a:pt x="69" y="15"/>
                  </a:cubicBezTo>
                  <a:cubicBezTo>
                    <a:pt x="69" y="15"/>
                    <a:pt x="69" y="15"/>
                    <a:pt x="69" y="15"/>
                  </a:cubicBezTo>
                  <a:cubicBezTo>
                    <a:pt x="69" y="17"/>
                    <a:pt x="66" y="18"/>
                    <a:pt x="65" y="18"/>
                  </a:cubicBezTo>
                  <a:cubicBezTo>
                    <a:pt x="63" y="18"/>
                    <a:pt x="61" y="18"/>
                    <a:pt x="59" y="17"/>
                  </a:cubicBezTo>
                  <a:cubicBezTo>
                    <a:pt x="58" y="17"/>
                    <a:pt x="57" y="17"/>
                    <a:pt x="55" y="17"/>
                  </a:cubicBezTo>
                  <a:cubicBezTo>
                    <a:pt x="53" y="17"/>
                    <a:pt x="50" y="17"/>
                    <a:pt x="47" y="18"/>
                  </a:cubicBezTo>
                  <a:cubicBezTo>
                    <a:pt x="46" y="18"/>
                    <a:pt x="45" y="18"/>
                    <a:pt x="45" y="18"/>
                  </a:cubicBezTo>
                  <a:cubicBezTo>
                    <a:pt x="44" y="18"/>
                    <a:pt x="43" y="18"/>
                    <a:pt x="42" y="18"/>
                  </a:cubicBezTo>
                  <a:cubicBezTo>
                    <a:pt x="42" y="18"/>
                    <a:pt x="41" y="18"/>
                    <a:pt x="41" y="18"/>
                  </a:cubicBezTo>
                  <a:cubicBezTo>
                    <a:pt x="41" y="18"/>
                    <a:pt x="41" y="18"/>
                    <a:pt x="41" y="18"/>
                  </a:cubicBezTo>
                  <a:cubicBezTo>
                    <a:pt x="41" y="18"/>
                    <a:pt x="41" y="19"/>
                    <a:pt x="41" y="19"/>
                  </a:cubicBezTo>
                  <a:cubicBezTo>
                    <a:pt x="41" y="19"/>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2" y="20"/>
                    <a:pt x="42" y="20"/>
                    <a:pt x="42" y="20"/>
                  </a:cubicBezTo>
                  <a:cubicBezTo>
                    <a:pt x="43" y="20"/>
                    <a:pt x="44" y="19"/>
                    <a:pt x="45" y="19"/>
                  </a:cubicBezTo>
                  <a:cubicBezTo>
                    <a:pt x="46" y="19"/>
                    <a:pt x="46" y="19"/>
                    <a:pt x="47" y="19"/>
                  </a:cubicBezTo>
                  <a:cubicBezTo>
                    <a:pt x="50" y="18"/>
                    <a:pt x="53" y="18"/>
                    <a:pt x="55" y="18"/>
                  </a:cubicBezTo>
                  <a:cubicBezTo>
                    <a:pt x="56" y="19"/>
                    <a:pt x="58" y="19"/>
                    <a:pt x="58" y="19"/>
                  </a:cubicBezTo>
                  <a:cubicBezTo>
                    <a:pt x="61" y="19"/>
                    <a:pt x="63" y="19"/>
                    <a:pt x="65" y="19"/>
                  </a:cubicBezTo>
                  <a:cubicBezTo>
                    <a:pt x="68" y="19"/>
                    <a:pt x="70" y="17"/>
                    <a:pt x="70" y="15"/>
                  </a:cubicBezTo>
                  <a:cubicBezTo>
                    <a:pt x="70" y="15"/>
                    <a:pt x="70" y="14"/>
                    <a:pt x="70" y="14"/>
                  </a:cubicBezTo>
                  <a:cubicBezTo>
                    <a:pt x="70" y="13"/>
                    <a:pt x="69" y="13"/>
                    <a:pt x="68" y="12"/>
                  </a:cubicBezTo>
                  <a:cubicBezTo>
                    <a:pt x="72" y="11"/>
                    <a:pt x="81" y="3"/>
                    <a:pt x="83" y="2"/>
                  </a:cubicBezTo>
                  <a:cubicBezTo>
                    <a:pt x="84" y="2"/>
                    <a:pt x="84" y="1"/>
                    <a:pt x="85" y="0"/>
                  </a:cubicBezTo>
                  <a:cubicBezTo>
                    <a:pt x="85" y="0"/>
                    <a:pt x="85" y="0"/>
                    <a:pt x="85" y="0"/>
                  </a:cubicBezTo>
                  <a:cubicBezTo>
                    <a:pt x="86" y="0"/>
                    <a:pt x="88" y="0"/>
                    <a:pt x="90" y="0"/>
                  </a:cubicBezTo>
                  <a:cubicBezTo>
                    <a:pt x="91" y="1"/>
                    <a:pt x="94" y="1"/>
                    <a:pt x="94" y="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grpSp>
          <p:nvGrpSpPr>
            <p:cNvPr id="181" name="Group 252">
              <a:extLst>
                <a:ext uri="{FF2B5EF4-FFF2-40B4-BE49-F238E27FC236}">
                  <a16:creationId xmlns:a16="http://schemas.microsoft.com/office/drawing/2014/main" id="{6B5F08F0-EB7A-4EDA-8AFF-6234B44066ED}"/>
                </a:ext>
              </a:extLst>
            </p:cNvPr>
            <p:cNvGrpSpPr/>
            <p:nvPr/>
          </p:nvGrpSpPr>
          <p:grpSpPr>
            <a:xfrm>
              <a:off x="11265567" y="3128777"/>
              <a:ext cx="103031" cy="103137"/>
              <a:chOff x="11381849" y="4246718"/>
              <a:chExt cx="306948" cy="307247"/>
            </a:xfrm>
          </p:grpSpPr>
          <p:sp>
            <p:nvSpPr>
              <p:cNvPr id="182" name="Freeform 6">
                <a:extLst>
                  <a:ext uri="{FF2B5EF4-FFF2-40B4-BE49-F238E27FC236}">
                    <a16:creationId xmlns:a16="http://schemas.microsoft.com/office/drawing/2014/main" id="{8D58B3B9-CEAA-46A5-8B93-E7D01BA57949}"/>
                  </a:ext>
                </a:extLst>
              </p:cNvPr>
              <p:cNvSpPr>
                <a:spLocks noEditPoints="1"/>
              </p:cNvSpPr>
              <p:nvPr/>
            </p:nvSpPr>
            <p:spPr bwMode="auto">
              <a:xfrm rot="18861568">
                <a:off x="11381699" y="4246868"/>
                <a:ext cx="307247" cy="306948"/>
              </a:xfrm>
              <a:custGeom>
                <a:avLst/>
                <a:gdLst>
                  <a:gd name="T0" fmla="*/ 3600 w 4096"/>
                  <a:gd name="T1" fmla="*/ 302 h 4092"/>
                  <a:gd name="T2" fmla="*/ 3376 w 4096"/>
                  <a:gd name="T3" fmla="*/ 154 h 4092"/>
                  <a:gd name="T4" fmla="*/ 3134 w 4096"/>
                  <a:gd name="T5" fmla="*/ 56 h 4092"/>
                  <a:gd name="T6" fmla="*/ 2880 w 4096"/>
                  <a:gd name="T7" fmla="*/ 6 h 4092"/>
                  <a:gd name="T8" fmla="*/ 2622 w 4096"/>
                  <a:gd name="T9" fmla="*/ 6 h 4092"/>
                  <a:gd name="T10" fmla="*/ 2368 w 4096"/>
                  <a:gd name="T11" fmla="*/ 56 h 4092"/>
                  <a:gd name="T12" fmla="*/ 2126 w 4096"/>
                  <a:gd name="T13" fmla="*/ 154 h 4092"/>
                  <a:gd name="T14" fmla="*/ 1902 w 4096"/>
                  <a:gd name="T15" fmla="*/ 302 h 4092"/>
                  <a:gd name="T16" fmla="*/ 1764 w 4096"/>
                  <a:gd name="T17" fmla="*/ 432 h 4092"/>
                  <a:gd name="T18" fmla="*/ 1634 w 4096"/>
                  <a:gd name="T19" fmla="*/ 596 h 4092"/>
                  <a:gd name="T20" fmla="*/ 1534 w 4096"/>
                  <a:gd name="T21" fmla="*/ 772 h 4092"/>
                  <a:gd name="T22" fmla="*/ 1464 w 4096"/>
                  <a:gd name="T23" fmla="*/ 960 h 4092"/>
                  <a:gd name="T24" fmla="*/ 1420 w 4096"/>
                  <a:gd name="T25" fmla="*/ 1152 h 4092"/>
                  <a:gd name="T26" fmla="*/ 1408 w 4096"/>
                  <a:gd name="T27" fmla="*/ 1350 h 4092"/>
                  <a:gd name="T28" fmla="*/ 1422 w 4096"/>
                  <a:gd name="T29" fmla="*/ 1548 h 4092"/>
                  <a:gd name="T30" fmla="*/ 1468 w 4096"/>
                  <a:gd name="T31" fmla="*/ 1740 h 4092"/>
                  <a:gd name="T32" fmla="*/ 242 w 4096"/>
                  <a:gd name="T33" fmla="*/ 3160 h 4092"/>
                  <a:gd name="T34" fmla="*/ 162 w 4096"/>
                  <a:gd name="T35" fmla="*/ 3252 h 4092"/>
                  <a:gd name="T36" fmla="*/ 78 w 4096"/>
                  <a:gd name="T37" fmla="*/ 3390 h 4092"/>
                  <a:gd name="T38" fmla="*/ 24 w 4096"/>
                  <a:gd name="T39" fmla="*/ 3540 h 4092"/>
                  <a:gd name="T40" fmla="*/ 2 w 4096"/>
                  <a:gd name="T41" fmla="*/ 3700 h 4092"/>
                  <a:gd name="T42" fmla="*/ 2 w 4096"/>
                  <a:gd name="T43" fmla="*/ 3768 h 4092"/>
                  <a:gd name="T44" fmla="*/ 28 w 4096"/>
                  <a:gd name="T45" fmla="*/ 3858 h 4092"/>
                  <a:gd name="T46" fmla="*/ 178 w 4096"/>
                  <a:gd name="T47" fmla="*/ 4022 h 4092"/>
                  <a:gd name="T48" fmla="*/ 234 w 4096"/>
                  <a:gd name="T49" fmla="*/ 4064 h 4092"/>
                  <a:gd name="T50" fmla="*/ 324 w 4096"/>
                  <a:gd name="T51" fmla="*/ 4090 h 4092"/>
                  <a:gd name="T52" fmla="*/ 410 w 4096"/>
                  <a:gd name="T53" fmla="*/ 4090 h 4092"/>
                  <a:gd name="T54" fmla="*/ 642 w 4096"/>
                  <a:gd name="T55" fmla="*/ 4038 h 4092"/>
                  <a:gd name="T56" fmla="*/ 800 w 4096"/>
                  <a:gd name="T57" fmla="*/ 3646 h 4092"/>
                  <a:gd name="T58" fmla="*/ 1490 w 4096"/>
                  <a:gd name="T59" fmla="*/ 3294 h 4092"/>
                  <a:gd name="T60" fmla="*/ 1740 w 4096"/>
                  <a:gd name="T61" fmla="*/ 3044 h 4092"/>
                  <a:gd name="T62" fmla="*/ 2210 w 4096"/>
                  <a:gd name="T63" fmla="*/ 2574 h 4092"/>
                  <a:gd name="T64" fmla="*/ 2398 w 4096"/>
                  <a:gd name="T65" fmla="*/ 2642 h 4092"/>
                  <a:gd name="T66" fmla="*/ 2594 w 4096"/>
                  <a:gd name="T67" fmla="*/ 2680 h 4092"/>
                  <a:gd name="T68" fmla="*/ 2792 w 4096"/>
                  <a:gd name="T69" fmla="*/ 2688 h 4092"/>
                  <a:gd name="T70" fmla="*/ 2990 w 4096"/>
                  <a:gd name="T71" fmla="*/ 2668 h 4092"/>
                  <a:gd name="T72" fmla="*/ 3182 w 4096"/>
                  <a:gd name="T73" fmla="*/ 2618 h 4092"/>
                  <a:gd name="T74" fmla="*/ 3368 w 4096"/>
                  <a:gd name="T75" fmla="*/ 2540 h 4092"/>
                  <a:gd name="T76" fmla="*/ 3542 w 4096"/>
                  <a:gd name="T77" fmla="*/ 2432 h 4092"/>
                  <a:gd name="T78" fmla="*/ 3702 w 4096"/>
                  <a:gd name="T79" fmla="*/ 2296 h 4092"/>
                  <a:gd name="T80" fmla="*/ 3836 w 4096"/>
                  <a:gd name="T81" fmla="*/ 2140 h 4092"/>
                  <a:gd name="T82" fmla="*/ 3972 w 4096"/>
                  <a:gd name="T83" fmla="*/ 1910 h 4092"/>
                  <a:gd name="T84" fmla="*/ 4058 w 4096"/>
                  <a:gd name="T85" fmla="*/ 1664 h 4092"/>
                  <a:gd name="T86" fmla="*/ 4094 w 4096"/>
                  <a:gd name="T87" fmla="*/ 1408 h 4092"/>
                  <a:gd name="T88" fmla="*/ 4082 w 4096"/>
                  <a:gd name="T89" fmla="*/ 1152 h 4092"/>
                  <a:gd name="T90" fmla="*/ 4020 w 4096"/>
                  <a:gd name="T91" fmla="*/ 900 h 4092"/>
                  <a:gd name="T92" fmla="*/ 3910 w 4096"/>
                  <a:gd name="T93" fmla="*/ 662 h 4092"/>
                  <a:gd name="T94" fmla="*/ 3750 w 4096"/>
                  <a:gd name="T95" fmla="*/ 444 h 4092"/>
                  <a:gd name="T96" fmla="*/ 2564 w 4096"/>
                  <a:gd name="T97" fmla="*/ 820 h 4092"/>
                  <a:gd name="T98" fmla="*/ 2644 w 4096"/>
                  <a:gd name="T99" fmla="*/ 756 h 4092"/>
                  <a:gd name="T100" fmla="*/ 2732 w 4096"/>
                  <a:gd name="T101" fmla="*/ 710 h 4092"/>
                  <a:gd name="T102" fmla="*/ 2920 w 4096"/>
                  <a:gd name="T103" fmla="*/ 674 h 4092"/>
                  <a:gd name="T104" fmla="*/ 3110 w 4096"/>
                  <a:gd name="T105" fmla="*/ 710 h 4092"/>
                  <a:gd name="T106" fmla="*/ 3196 w 4096"/>
                  <a:gd name="T107" fmla="*/ 756 h 4092"/>
                  <a:gd name="T108" fmla="*/ 3276 w 4096"/>
                  <a:gd name="T109" fmla="*/ 820 h 4092"/>
                  <a:gd name="T110" fmla="*/ 3326 w 4096"/>
                  <a:gd name="T111" fmla="*/ 878 h 4092"/>
                  <a:gd name="T112" fmla="*/ 3376 w 4096"/>
                  <a:gd name="T113" fmla="*/ 964 h 4092"/>
                  <a:gd name="T114" fmla="*/ 3420 w 4096"/>
                  <a:gd name="T115" fmla="*/ 1128 h 4092"/>
                  <a:gd name="T116" fmla="*/ 3402 w 4096"/>
                  <a:gd name="T117" fmla="*/ 1318 h 4092"/>
                  <a:gd name="T118" fmla="*/ 3354 w 4096"/>
                  <a:gd name="T119" fmla="*/ 1430 h 4092"/>
                  <a:gd name="T120" fmla="*/ 3294 w 4096"/>
                  <a:gd name="T121" fmla="*/ 1512 h 4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6" h="4092">
                    <a:moveTo>
                      <a:pt x="3702" y="394"/>
                    </a:moveTo>
                    <a:lnTo>
                      <a:pt x="3702" y="394"/>
                    </a:lnTo>
                    <a:lnTo>
                      <a:pt x="3652" y="346"/>
                    </a:lnTo>
                    <a:lnTo>
                      <a:pt x="3600" y="302"/>
                    </a:lnTo>
                    <a:lnTo>
                      <a:pt x="3546" y="260"/>
                    </a:lnTo>
                    <a:lnTo>
                      <a:pt x="3492" y="222"/>
                    </a:lnTo>
                    <a:lnTo>
                      <a:pt x="3434" y="186"/>
                    </a:lnTo>
                    <a:lnTo>
                      <a:pt x="3376" y="154"/>
                    </a:lnTo>
                    <a:lnTo>
                      <a:pt x="3318" y="124"/>
                    </a:lnTo>
                    <a:lnTo>
                      <a:pt x="3258" y="98"/>
                    </a:lnTo>
                    <a:lnTo>
                      <a:pt x="3196" y="76"/>
                    </a:lnTo>
                    <a:lnTo>
                      <a:pt x="3134" y="56"/>
                    </a:lnTo>
                    <a:lnTo>
                      <a:pt x="3072" y="38"/>
                    </a:lnTo>
                    <a:lnTo>
                      <a:pt x="3008" y="24"/>
                    </a:lnTo>
                    <a:lnTo>
                      <a:pt x="2944" y="14"/>
                    </a:lnTo>
                    <a:lnTo>
                      <a:pt x="2880" y="6"/>
                    </a:lnTo>
                    <a:lnTo>
                      <a:pt x="2816" y="2"/>
                    </a:lnTo>
                    <a:lnTo>
                      <a:pt x="2752" y="0"/>
                    </a:lnTo>
                    <a:lnTo>
                      <a:pt x="2688" y="2"/>
                    </a:lnTo>
                    <a:lnTo>
                      <a:pt x="2622" y="6"/>
                    </a:lnTo>
                    <a:lnTo>
                      <a:pt x="2558" y="14"/>
                    </a:lnTo>
                    <a:lnTo>
                      <a:pt x="2494" y="24"/>
                    </a:lnTo>
                    <a:lnTo>
                      <a:pt x="2432" y="38"/>
                    </a:lnTo>
                    <a:lnTo>
                      <a:pt x="2368" y="56"/>
                    </a:lnTo>
                    <a:lnTo>
                      <a:pt x="2306" y="76"/>
                    </a:lnTo>
                    <a:lnTo>
                      <a:pt x="2246" y="98"/>
                    </a:lnTo>
                    <a:lnTo>
                      <a:pt x="2186" y="124"/>
                    </a:lnTo>
                    <a:lnTo>
                      <a:pt x="2126" y="154"/>
                    </a:lnTo>
                    <a:lnTo>
                      <a:pt x="2068" y="186"/>
                    </a:lnTo>
                    <a:lnTo>
                      <a:pt x="2012" y="222"/>
                    </a:lnTo>
                    <a:lnTo>
                      <a:pt x="1956" y="260"/>
                    </a:lnTo>
                    <a:lnTo>
                      <a:pt x="1902" y="302"/>
                    </a:lnTo>
                    <a:lnTo>
                      <a:pt x="1852" y="346"/>
                    </a:lnTo>
                    <a:lnTo>
                      <a:pt x="1800" y="394"/>
                    </a:lnTo>
                    <a:lnTo>
                      <a:pt x="1800" y="394"/>
                    </a:lnTo>
                    <a:lnTo>
                      <a:pt x="1764" y="432"/>
                    </a:lnTo>
                    <a:lnTo>
                      <a:pt x="1730" y="472"/>
                    </a:lnTo>
                    <a:lnTo>
                      <a:pt x="1696" y="512"/>
                    </a:lnTo>
                    <a:lnTo>
                      <a:pt x="1664" y="552"/>
                    </a:lnTo>
                    <a:lnTo>
                      <a:pt x="1634" y="596"/>
                    </a:lnTo>
                    <a:lnTo>
                      <a:pt x="1608" y="638"/>
                    </a:lnTo>
                    <a:lnTo>
                      <a:pt x="1582" y="682"/>
                    </a:lnTo>
                    <a:lnTo>
                      <a:pt x="1558" y="726"/>
                    </a:lnTo>
                    <a:lnTo>
                      <a:pt x="1534" y="772"/>
                    </a:lnTo>
                    <a:lnTo>
                      <a:pt x="1514" y="818"/>
                    </a:lnTo>
                    <a:lnTo>
                      <a:pt x="1496" y="864"/>
                    </a:lnTo>
                    <a:lnTo>
                      <a:pt x="1478" y="912"/>
                    </a:lnTo>
                    <a:lnTo>
                      <a:pt x="1464" y="960"/>
                    </a:lnTo>
                    <a:lnTo>
                      <a:pt x="1450" y="1008"/>
                    </a:lnTo>
                    <a:lnTo>
                      <a:pt x="1438" y="1056"/>
                    </a:lnTo>
                    <a:lnTo>
                      <a:pt x="1428" y="1104"/>
                    </a:lnTo>
                    <a:lnTo>
                      <a:pt x="1420" y="1152"/>
                    </a:lnTo>
                    <a:lnTo>
                      <a:pt x="1414" y="1202"/>
                    </a:lnTo>
                    <a:lnTo>
                      <a:pt x="1410" y="1252"/>
                    </a:lnTo>
                    <a:lnTo>
                      <a:pt x="1408" y="1300"/>
                    </a:lnTo>
                    <a:lnTo>
                      <a:pt x="1408" y="1350"/>
                    </a:lnTo>
                    <a:lnTo>
                      <a:pt x="1408" y="1400"/>
                    </a:lnTo>
                    <a:lnTo>
                      <a:pt x="1412" y="1448"/>
                    </a:lnTo>
                    <a:lnTo>
                      <a:pt x="1416" y="1498"/>
                    </a:lnTo>
                    <a:lnTo>
                      <a:pt x="1422" y="1548"/>
                    </a:lnTo>
                    <a:lnTo>
                      <a:pt x="1432" y="1596"/>
                    </a:lnTo>
                    <a:lnTo>
                      <a:pt x="1442" y="1644"/>
                    </a:lnTo>
                    <a:lnTo>
                      <a:pt x="1454" y="1692"/>
                    </a:lnTo>
                    <a:lnTo>
                      <a:pt x="1468" y="1740"/>
                    </a:lnTo>
                    <a:lnTo>
                      <a:pt x="1482" y="1788"/>
                    </a:lnTo>
                    <a:lnTo>
                      <a:pt x="1500" y="1836"/>
                    </a:lnTo>
                    <a:lnTo>
                      <a:pt x="1520" y="1882"/>
                    </a:lnTo>
                    <a:lnTo>
                      <a:pt x="242" y="3160"/>
                    </a:lnTo>
                    <a:lnTo>
                      <a:pt x="242" y="3160"/>
                    </a:lnTo>
                    <a:lnTo>
                      <a:pt x="212" y="3190"/>
                    </a:lnTo>
                    <a:lnTo>
                      <a:pt x="186" y="3220"/>
                    </a:lnTo>
                    <a:lnTo>
                      <a:pt x="162" y="3252"/>
                    </a:lnTo>
                    <a:lnTo>
                      <a:pt x="138" y="3284"/>
                    </a:lnTo>
                    <a:lnTo>
                      <a:pt x="116" y="3318"/>
                    </a:lnTo>
                    <a:lnTo>
                      <a:pt x="96" y="3354"/>
                    </a:lnTo>
                    <a:lnTo>
                      <a:pt x="78" y="3390"/>
                    </a:lnTo>
                    <a:lnTo>
                      <a:pt x="62" y="3426"/>
                    </a:lnTo>
                    <a:lnTo>
                      <a:pt x="48" y="3464"/>
                    </a:lnTo>
                    <a:lnTo>
                      <a:pt x="36" y="3502"/>
                    </a:lnTo>
                    <a:lnTo>
                      <a:pt x="24" y="3540"/>
                    </a:lnTo>
                    <a:lnTo>
                      <a:pt x="16" y="3580"/>
                    </a:lnTo>
                    <a:lnTo>
                      <a:pt x="10" y="3620"/>
                    </a:lnTo>
                    <a:lnTo>
                      <a:pt x="4" y="3660"/>
                    </a:lnTo>
                    <a:lnTo>
                      <a:pt x="2" y="3700"/>
                    </a:lnTo>
                    <a:lnTo>
                      <a:pt x="0" y="3742"/>
                    </a:lnTo>
                    <a:lnTo>
                      <a:pt x="0" y="3744"/>
                    </a:lnTo>
                    <a:lnTo>
                      <a:pt x="0" y="3744"/>
                    </a:lnTo>
                    <a:lnTo>
                      <a:pt x="2" y="3768"/>
                    </a:lnTo>
                    <a:lnTo>
                      <a:pt x="4" y="3792"/>
                    </a:lnTo>
                    <a:lnTo>
                      <a:pt x="10" y="3814"/>
                    </a:lnTo>
                    <a:lnTo>
                      <a:pt x="18" y="3836"/>
                    </a:lnTo>
                    <a:lnTo>
                      <a:pt x="28" y="3858"/>
                    </a:lnTo>
                    <a:lnTo>
                      <a:pt x="40" y="3878"/>
                    </a:lnTo>
                    <a:lnTo>
                      <a:pt x="54" y="3896"/>
                    </a:lnTo>
                    <a:lnTo>
                      <a:pt x="70" y="3914"/>
                    </a:lnTo>
                    <a:lnTo>
                      <a:pt x="178" y="4022"/>
                    </a:lnTo>
                    <a:lnTo>
                      <a:pt x="178" y="4022"/>
                    </a:lnTo>
                    <a:lnTo>
                      <a:pt x="196" y="4038"/>
                    </a:lnTo>
                    <a:lnTo>
                      <a:pt x="214" y="4052"/>
                    </a:lnTo>
                    <a:lnTo>
                      <a:pt x="234" y="4064"/>
                    </a:lnTo>
                    <a:lnTo>
                      <a:pt x="256" y="4074"/>
                    </a:lnTo>
                    <a:lnTo>
                      <a:pt x="278" y="4082"/>
                    </a:lnTo>
                    <a:lnTo>
                      <a:pt x="300" y="4088"/>
                    </a:lnTo>
                    <a:lnTo>
                      <a:pt x="324" y="4090"/>
                    </a:lnTo>
                    <a:lnTo>
                      <a:pt x="348" y="4092"/>
                    </a:lnTo>
                    <a:lnTo>
                      <a:pt x="350" y="4092"/>
                    </a:lnTo>
                    <a:lnTo>
                      <a:pt x="350" y="4092"/>
                    </a:lnTo>
                    <a:lnTo>
                      <a:pt x="410" y="4090"/>
                    </a:lnTo>
                    <a:lnTo>
                      <a:pt x="470" y="4084"/>
                    </a:lnTo>
                    <a:lnTo>
                      <a:pt x="528" y="4072"/>
                    </a:lnTo>
                    <a:lnTo>
                      <a:pt x="586" y="4058"/>
                    </a:lnTo>
                    <a:lnTo>
                      <a:pt x="642" y="4038"/>
                    </a:lnTo>
                    <a:lnTo>
                      <a:pt x="696" y="4016"/>
                    </a:lnTo>
                    <a:lnTo>
                      <a:pt x="750" y="3988"/>
                    </a:lnTo>
                    <a:lnTo>
                      <a:pt x="800" y="3958"/>
                    </a:lnTo>
                    <a:lnTo>
                      <a:pt x="800" y="3646"/>
                    </a:lnTo>
                    <a:lnTo>
                      <a:pt x="1138" y="3646"/>
                    </a:lnTo>
                    <a:lnTo>
                      <a:pt x="1140" y="3644"/>
                    </a:lnTo>
                    <a:lnTo>
                      <a:pt x="1140" y="3294"/>
                    </a:lnTo>
                    <a:lnTo>
                      <a:pt x="1490" y="3294"/>
                    </a:lnTo>
                    <a:lnTo>
                      <a:pt x="1510" y="3272"/>
                    </a:lnTo>
                    <a:lnTo>
                      <a:pt x="1510" y="3044"/>
                    </a:lnTo>
                    <a:lnTo>
                      <a:pt x="1740" y="3044"/>
                    </a:lnTo>
                    <a:lnTo>
                      <a:pt x="1740" y="3044"/>
                    </a:lnTo>
                    <a:lnTo>
                      <a:pt x="1740" y="2730"/>
                    </a:lnTo>
                    <a:lnTo>
                      <a:pt x="2052" y="2730"/>
                    </a:lnTo>
                    <a:lnTo>
                      <a:pt x="2210" y="2574"/>
                    </a:lnTo>
                    <a:lnTo>
                      <a:pt x="2210" y="2574"/>
                    </a:lnTo>
                    <a:lnTo>
                      <a:pt x="2256" y="2594"/>
                    </a:lnTo>
                    <a:lnTo>
                      <a:pt x="2302" y="2612"/>
                    </a:lnTo>
                    <a:lnTo>
                      <a:pt x="2350" y="2628"/>
                    </a:lnTo>
                    <a:lnTo>
                      <a:pt x="2398" y="2642"/>
                    </a:lnTo>
                    <a:lnTo>
                      <a:pt x="2446" y="2654"/>
                    </a:lnTo>
                    <a:lnTo>
                      <a:pt x="2496" y="2664"/>
                    </a:lnTo>
                    <a:lnTo>
                      <a:pt x="2544" y="2672"/>
                    </a:lnTo>
                    <a:lnTo>
                      <a:pt x="2594" y="2680"/>
                    </a:lnTo>
                    <a:lnTo>
                      <a:pt x="2644" y="2684"/>
                    </a:lnTo>
                    <a:lnTo>
                      <a:pt x="2692" y="2688"/>
                    </a:lnTo>
                    <a:lnTo>
                      <a:pt x="2742" y="2688"/>
                    </a:lnTo>
                    <a:lnTo>
                      <a:pt x="2792" y="2688"/>
                    </a:lnTo>
                    <a:lnTo>
                      <a:pt x="2842" y="2686"/>
                    </a:lnTo>
                    <a:lnTo>
                      <a:pt x="2890" y="2682"/>
                    </a:lnTo>
                    <a:lnTo>
                      <a:pt x="2940" y="2676"/>
                    </a:lnTo>
                    <a:lnTo>
                      <a:pt x="2990" y="2668"/>
                    </a:lnTo>
                    <a:lnTo>
                      <a:pt x="3038" y="2658"/>
                    </a:lnTo>
                    <a:lnTo>
                      <a:pt x="3086" y="2646"/>
                    </a:lnTo>
                    <a:lnTo>
                      <a:pt x="3134" y="2634"/>
                    </a:lnTo>
                    <a:lnTo>
                      <a:pt x="3182" y="2618"/>
                    </a:lnTo>
                    <a:lnTo>
                      <a:pt x="3230" y="2602"/>
                    </a:lnTo>
                    <a:lnTo>
                      <a:pt x="3276" y="2582"/>
                    </a:lnTo>
                    <a:lnTo>
                      <a:pt x="3322" y="2562"/>
                    </a:lnTo>
                    <a:lnTo>
                      <a:pt x="3368" y="2540"/>
                    </a:lnTo>
                    <a:lnTo>
                      <a:pt x="3412" y="2516"/>
                    </a:lnTo>
                    <a:lnTo>
                      <a:pt x="3456" y="2490"/>
                    </a:lnTo>
                    <a:lnTo>
                      <a:pt x="3500" y="2462"/>
                    </a:lnTo>
                    <a:lnTo>
                      <a:pt x="3542" y="2432"/>
                    </a:lnTo>
                    <a:lnTo>
                      <a:pt x="3584" y="2400"/>
                    </a:lnTo>
                    <a:lnTo>
                      <a:pt x="3624" y="2368"/>
                    </a:lnTo>
                    <a:lnTo>
                      <a:pt x="3664" y="2332"/>
                    </a:lnTo>
                    <a:lnTo>
                      <a:pt x="3702" y="2296"/>
                    </a:lnTo>
                    <a:lnTo>
                      <a:pt x="3702" y="2296"/>
                    </a:lnTo>
                    <a:lnTo>
                      <a:pt x="3750" y="2244"/>
                    </a:lnTo>
                    <a:lnTo>
                      <a:pt x="3794" y="2192"/>
                    </a:lnTo>
                    <a:lnTo>
                      <a:pt x="3836" y="2140"/>
                    </a:lnTo>
                    <a:lnTo>
                      <a:pt x="3874" y="2084"/>
                    </a:lnTo>
                    <a:lnTo>
                      <a:pt x="3910" y="2028"/>
                    </a:lnTo>
                    <a:lnTo>
                      <a:pt x="3942" y="1970"/>
                    </a:lnTo>
                    <a:lnTo>
                      <a:pt x="3972" y="1910"/>
                    </a:lnTo>
                    <a:lnTo>
                      <a:pt x="3998" y="1850"/>
                    </a:lnTo>
                    <a:lnTo>
                      <a:pt x="4020" y="1790"/>
                    </a:lnTo>
                    <a:lnTo>
                      <a:pt x="4040" y="1728"/>
                    </a:lnTo>
                    <a:lnTo>
                      <a:pt x="4058" y="1664"/>
                    </a:lnTo>
                    <a:lnTo>
                      <a:pt x="4072" y="1602"/>
                    </a:lnTo>
                    <a:lnTo>
                      <a:pt x="4082" y="1538"/>
                    </a:lnTo>
                    <a:lnTo>
                      <a:pt x="4090" y="1474"/>
                    </a:lnTo>
                    <a:lnTo>
                      <a:pt x="4094" y="1408"/>
                    </a:lnTo>
                    <a:lnTo>
                      <a:pt x="4096" y="1344"/>
                    </a:lnTo>
                    <a:lnTo>
                      <a:pt x="4094" y="1280"/>
                    </a:lnTo>
                    <a:lnTo>
                      <a:pt x="4090" y="1216"/>
                    </a:lnTo>
                    <a:lnTo>
                      <a:pt x="4082" y="1152"/>
                    </a:lnTo>
                    <a:lnTo>
                      <a:pt x="4072" y="1088"/>
                    </a:lnTo>
                    <a:lnTo>
                      <a:pt x="4058" y="1024"/>
                    </a:lnTo>
                    <a:lnTo>
                      <a:pt x="4040" y="962"/>
                    </a:lnTo>
                    <a:lnTo>
                      <a:pt x="4020" y="900"/>
                    </a:lnTo>
                    <a:lnTo>
                      <a:pt x="3998" y="838"/>
                    </a:lnTo>
                    <a:lnTo>
                      <a:pt x="3972" y="778"/>
                    </a:lnTo>
                    <a:lnTo>
                      <a:pt x="3942" y="720"/>
                    </a:lnTo>
                    <a:lnTo>
                      <a:pt x="3910" y="662"/>
                    </a:lnTo>
                    <a:lnTo>
                      <a:pt x="3874" y="604"/>
                    </a:lnTo>
                    <a:lnTo>
                      <a:pt x="3836" y="550"/>
                    </a:lnTo>
                    <a:lnTo>
                      <a:pt x="3794" y="496"/>
                    </a:lnTo>
                    <a:lnTo>
                      <a:pt x="3750" y="444"/>
                    </a:lnTo>
                    <a:lnTo>
                      <a:pt x="3702" y="394"/>
                    </a:lnTo>
                    <a:close/>
                    <a:moveTo>
                      <a:pt x="3276" y="1532"/>
                    </a:moveTo>
                    <a:lnTo>
                      <a:pt x="2564" y="820"/>
                    </a:lnTo>
                    <a:lnTo>
                      <a:pt x="2564" y="820"/>
                    </a:lnTo>
                    <a:lnTo>
                      <a:pt x="2584" y="802"/>
                    </a:lnTo>
                    <a:lnTo>
                      <a:pt x="2604" y="786"/>
                    </a:lnTo>
                    <a:lnTo>
                      <a:pt x="2624" y="770"/>
                    </a:lnTo>
                    <a:lnTo>
                      <a:pt x="2644" y="756"/>
                    </a:lnTo>
                    <a:lnTo>
                      <a:pt x="2664" y="742"/>
                    </a:lnTo>
                    <a:lnTo>
                      <a:pt x="2686" y="730"/>
                    </a:lnTo>
                    <a:lnTo>
                      <a:pt x="2708" y="720"/>
                    </a:lnTo>
                    <a:lnTo>
                      <a:pt x="2732" y="710"/>
                    </a:lnTo>
                    <a:lnTo>
                      <a:pt x="2778" y="694"/>
                    </a:lnTo>
                    <a:lnTo>
                      <a:pt x="2824" y="682"/>
                    </a:lnTo>
                    <a:lnTo>
                      <a:pt x="2872" y="676"/>
                    </a:lnTo>
                    <a:lnTo>
                      <a:pt x="2920" y="674"/>
                    </a:lnTo>
                    <a:lnTo>
                      <a:pt x="2968" y="676"/>
                    </a:lnTo>
                    <a:lnTo>
                      <a:pt x="3016" y="682"/>
                    </a:lnTo>
                    <a:lnTo>
                      <a:pt x="3064" y="694"/>
                    </a:lnTo>
                    <a:lnTo>
                      <a:pt x="3110" y="710"/>
                    </a:lnTo>
                    <a:lnTo>
                      <a:pt x="3132" y="720"/>
                    </a:lnTo>
                    <a:lnTo>
                      <a:pt x="3154" y="730"/>
                    </a:lnTo>
                    <a:lnTo>
                      <a:pt x="3176" y="742"/>
                    </a:lnTo>
                    <a:lnTo>
                      <a:pt x="3196" y="756"/>
                    </a:lnTo>
                    <a:lnTo>
                      <a:pt x="3218" y="770"/>
                    </a:lnTo>
                    <a:lnTo>
                      <a:pt x="3238" y="786"/>
                    </a:lnTo>
                    <a:lnTo>
                      <a:pt x="3256" y="802"/>
                    </a:lnTo>
                    <a:lnTo>
                      <a:pt x="3276" y="820"/>
                    </a:lnTo>
                    <a:lnTo>
                      <a:pt x="3276" y="820"/>
                    </a:lnTo>
                    <a:lnTo>
                      <a:pt x="3294" y="838"/>
                    </a:lnTo>
                    <a:lnTo>
                      <a:pt x="3310" y="858"/>
                    </a:lnTo>
                    <a:lnTo>
                      <a:pt x="3326" y="878"/>
                    </a:lnTo>
                    <a:lnTo>
                      <a:pt x="3340" y="900"/>
                    </a:lnTo>
                    <a:lnTo>
                      <a:pt x="3354" y="920"/>
                    </a:lnTo>
                    <a:lnTo>
                      <a:pt x="3366" y="942"/>
                    </a:lnTo>
                    <a:lnTo>
                      <a:pt x="3376" y="964"/>
                    </a:lnTo>
                    <a:lnTo>
                      <a:pt x="3386" y="986"/>
                    </a:lnTo>
                    <a:lnTo>
                      <a:pt x="3402" y="1032"/>
                    </a:lnTo>
                    <a:lnTo>
                      <a:pt x="3414" y="1080"/>
                    </a:lnTo>
                    <a:lnTo>
                      <a:pt x="3420" y="1128"/>
                    </a:lnTo>
                    <a:lnTo>
                      <a:pt x="3422" y="1176"/>
                    </a:lnTo>
                    <a:lnTo>
                      <a:pt x="3420" y="1224"/>
                    </a:lnTo>
                    <a:lnTo>
                      <a:pt x="3414" y="1272"/>
                    </a:lnTo>
                    <a:lnTo>
                      <a:pt x="3402" y="1318"/>
                    </a:lnTo>
                    <a:lnTo>
                      <a:pt x="3386" y="1364"/>
                    </a:lnTo>
                    <a:lnTo>
                      <a:pt x="3376" y="1388"/>
                    </a:lnTo>
                    <a:lnTo>
                      <a:pt x="3366" y="1410"/>
                    </a:lnTo>
                    <a:lnTo>
                      <a:pt x="3354" y="1430"/>
                    </a:lnTo>
                    <a:lnTo>
                      <a:pt x="3340" y="1452"/>
                    </a:lnTo>
                    <a:lnTo>
                      <a:pt x="3326" y="1472"/>
                    </a:lnTo>
                    <a:lnTo>
                      <a:pt x="3310" y="1492"/>
                    </a:lnTo>
                    <a:lnTo>
                      <a:pt x="3294" y="1512"/>
                    </a:lnTo>
                    <a:lnTo>
                      <a:pt x="3276" y="1532"/>
                    </a:lnTo>
                    <a:close/>
                  </a:path>
                </a:pathLst>
              </a:custGeom>
              <a:solidFill>
                <a:srgbClr val="12A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83" name="Freeform 7">
                <a:extLst>
                  <a:ext uri="{FF2B5EF4-FFF2-40B4-BE49-F238E27FC236}">
                    <a16:creationId xmlns:a16="http://schemas.microsoft.com/office/drawing/2014/main" id="{20D552CA-3E2A-436C-8F01-575AE3890633}"/>
                  </a:ext>
                </a:extLst>
              </p:cNvPr>
              <p:cNvSpPr>
                <a:spLocks/>
              </p:cNvSpPr>
              <p:nvPr/>
            </p:nvSpPr>
            <p:spPr bwMode="auto">
              <a:xfrm rot="18861568">
                <a:off x="11381699" y="4246868"/>
                <a:ext cx="307247" cy="306948"/>
              </a:xfrm>
              <a:custGeom>
                <a:avLst/>
                <a:gdLst>
                  <a:gd name="T0" fmla="*/ 3600 w 4096"/>
                  <a:gd name="T1" fmla="*/ 302 h 4092"/>
                  <a:gd name="T2" fmla="*/ 3376 w 4096"/>
                  <a:gd name="T3" fmla="*/ 154 h 4092"/>
                  <a:gd name="T4" fmla="*/ 3134 w 4096"/>
                  <a:gd name="T5" fmla="*/ 56 h 4092"/>
                  <a:gd name="T6" fmla="*/ 2880 w 4096"/>
                  <a:gd name="T7" fmla="*/ 6 h 4092"/>
                  <a:gd name="T8" fmla="*/ 2622 w 4096"/>
                  <a:gd name="T9" fmla="*/ 6 h 4092"/>
                  <a:gd name="T10" fmla="*/ 2368 w 4096"/>
                  <a:gd name="T11" fmla="*/ 56 h 4092"/>
                  <a:gd name="T12" fmla="*/ 2126 w 4096"/>
                  <a:gd name="T13" fmla="*/ 154 h 4092"/>
                  <a:gd name="T14" fmla="*/ 1902 w 4096"/>
                  <a:gd name="T15" fmla="*/ 302 h 4092"/>
                  <a:gd name="T16" fmla="*/ 1764 w 4096"/>
                  <a:gd name="T17" fmla="*/ 432 h 4092"/>
                  <a:gd name="T18" fmla="*/ 1634 w 4096"/>
                  <a:gd name="T19" fmla="*/ 596 h 4092"/>
                  <a:gd name="T20" fmla="*/ 1534 w 4096"/>
                  <a:gd name="T21" fmla="*/ 772 h 4092"/>
                  <a:gd name="T22" fmla="*/ 1464 w 4096"/>
                  <a:gd name="T23" fmla="*/ 960 h 4092"/>
                  <a:gd name="T24" fmla="*/ 1420 w 4096"/>
                  <a:gd name="T25" fmla="*/ 1152 h 4092"/>
                  <a:gd name="T26" fmla="*/ 1408 w 4096"/>
                  <a:gd name="T27" fmla="*/ 1350 h 4092"/>
                  <a:gd name="T28" fmla="*/ 1422 w 4096"/>
                  <a:gd name="T29" fmla="*/ 1548 h 4092"/>
                  <a:gd name="T30" fmla="*/ 1468 w 4096"/>
                  <a:gd name="T31" fmla="*/ 1740 h 4092"/>
                  <a:gd name="T32" fmla="*/ 242 w 4096"/>
                  <a:gd name="T33" fmla="*/ 3160 h 4092"/>
                  <a:gd name="T34" fmla="*/ 162 w 4096"/>
                  <a:gd name="T35" fmla="*/ 3252 h 4092"/>
                  <a:gd name="T36" fmla="*/ 78 w 4096"/>
                  <a:gd name="T37" fmla="*/ 3390 h 4092"/>
                  <a:gd name="T38" fmla="*/ 24 w 4096"/>
                  <a:gd name="T39" fmla="*/ 3540 h 4092"/>
                  <a:gd name="T40" fmla="*/ 2 w 4096"/>
                  <a:gd name="T41" fmla="*/ 3700 h 4092"/>
                  <a:gd name="T42" fmla="*/ 2 w 4096"/>
                  <a:gd name="T43" fmla="*/ 3768 h 4092"/>
                  <a:gd name="T44" fmla="*/ 28 w 4096"/>
                  <a:gd name="T45" fmla="*/ 3858 h 4092"/>
                  <a:gd name="T46" fmla="*/ 178 w 4096"/>
                  <a:gd name="T47" fmla="*/ 4022 h 4092"/>
                  <a:gd name="T48" fmla="*/ 234 w 4096"/>
                  <a:gd name="T49" fmla="*/ 4064 h 4092"/>
                  <a:gd name="T50" fmla="*/ 324 w 4096"/>
                  <a:gd name="T51" fmla="*/ 4090 h 4092"/>
                  <a:gd name="T52" fmla="*/ 410 w 4096"/>
                  <a:gd name="T53" fmla="*/ 4090 h 4092"/>
                  <a:gd name="T54" fmla="*/ 642 w 4096"/>
                  <a:gd name="T55" fmla="*/ 4038 h 4092"/>
                  <a:gd name="T56" fmla="*/ 800 w 4096"/>
                  <a:gd name="T57" fmla="*/ 3646 h 4092"/>
                  <a:gd name="T58" fmla="*/ 1490 w 4096"/>
                  <a:gd name="T59" fmla="*/ 3294 h 4092"/>
                  <a:gd name="T60" fmla="*/ 1740 w 4096"/>
                  <a:gd name="T61" fmla="*/ 3044 h 4092"/>
                  <a:gd name="T62" fmla="*/ 2210 w 4096"/>
                  <a:gd name="T63" fmla="*/ 2574 h 4092"/>
                  <a:gd name="T64" fmla="*/ 2398 w 4096"/>
                  <a:gd name="T65" fmla="*/ 2642 h 4092"/>
                  <a:gd name="T66" fmla="*/ 2594 w 4096"/>
                  <a:gd name="T67" fmla="*/ 2680 h 4092"/>
                  <a:gd name="T68" fmla="*/ 2792 w 4096"/>
                  <a:gd name="T69" fmla="*/ 2688 h 4092"/>
                  <a:gd name="T70" fmla="*/ 2990 w 4096"/>
                  <a:gd name="T71" fmla="*/ 2668 h 4092"/>
                  <a:gd name="T72" fmla="*/ 3182 w 4096"/>
                  <a:gd name="T73" fmla="*/ 2618 h 4092"/>
                  <a:gd name="T74" fmla="*/ 3368 w 4096"/>
                  <a:gd name="T75" fmla="*/ 2540 h 4092"/>
                  <a:gd name="T76" fmla="*/ 3542 w 4096"/>
                  <a:gd name="T77" fmla="*/ 2432 h 4092"/>
                  <a:gd name="T78" fmla="*/ 3702 w 4096"/>
                  <a:gd name="T79" fmla="*/ 2296 h 4092"/>
                  <a:gd name="T80" fmla="*/ 3836 w 4096"/>
                  <a:gd name="T81" fmla="*/ 2140 h 4092"/>
                  <a:gd name="T82" fmla="*/ 3972 w 4096"/>
                  <a:gd name="T83" fmla="*/ 1910 h 4092"/>
                  <a:gd name="T84" fmla="*/ 4058 w 4096"/>
                  <a:gd name="T85" fmla="*/ 1664 h 4092"/>
                  <a:gd name="T86" fmla="*/ 4094 w 4096"/>
                  <a:gd name="T87" fmla="*/ 1408 h 4092"/>
                  <a:gd name="T88" fmla="*/ 4082 w 4096"/>
                  <a:gd name="T89" fmla="*/ 1152 h 4092"/>
                  <a:gd name="T90" fmla="*/ 4020 w 4096"/>
                  <a:gd name="T91" fmla="*/ 900 h 4092"/>
                  <a:gd name="T92" fmla="*/ 3910 w 4096"/>
                  <a:gd name="T93" fmla="*/ 662 h 4092"/>
                  <a:gd name="T94" fmla="*/ 3750 w 4096"/>
                  <a:gd name="T95" fmla="*/ 444 h 4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6" h="4092">
                    <a:moveTo>
                      <a:pt x="3702" y="394"/>
                    </a:moveTo>
                    <a:lnTo>
                      <a:pt x="3702" y="394"/>
                    </a:lnTo>
                    <a:lnTo>
                      <a:pt x="3652" y="346"/>
                    </a:lnTo>
                    <a:lnTo>
                      <a:pt x="3600" y="302"/>
                    </a:lnTo>
                    <a:lnTo>
                      <a:pt x="3546" y="260"/>
                    </a:lnTo>
                    <a:lnTo>
                      <a:pt x="3492" y="222"/>
                    </a:lnTo>
                    <a:lnTo>
                      <a:pt x="3434" y="186"/>
                    </a:lnTo>
                    <a:lnTo>
                      <a:pt x="3376" y="154"/>
                    </a:lnTo>
                    <a:lnTo>
                      <a:pt x="3318" y="124"/>
                    </a:lnTo>
                    <a:lnTo>
                      <a:pt x="3258" y="98"/>
                    </a:lnTo>
                    <a:lnTo>
                      <a:pt x="3196" y="76"/>
                    </a:lnTo>
                    <a:lnTo>
                      <a:pt x="3134" y="56"/>
                    </a:lnTo>
                    <a:lnTo>
                      <a:pt x="3072" y="38"/>
                    </a:lnTo>
                    <a:lnTo>
                      <a:pt x="3008" y="24"/>
                    </a:lnTo>
                    <a:lnTo>
                      <a:pt x="2944" y="14"/>
                    </a:lnTo>
                    <a:lnTo>
                      <a:pt x="2880" y="6"/>
                    </a:lnTo>
                    <a:lnTo>
                      <a:pt x="2816" y="2"/>
                    </a:lnTo>
                    <a:lnTo>
                      <a:pt x="2752" y="0"/>
                    </a:lnTo>
                    <a:lnTo>
                      <a:pt x="2688" y="2"/>
                    </a:lnTo>
                    <a:lnTo>
                      <a:pt x="2622" y="6"/>
                    </a:lnTo>
                    <a:lnTo>
                      <a:pt x="2558" y="14"/>
                    </a:lnTo>
                    <a:lnTo>
                      <a:pt x="2494" y="24"/>
                    </a:lnTo>
                    <a:lnTo>
                      <a:pt x="2432" y="38"/>
                    </a:lnTo>
                    <a:lnTo>
                      <a:pt x="2368" y="56"/>
                    </a:lnTo>
                    <a:lnTo>
                      <a:pt x="2306" y="76"/>
                    </a:lnTo>
                    <a:lnTo>
                      <a:pt x="2246" y="98"/>
                    </a:lnTo>
                    <a:lnTo>
                      <a:pt x="2186" y="124"/>
                    </a:lnTo>
                    <a:lnTo>
                      <a:pt x="2126" y="154"/>
                    </a:lnTo>
                    <a:lnTo>
                      <a:pt x="2068" y="186"/>
                    </a:lnTo>
                    <a:lnTo>
                      <a:pt x="2012" y="222"/>
                    </a:lnTo>
                    <a:lnTo>
                      <a:pt x="1956" y="260"/>
                    </a:lnTo>
                    <a:lnTo>
                      <a:pt x="1902" y="302"/>
                    </a:lnTo>
                    <a:lnTo>
                      <a:pt x="1852" y="346"/>
                    </a:lnTo>
                    <a:lnTo>
                      <a:pt x="1800" y="394"/>
                    </a:lnTo>
                    <a:lnTo>
                      <a:pt x="1800" y="394"/>
                    </a:lnTo>
                    <a:lnTo>
                      <a:pt x="1764" y="432"/>
                    </a:lnTo>
                    <a:lnTo>
                      <a:pt x="1730" y="472"/>
                    </a:lnTo>
                    <a:lnTo>
                      <a:pt x="1696" y="512"/>
                    </a:lnTo>
                    <a:lnTo>
                      <a:pt x="1664" y="552"/>
                    </a:lnTo>
                    <a:lnTo>
                      <a:pt x="1634" y="596"/>
                    </a:lnTo>
                    <a:lnTo>
                      <a:pt x="1608" y="638"/>
                    </a:lnTo>
                    <a:lnTo>
                      <a:pt x="1582" y="682"/>
                    </a:lnTo>
                    <a:lnTo>
                      <a:pt x="1558" y="726"/>
                    </a:lnTo>
                    <a:lnTo>
                      <a:pt x="1534" y="772"/>
                    </a:lnTo>
                    <a:lnTo>
                      <a:pt x="1514" y="818"/>
                    </a:lnTo>
                    <a:lnTo>
                      <a:pt x="1496" y="864"/>
                    </a:lnTo>
                    <a:lnTo>
                      <a:pt x="1478" y="912"/>
                    </a:lnTo>
                    <a:lnTo>
                      <a:pt x="1464" y="960"/>
                    </a:lnTo>
                    <a:lnTo>
                      <a:pt x="1450" y="1008"/>
                    </a:lnTo>
                    <a:lnTo>
                      <a:pt x="1438" y="1056"/>
                    </a:lnTo>
                    <a:lnTo>
                      <a:pt x="1428" y="1104"/>
                    </a:lnTo>
                    <a:lnTo>
                      <a:pt x="1420" y="1152"/>
                    </a:lnTo>
                    <a:lnTo>
                      <a:pt x="1414" y="1202"/>
                    </a:lnTo>
                    <a:lnTo>
                      <a:pt x="1410" y="1252"/>
                    </a:lnTo>
                    <a:lnTo>
                      <a:pt x="1408" y="1300"/>
                    </a:lnTo>
                    <a:lnTo>
                      <a:pt x="1408" y="1350"/>
                    </a:lnTo>
                    <a:lnTo>
                      <a:pt x="1408" y="1400"/>
                    </a:lnTo>
                    <a:lnTo>
                      <a:pt x="1412" y="1448"/>
                    </a:lnTo>
                    <a:lnTo>
                      <a:pt x="1416" y="1498"/>
                    </a:lnTo>
                    <a:lnTo>
                      <a:pt x="1422" y="1548"/>
                    </a:lnTo>
                    <a:lnTo>
                      <a:pt x="1432" y="1596"/>
                    </a:lnTo>
                    <a:lnTo>
                      <a:pt x="1442" y="1644"/>
                    </a:lnTo>
                    <a:lnTo>
                      <a:pt x="1454" y="1692"/>
                    </a:lnTo>
                    <a:lnTo>
                      <a:pt x="1468" y="1740"/>
                    </a:lnTo>
                    <a:lnTo>
                      <a:pt x="1482" y="1788"/>
                    </a:lnTo>
                    <a:lnTo>
                      <a:pt x="1500" y="1836"/>
                    </a:lnTo>
                    <a:lnTo>
                      <a:pt x="1520" y="1882"/>
                    </a:lnTo>
                    <a:lnTo>
                      <a:pt x="242" y="3160"/>
                    </a:lnTo>
                    <a:lnTo>
                      <a:pt x="242" y="3160"/>
                    </a:lnTo>
                    <a:lnTo>
                      <a:pt x="212" y="3190"/>
                    </a:lnTo>
                    <a:lnTo>
                      <a:pt x="186" y="3220"/>
                    </a:lnTo>
                    <a:lnTo>
                      <a:pt x="162" y="3252"/>
                    </a:lnTo>
                    <a:lnTo>
                      <a:pt x="138" y="3284"/>
                    </a:lnTo>
                    <a:lnTo>
                      <a:pt x="116" y="3318"/>
                    </a:lnTo>
                    <a:lnTo>
                      <a:pt x="96" y="3354"/>
                    </a:lnTo>
                    <a:lnTo>
                      <a:pt x="78" y="3390"/>
                    </a:lnTo>
                    <a:lnTo>
                      <a:pt x="62" y="3426"/>
                    </a:lnTo>
                    <a:lnTo>
                      <a:pt x="48" y="3464"/>
                    </a:lnTo>
                    <a:lnTo>
                      <a:pt x="36" y="3502"/>
                    </a:lnTo>
                    <a:lnTo>
                      <a:pt x="24" y="3540"/>
                    </a:lnTo>
                    <a:lnTo>
                      <a:pt x="16" y="3580"/>
                    </a:lnTo>
                    <a:lnTo>
                      <a:pt x="10" y="3620"/>
                    </a:lnTo>
                    <a:lnTo>
                      <a:pt x="4" y="3660"/>
                    </a:lnTo>
                    <a:lnTo>
                      <a:pt x="2" y="3700"/>
                    </a:lnTo>
                    <a:lnTo>
                      <a:pt x="0" y="3742"/>
                    </a:lnTo>
                    <a:lnTo>
                      <a:pt x="0" y="3744"/>
                    </a:lnTo>
                    <a:lnTo>
                      <a:pt x="0" y="3744"/>
                    </a:lnTo>
                    <a:lnTo>
                      <a:pt x="2" y="3768"/>
                    </a:lnTo>
                    <a:lnTo>
                      <a:pt x="4" y="3792"/>
                    </a:lnTo>
                    <a:lnTo>
                      <a:pt x="10" y="3814"/>
                    </a:lnTo>
                    <a:lnTo>
                      <a:pt x="18" y="3836"/>
                    </a:lnTo>
                    <a:lnTo>
                      <a:pt x="28" y="3858"/>
                    </a:lnTo>
                    <a:lnTo>
                      <a:pt x="40" y="3878"/>
                    </a:lnTo>
                    <a:lnTo>
                      <a:pt x="54" y="3896"/>
                    </a:lnTo>
                    <a:lnTo>
                      <a:pt x="70" y="3914"/>
                    </a:lnTo>
                    <a:lnTo>
                      <a:pt x="178" y="4022"/>
                    </a:lnTo>
                    <a:lnTo>
                      <a:pt x="178" y="4022"/>
                    </a:lnTo>
                    <a:lnTo>
                      <a:pt x="196" y="4038"/>
                    </a:lnTo>
                    <a:lnTo>
                      <a:pt x="214" y="4052"/>
                    </a:lnTo>
                    <a:lnTo>
                      <a:pt x="234" y="4064"/>
                    </a:lnTo>
                    <a:lnTo>
                      <a:pt x="256" y="4074"/>
                    </a:lnTo>
                    <a:lnTo>
                      <a:pt x="278" y="4082"/>
                    </a:lnTo>
                    <a:lnTo>
                      <a:pt x="300" y="4088"/>
                    </a:lnTo>
                    <a:lnTo>
                      <a:pt x="324" y="4090"/>
                    </a:lnTo>
                    <a:lnTo>
                      <a:pt x="348" y="4092"/>
                    </a:lnTo>
                    <a:lnTo>
                      <a:pt x="350" y="4092"/>
                    </a:lnTo>
                    <a:lnTo>
                      <a:pt x="350" y="4092"/>
                    </a:lnTo>
                    <a:lnTo>
                      <a:pt x="410" y="4090"/>
                    </a:lnTo>
                    <a:lnTo>
                      <a:pt x="470" y="4084"/>
                    </a:lnTo>
                    <a:lnTo>
                      <a:pt x="528" y="4072"/>
                    </a:lnTo>
                    <a:lnTo>
                      <a:pt x="586" y="4058"/>
                    </a:lnTo>
                    <a:lnTo>
                      <a:pt x="642" y="4038"/>
                    </a:lnTo>
                    <a:lnTo>
                      <a:pt x="696" y="4016"/>
                    </a:lnTo>
                    <a:lnTo>
                      <a:pt x="750" y="3988"/>
                    </a:lnTo>
                    <a:lnTo>
                      <a:pt x="800" y="3958"/>
                    </a:lnTo>
                    <a:lnTo>
                      <a:pt x="800" y="3646"/>
                    </a:lnTo>
                    <a:lnTo>
                      <a:pt x="1138" y="3646"/>
                    </a:lnTo>
                    <a:lnTo>
                      <a:pt x="1140" y="3644"/>
                    </a:lnTo>
                    <a:lnTo>
                      <a:pt x="1140" y="3294"/>
                    </a:lnTo>
                    <a:lnTo>
                      <a:pt x="1490" y="3294"/>
                    </a:lnTo>
                    <a:lnTo>
                      <a:pt x="1510" y="3272"/>
                    </a:lnTo>
                    <a:lnTo>
                      <a:pt x="1510" y="3044"/>
                    </a:lnTo>
                    <a:lnTo>
                      <a:pt x="1740" y="3044"/>
                    </a:lnTo>
                    <a:lnTo>
                      <a:pt x="1740" y="3044"/>
                    </a:lnTo>
                    <a:lnTo>
                      <a:pt x="1740" y="2730"/>
                    </a:lnTo>
                    <a:lnTo>
                      <a:pt x="2052" y="2730"/>
                    </a:lnTo>
                    <a:lnTo>
                      <a:pt x="2210" y="2574"/>
                    </a:lnTo>
                    <a:lnTo>
                      <a:pt x="2210" y="2574"/>
                    </a:lnTo>
                    <a:lnTo>
                      <a:pt x="2256" y="2594"/>
                    </a:lnTo>
                    <a:lnTo>
                      <a:pt x="2302" y="2612"/>
                    </a:lnTo>
                    <a:lnTo>
                      <a:pt x="2350" y="2628"/>
                    </a:lnTo>
                    <a:lnTo>
                      <a:pt x="2398" y="2642"/>
                    </a:lnTo>
                    <a:lnTo>
                      <a:pt x="2446" y="2654"/>
                    </a:lnTo>
                    <a:lnTo>
                      <a:pt x="2496" y="2664"/>
                    </a:lnTo>
                    <a:lnTo>
                      <a:pt x="2544" y="2672"/>
                    </a:lnTo>
                    <a:lnTo>
                      <a:pt x="2594" y="2680"/>
                    </a:lnTo>
                    <a:lnTo>
                      <a:pt x="2644" y="2684"/>
                    </a:lnTo>
                    <a:lnTo>
                      <a:pt x="2692" y="2688"/>
                    </a:lnTo>
                    <a:lnTo>
                      <a:pt x="2742" y="2688"/>
                    </a:lnTo>
                    <a:lnTo>
                      <a:pt x="2792" y="2688"/>
                    </a:lnTo>
                    <a:lnTo>
                      <a:pt x="2842" y="2686"/>
                    </a:lnTo>
                    <a:lnTo>
                      <a:pt x="2890" y="2682"/>
                    </a:lnTo>
                    <a:lnTo>
                      <a:pt x="2940" y="2676"/>
                    </a:lnTo>
                    <a:lnTo>
                      <a:pt x="2990" y="2668"/>
                    </a:lnTo>
                    <a:lnTo>
                      <a:pt x="3038" y="2658"/>
                    </a:lnTo>
                    <a:lnTo>
                      <a:pt x="3086" y="2646"/>
                    </a:lnTo>
                    <a:lnTo>
                      <a:pt x="3134" y="2634"/>
                    </a:lnTo>
                    <a:lnTo>
                      <a:pt x="3182" y="2618"/>
                    </a:lnTo>
                    <a:lnTo>
                      <a:pt x="3230" y="2602"/>
                    </a:lnTo>
                    <a:lnTo>
                      <a:pt x="3276" y="2582"/>
                    </a:lnTo>
                    <a:lnTo>
                      <a:pt x="3322" y="2562"/>
                    </a:lnTo>
                    <a:lnTo>
                      <a:pt x="3368" y="2540"/>
                    </a:lnTo>
                    <a:lnTo>
                      <a:pt x="3412" y="2516"/>
                    </a:lnTo>
                    <a:lnTo>
                      <a:pt x="3456" y="2490"/>
                    </a:lnTo>
                    <a:lnTo>
                      <a:pt x="3500" y="2462"/>
                    </a:lnTo>
                    <a:lnTo>
                      <a:pt x="3542" y="2432"/>
                    </a:lnTo>
                    <a:lnTo>
                      <a:pt x="3584" y="2400"/>
                    </a:lnTo>
                    <a:lnTo>
                      <a:pt x="3624" y="2368"/>
                    </a:lnTo>
                    <a:lnTo>
                      <a:pt x="3664" y="2332"/>
                    </a:lnTo>
                    <a:lnTo>
                      <a:pt x="3702" y="2296"/>
                    </a:lnTo>
                    <a:lnTo>
                      <a:pt x="3702" y="2296"/>
                    </a:lnTo>
                    <a:lnTo>
                      <a:pt x="3750" y="2244"/>
                    </a:lnTo>
                    <a:lnTo>
                      <a:pt x="3794" y="2192"/>
                    </a:lnTo>
                    <a:lnTo>
                      <a:pt x="3836" y="2140"/>
                    </a:lnTo>
                    <a:lnTo>
                      <a:pt x="3874" y="2084"/>
                    </a:lnTo>
                    <a:lnTo>
                      <a:pt x="3910" y="2028"/>
                    </a:lnTo>
                    <a:lnTo>
                      <a:pt x="3942" y="1970"/>
                    </a:lnTo>
                    <a:lnTo>
                      <a:pt x="3972" y="1910"/>
                    </a:lnTo>
                    <a:lnTo>
                      <a:pt x="3998" y="1850"/>
                    </a:lnTo>
                    <a:lnTo>
                      <a:pt x="4020" y="1790"/>
                    </a:lnTo>
                    <a:lnTo>
                      <a:pt x="4040" y="1728"/>
                    </a:lnTo>
                    <a:lnTo>
                      <a:pt x="4058" y="1664"/>
                    </a:lnTo>
                    <a:lnTo>
                      <a:pt x="4072" y="1602"/>
                    </a:lnTo>
                    <a:lnTo>
                      <a:pt x="4082" y="1538"/>
                    </a:lnTo>
                    <a:lnTo>
                      <a:pt x="4090" y="1474"/>
                    </a:lnTo>
                    <a:lnTo>
                      <a:pt x="4094" y="1408"/>
                    </a:lnTo>
                    <a:lnTo>
                      <a:pt x="4096" y="1344"/>
                    </a:lnTo>
                    <a:lnTo>
                      <a:pt x="4094" y="1280"/>
                    </a:lnTo>
                    <a:lnTo>
                      <a:pt x="4090" y="1216"/>
                    </a:lnTo>
                    <a:lnTo>
                      <a:pt x="4082" y="1152"/>
                    </a:lnTo>
                    <a:lnTo>
                      <a:pt x="4072" y="1088"/>
                    </a:lnTo>
                    <a:lnTo>
                      <a:pt x="4058" y="1024"/>
                    </a:lnTo>
                    <a:lnTo>
                      <a:pt x="4040" y="962"/>
                    </a:lnTo>
                    <a:lnTo>
                      <a:pt x="4020" y="900"/>
                    </a:lnTo>
                    <a:lnTo>
                      <a:pt x="3998" y="838"/>
                    </a:lnTo>
                    <a:lnTo>
                      <a:pt x="3972" y="778"/>
                    </a:lnTo>
                    <a:lnTo>
                      <a:pt x="3942" y="720"/>
                    </a:lnTo>
                    <a:lnTo>
                      <a:pt x="3910" y="662"/>
                    </a:lnTo>
                    <a:lnTo>
                      <a:pt x="3874" y="604"/>
                    </a:lnTo>
                    <a:lnTo>
                      <a:pt x="3836" y="550"/>
                    </a:lnTo>
                    <a:lnTo>
                      <a:pt x="3794" y="496"/>
                    </a:lnTo>
                    <a:lnTo>
                      <a:pt x="3750" y="444"/>
                    </a:lnTo>
                    <a:lnTo>
                      <a:pt x="3702" y="3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84" name="Freeform 8">
                <a:extLst>
                  <a:ext uri="{FF2B5EF4-FFF2-40B4-BE49-F238E27FC236}">
                    <a16:creationId xmlns:a16="http://schemas.microsoft.com/office/drawing/2014/main" id="{FBF03FD7-F0C7-4B35-8262-794B97FCA941}"/>
                  </a:ext>
                </a:extLst>
              </p:cNvPr>
              <p:cNvSpPr>
                <a:spLocks/>
              </p:cNvSpPr>
              <p:nvPr/>
            </p:nvSpPr>
            <p:spPr bwMode="auto">
              <a:xfrm rot="18861568">
                <a:off x="11502129" y="4268025"/>
                <a:ext cx="64360" cy="64360"/>
              </a:xfrm>
              <a:custGeom>
                <a:avLst/>
                <a:gdLst>
                  <a:gd name="T0" fmla="*/ 712 w 858"/>
                  <a:gd name="T1" fmla="*/ 858 h 858"/>
                  <a:gd name="T2" fmla="*/ 0 w 858"/>
                  <a:gd name="T3" fmla="*/ 146 h 858"/>
                  <a:gd name="T4" fmla="*/ 0 w 858"/>
                  <a:gd name="T5" fmla="*/ 146 h 858"/>
                  <a:gd name="T6" fmla="*/ 20 w 858"/>
                  <a:gd name="T7" fmla="*/ 128 h 858"/>
                  <a:gd name="T8" fmla="*/ 40 w 858"/>
                  <a:gd name="T9" fmla="*/ 112 h 858"/>
                  <a:gd name="T10" fmla="*/ 60 w 858"/>
                  <a:gd name="T11" fmla="*/ 96 h 858"/>
                  <a:gd name="T12" fmla="*/ 80 w 858"/>
                  <a:gd name="T13" fmla="*/ 82 h 858"/>
                  <a:gd name="T14" fmla="*/ 100 w 858"/>
                  <a:gd name="T15" fmla="*/ 68 h 858"/>
                  <a:gd name="T16" fmla="*/ 122 w 858"/>
                  <a:gd name="T17" fmla="*/ 56 h 858"/>
                  <a:gd name="T18" fmla="*/ 144 w 858"/>
                  <a:gd name="T19" fmla="*/ 46 h 858"/>
                  <a:gd name="T20" fmla="*/ 168 w 858"/>
                  <a:gd name="T21" fmla="*/ 36 h 858"/>
                  <a:gd name="T22" fmla="*/ 214 w 858"/>
                  <a:gd name="T23" fmla="*/ 20 h 858"/>
                  <a:gd name="T24" fmla="*/ 260 w 858"/>
                  <a:gd name="T25" fmla="*/ 8 h 858"/>
                  <a:gd name="T26" fmla="*/ 308 w 858"/>
                  <a:gd name="T27" fmla="*/ 2 h 858"/>
                  <a:gd name="T28" fmla="*/ 356 w 858"/>
                  <a:gd name="T29" fmla="*/ 0 h 858"/>
                  <a:gd name="T30" fmla="*/ 404 w 858"/>
                  <a:gd name="T31" fmla="*/ 2 h 858"/>
                  <a:gd name="T32" fmla="*/ 452 w 858"/>
                  <a:gd name="T33" fmla="*/ 8 h 858"/>
                  <a:gd name="T34" fmla="*/ 500 w 858"/>
                  <a:gd name="T35" fmla="*/ 20 h 858"/>
                  <a:gd name="T36" fmla="*/ 546 w 858"/>
                  <a:gd name="T37" fmla="*/ 36 h 858"/>
                  <a:gd name="T38" fmla="*/ 568 w 858"/>
                  <a:gd name="T39" fmla="*/ 46 h 858"/>
                  <a:gd name="T40" fmla="*/ 590 w 858"/>
                  <a:gd name="T41" fmla="*/ 56 h 858"/>
                  <a:gd name="T42" fmla="*/ 612 w 858"/>
                  <a:gd name="T43" fmla="*/ 68 h 858"/>
                  <a:gd name="T44" fmla="*/ 632 w 858"/>
                  <a:gd name="T45" fmla="*/ 82 h 858"/>
                  <a:gd name="T46" fmla="*/ 654 w 858"/>
                  <a:gd name="T47" fmla="*/ 96 h 858"/>
                  <a:gd name="T48" fmla="*/ 674 w 858"/>
                  <a:gd name="T49" fmla="*/ 112 h 858"/>
                  <a:gd name="T50" fmla="*/ 692 w 858"/>
                  <a:gd name="T51" fmla="*/ 128 h 858"/>
                  <a:gd name="T52" fmla="*/ 712 w 858"/>
                  <a:gd name="T53" fmla="*/ 146 h 858"/>
                  <a:gd name="T54" fmla="*/ 712 w 858"/>
                  <a:gd name="T55" fmla="*/ 146 h 858"/>
                  <a:gd name="T56" fmla="*/ 730 w 858"/>
                  <a:gd name="T57" fmla="*/ 164 h 858"/>
                  <a:gd name="T58" fmla="*/ 746 w 858"/>
                  <a:gd name="T59" fmla="*/ 184 h 858"/>
                  <a:gd name="T60" fmla="*/ 762 w 858"/>
                  <a:gd name="T61" fmla="*/ 204 h 858"/>
                  <a:gd name="T62" fmla="*/ 776 w 858"/>
                  <a:gd name="T63" fmla="*/ 226 h 858"/>
                  <a:gd name="T64" fmla="*/ 790 w 858"/>
                  <a:gd name="T65" fmla="*/ 246 h 858"/>
                  <a:gd name="T66" fmla="*/ 802 w 858"/>
                  <a:gd name="T67" fmla="*/ 268 h 858"/>
                  <a:gd name="T68" fmla="*/ 812 w 858"/>
                  <a:gd name="T69" fmla="*/ 290 h 858"/>
                  <a:gd name="T70" fmla="*/ 822 w 858"/>
                  <a:gd name="T71" fmla="*/ 312 h 858"/>
                  <a:gd name="T72" fmla="*/ 838 w 858"/>
                  <a:gd name="T73" fmla="*/ 358 h 858"/>
                  <a:gd name="T74" fmla="*/ 850 w 858"/>
                  <a:gd name="T75" fmla="*/ 406 h 858"/>
                  <a:gd name="T76" fmla="*/ 856 w 858"/>
                  <a:gd name="T77" fmla="*/ 454 h 858"/>
                  <a:gd name="T78" fmla="*/ 858 w 858"/>
                  <a:gd name="T79" fmla="*/ 502 h 858"/>
                  <a:gd name="T80" fmla="*/ 856 w 858"/>
                  <a:gd name="T81" fmla="*/ 550 h 858"/>
                  <a:gd name="T82" fmla="*/ 850 w 858"/>
                  <a:gd name="T83" fmla="*/ 598 h 858"/>
                  <a:gd name="T84" fmla="*/ 838 w 858"/>
                  <a:gd name="T85" fmla="*/ 644 h 858"/>
                  <a:gd name="T86" fmla="*/ 822 w 858"/>
                  <a:gd name="T87" fmla="*/ 690 h 858"/>
                  <a:gd name="T88" fmla="*/ 812 w 858"/>
                  <a:gd name="T89" fmla="*/ 714 h 858"/>
                  <a:gd name="T90" fmla="*/ 802 w 858"/>
                  <a:gd name="T91" fmla="*/ 736 h 858"/>
                  <a:gd name="T92" fmla="*/ 790 w 858"/>
                  <a:gd name="T93" fmla="*/ 756 h 858"/>
                  <a:gd name="T94" fmla="*/ 776 w 858"/>
                  <a:gd name="T95" fmla="*/ 778 h 858"/>
                  <a:gd name="T96" fmla="*/ 762 w 858"/>
                  <a:gd name="T97" fmla="*/ 798 h 858"/>
                  <a:gd name="T98" fmla="*/ 746 w 858"/>
                  <a:gd name="T99" fmla="*/ 818 h 858"/>
                  <a:gd name="T100" fmla="*/ 730 w 858"/>
                  <a:gd name="T101" fmla="*/ 838 h 858"/>
                  <a:gd name="T102" fmla="*/ 712 w 858"/>
                  <a:gd name="T103" fmla="*/ 85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8" h="858">
                    <a:moveTo>
                      <a:pt x="712" y="858"/>
                    </a:moveTo>
                    <a:lnTo>
                      <a:pt x="0" y="146"/>
                    </a:lnTo>
                    <a:lnTo>
                      <a:pt x="0" y="146"/>
                    </a:lnTo>
                    <a:lnTo>
                      <a:pt x="20" y="128"/>
                    </a:lnTo>
                    <a:lnTo>
                      <a:pt x="40" y="112"/>
                    </a:lnTo>
                    <a:lnTo>
                      <a:pt x="60" y="96"/>
                    </a:lnTo>
                    <a:lnTo>
                      <a:pt x="80" y="82"/>
                    </a:lnTo>
                    <a:lnTo>
                      <a:pt x="100" y="68"/>
                    </a:lnTo>
                    <a:lnTo>
                      <a:pt x="122" y="56"/>
                    </a:lnTo>
                    <a:lnTo>
                      <a:pt x="144" y="46"/>
                    </a:lnTo>
                    <a:lnTo>
                      <a:pt x="168" y="36"/>
                    </a:lnTo>
                    <a:lnTo>
                      <a:pt x="214" y="20"/>
                    </a:lnTo>
                    <a:lnTo>
                      <a:pt x="260" y="8"/>
                    </a:lnTo>
                    <a:lnTo>
                      <a:pt x="308" y="2"/>
                    </a:lnTo>
                    <a:lnTo>
                      <a:pt x="356" y="0"/>
                    </a:lnTo>
                    <a:lnTo>
                      <a:pt x="404" y="2"/>
                    </a:lnTo>
                    <a:lnTo>
                      <a:pt x="452" y="8"/>
                    </a:lnTo>
                    <a:lnTo>
                      <a:pt x="500" y="20"/>
                    </a:lnTo>
                    <a:lnTo>
                      <a:pt x="546" y="36"/>
                    </a:lnTo>
                    <a:lnTo>
                      <a:pt x="568" y="46"/>
                    </a:lnTo>
                    <a:lnTo>
                      <a:pt x="590" y="56"/>
                    </a:lnTo>
                    <a:lnTo>
                      <a:pt x="612" y="68"/>
                    </a:lnTo>
                    <a:lnTo>
                      <a:pt x="632" y="82"/>
                    </a:lnTo>
                    <a:lnTo>
                      <a:pt x="654" y="96"/>
                    </a:lnTo>
                    <a:lnTo>
                      <a:pt x="674" y="112"/>
                    </a:lnTo>
                    <a:lnTo>
                      <a:pt x="692" y="128"/>
                    </a:lnTo>
                    <a:lnTo>
                      <a:pt x="712" y="146"/>
                    </a:lnTo>
                    <a:lnTo>
                      <a:pt x="712" y="146"/>
                    </a:lnTo>
                    <a:lnTo>
                      <a:pt x="730" y="164"/>
                    </a:lnTo>
                    <a:lnTo>
                      <a:pt x="746" y="184"/>
                    </a:lnTo>
                    <a:lnTo>
                      <a:pt x="762" y="204"/>
                    </a:lnTo>
                    <a:lnTo>
                      <a:pt x="776" y="226"/>
                    </a:lnTo>
                    <a:lnTo>
                      <a:pt x="790" y="246"/>
                    </a:lnTo>
                    <a:lnTo>
                      <a:pt x="802" y="268"/>
                    </a:lnTo>
                    <a:lnTo>
                      <a:pt x="812" y="290"/>
                    </a:lnTo>
                    <a:lnTo>
                      <a:pt x="822" y="312"/>
                    </a:lnTo>
                    <a:lnTo>
                      <a:pt x="838" y="358"/>
                    </a:lnTo>
                    <a:lnTo>
                      <a:pt x="850" y="406"/>
                    </a:lnTo>
                    <a:lnTo>
                      <a:pt x="856" y="454"/>
                    </a:lnTo>
                    <a:lnTo>
                      <a:pt x="858" y="502"/>
                    </a:lnTo>
                    <a:lnTo>
                      <a:pt x="856" y="550"/>
                    </a:lnTo>
                    <a:lnTo>
                      <a:pt x="850" y="598"/>
                    </a:lnTo>
                    <a:lnTo>
                      <a:pt x="838" y="644"/>
                    </a:lnTo>
                    <a:lnTo>
                      <a:pt x="822" y="690"/>
                    </a:lnTo>
                    <a:lnTo>
                      <a:pt x="812" y="714"/>
                    </a:lnTo>
                    <a:lnTo>
                      <a:pt x="802" y="736"/>
                    </a:lnTo>
                    <a:lnTo>
                      <a:pt x="790" y="756"/>
                    </a:lnTo>
                    <a:lnTo>
                      <a:pt x="776" y="778"/>
                    </a:lnTo>
                    <a:lnTo>
                      <a:pt x="762" y="798"/>
                    </a:lnTo>
                    <a:lnTo>
                      <a:pt x="746" y="818"/>
                    </a:lnTo>
                    <a:lnTo>
                      <a:pt x="730" y="838"/>
                    </a:lnTo>
                    <a:lnTo>
                      <a:pt x="712"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85" name="Freeform 9">
                <a:extLst>
                  <a:ext uri="{FF2B5EF4-FFF2-40B4-BE49-F238E27FC236}">
                    <a16:creationId xmlns:a16="http://schemas.microsoft.com/office/drawing/2014/main" id="{7A353D85-1424-459D-B5FF-4126D5ACC151}"/>
                  </a:ext>
                </a:extLst>
              </p:cNvPr>
              <p:cNvSpPr>
                <a:spLocks noEditPoints="1"/>
              </p:cNvSpPr>
              <p:nvPr/>
            </p:nvSpPr>
            <p:spPr bwMode="auto">
              <a:xfrm rot="18861568">
                <a:off x="11457205" y="4248561"/>
                <a:ext cx="154674" cy="154524"/>
              </a:xfrm>
              <a:custGeom>
                <a:avLst/>
                <a:gdLst>
                  <a:gd name="T0" fmla="*/ 1722 w 2062"/>
                  <a:gd name="T1" fmla="*/ 264 h 2060"/>
                  <a:gd name="T2" fmla="*/ 1600 w 2062"/>
                  <a:gd name="T3" fmla="*/ 170 h 2060"/>
                  <a:gd name="T4" fmla="*/ 1466 w 2062"/>
                  <a:gd name="T5" fmla="*/ 94 h 2060"/>
                  <a:gd name="T6" fmla="*/ 1326 w 2062"/>
                  <a:gd name="T7" fmla="*/ 42 h 2060"/>
                  <a:gd name="T8" fmla="*/ 1180 w 2062"/>
                  <a:gd name="T9" fmla="*/ 10 h 2060"/>
                  <a:gd name="T10" fmla="*/ 1032 w 2062"/>
                  <a:gd name="T11" fmla="*/ 0 h 2060"/>
                  <a:gd name="T12" fmla="*/ 884 w 2062"/>
                  <a:gd name="T13" fmla="*/ 10 h 2060"/>
                  <a:gd name="T14" fmla="*/ 738 w 2062"/>
                  <a:gd name="T15" fmla="*/ 42 h 2060"/>
                  <a:gd name="T16" fmla="*/ 598 w 2062"/>
                  <a:gd name="T17" fmla="*/ 94 h 2060"/>
                  <a:gd name="T18" fmla="*/ 464 w 2062"/>
                  <a:gd name="T19" fmla="*/ 170 h 2060"/>
                  <a:gd name="T20" fmla="*/ 340 w 2062"/>
                  <a:gd name="T21" fmla="*/ 264 h 2060"/>
                  <a:gd name="T22" fmla="*/ 266 w 2062"/>
                  <a:gd name="T23" fmla="*/ 340 h 2060"/>
                  <a:gd name="T24" fmla="*/ 170 w 2062"/>
                  <a:gd name="T25" fmla="*/ 462 h 2060"/>
                  <a:gd name="T26" fmla="*/ 96 w 2062"/>
                  <a:gd name="T27" fmla="*/ 596 h 2060"/>
                  <a:gd name="T28" fmla="*/ 44 w 2062"/>
                  <a:gd name="T29" fmla="*/ 736 h 2060"/>
                  <a:gd name="T30" fmla="*/ 12 w 2062"/>
                  <a:gd name="T31" fmla="*/ 882 h 2060"/>
                  <a:gd name="T32" fmla="*/ 0 w 2062"/>
                  <a:gd name="T33" fmla="*/ 1030 h 2060"/>
                  <a:gd name="T34" fmla="*/ 12 w 2062"/>
                  <a:gd name="T35" fmla="*/ 1178 h 2060"/>
                  <a:gd name="T36" fmla="*/ 44 w 2062"/>
                  <a:gd name="T37" fmla="*/ 1324 h 2060"/>
                  <a:gd name="T38" fmla="*/ 96 w 2062"/>
                  <a:gd name="T39" fmla="*/ 1464 h 2060"/>
                  <a:gd name="T40" fmla="*/ 170 w 2062"/>
                  <a:gd name="T41" fmla="*/ 1598 h 2060"/>
                  <a:gd name="T42" fmla="*/ 266 w 2062"/>
                  <a:gd name="T43" fmla="*/ 1722 h 2060"/>
                  <a:gd name="T44" fmla="*/ 340 w 2062"/>
                  <a:gd name="T45" fmla="*/ 1796 h 2060"/>
                  <a:gd name="T46" fmla="*/ 464 w 2062"/>
                  <a:gd name="T47" fmla="*/ 1892 h 2060"/>
                  <a:gd name="T48" fmla="*/ 598 w 2062"/>
                  <a:gd name="T49" fmla="*/ 1966 h 2060"/>
                  <a:gd name="T50" fmla="*/ 738 w 2062"/>
                  <a:gd name="T51" fmla="*/ 2018 h 2060"/>
                  <a:gd name="T52" fmla="*/ 884 w 2062"/>
                  <a:gd name="T53" fmla="*/ 2050 h 2060"/>
                  <a:gd name="T54" fmla="*/ 1032 w 2062"/>
                  <a:gd name="T55" fmla="*/ 2060 h 2060"/>
                  <a:gd name="T56" fmla="*/ 1180 w 2062"/>
                  <a:gd name="T57" fmla="*/ 2050 h 2060"/>
                  <a:gd name="T58" fmla="*/ 1326 w 2062"/>
                  <a:gd name="T59" fmla="*/ 2018 h 2060"/>
                  <a:gd name="T60" fmla="*/ 1466 w 2062"/>
                  <a:gd name="T61" fmla="*/ 1966 h 2060"/>
                  <a:gd name="T62" fmla="*/ 1600 w 2062"/>
                  <a:gd name="T63" fmla="*/ 1892 h 2060"/>
                  <a:gd name="T64" fmla="*/ 1722 w 2062"/>
                  <a:gd name="T65" fmla="*/ 1796 h 2060"/>
                  <a:gd name="T66" fmla="*/ 1798 w 2062"/>
                  <a:gd name="T67" fmla="*/ 1722 h 2060"/>
                  <a:gd name="T68" fmla="*/ 1892 w 2062"/>
                  <a:gd name="T69" fmla="*/ 1598 h 2060"/>
                  <a:gd name="T70" fmla="*/ 1966 w 2062"/>
                  <a:gd name="T71" fmla="*/ 1464 h 2060"/>
                  <a:gd name="T72" fmla="*/ 2020 w 2062"/>
                  <a:gd name="T73" fmla="*/ 1324 h 2060"/>
                  <a:gd name="T74" fmla="*/ 2052 w 2062"/>
                  <a:gd name="T75" fmla="*/ 1178 h 2060"/>
                  <a:gd name="T76" fmla="*/ 2062 w 2062"/>
                  <a:gd name="T77" fmla="*/ 1030 h 2060"/>
                  <a:gd name="T78" fmla="*/ 2052 w 2062"/>
                  <a:gd name="T79" fmla="*/ 882 h 2060"/>
                  <a:gd name="T80" fmla="*/ 2020 w 2062"/>
                  <a:gd name="T81" fmla="*/ 736 h 2060"/>
                  <a:gd name="T82" fmla="*/ 1966 w 2062"/>
                  <a:gd name="T83" fmla="*/ 596 h 2060"/>
                  <a:gd name="T84" fmla="*/ 1892 w 2062"/>
                  <a:gd name="T85" fmla="*/ 462 h 2060"/>
                  <a:gd name="T86" fmla="*/ 1798 w 2062"/>
                  <a:gd name="T87" fmla="*/ 340 h 2060"/>
                  <a:gd name="T88" fmla="*/ 844 w 2062"/>
                  <a:gd name="T89" fmla="*/ 506 h 2060"/>
                  <a:gd name="T90" fmla="*/ 884 w 2062"/>
                  <a:gd name="T91" fmla="*/ 472 h 2060"/>
                  <a:gd name="T92" fmla="*/ 944 w 2062"/>
                  <a:gd name="T93" fmla="*/ 428 h 2060"/>
                  <a:gd name="T94" fmla="*/ 1012 w 2062"/>
                  <a:gd name="T95" fmla="*/ 396 h 2060"/>
                  <a:gd name="T96" fmla="*/ 1152 w 2062"/>
                  <a:gd name="T97" fmla="*/ 362 h 2060"/>
                  <a:gd name="T98" fmla="*/ 1296 w 2062"/>
                  <a:gd name="T99" fmla="*/ 368 h 2060"/>
                  <a:gd name="T100" fmla="*/ 1412 w 2062"/>
                  <a:gd name="T101" fmla="*/ 406 h 2060"/>
                  <a:gd name="T102" fmla="*/ 1476 w 2062"/>
                  <a:gd name="T103" fmla="*/ 442 h 2060"/>
                  <a:gd name="T104" fmla="*/ 1536 w 2062"/>
                  <a:gd name="T105" fmla="*/ 488 h 2060"/>
                  <a:gd name="T106" fmla="*/ 1574 w 2062"/>
                  <a:gd name="T107" fmla="*/ 524 h 2060"/>
                  <a:gd name="T108" fmla="*/ 1620 w 2062"/>
                  <a:gd name="T109" fmla="*/ 586 h 2060"/>
                  <a:gd name="T110" fmla="*/ 1656 w 2062"/>
                  <a:gd name="T111" fmla="*/ 650 h 2060"/>
                  <a:gd name="T112" fmla="*/ 1694 w 2062"/>
                  <a:gd name="T113" fmla="*/ 766 h 2060"/>
                  <a:gd name="T114" fmla="*/ 1700 w 2062"/>
                  <a:gd name="T115" fmla="*/ 910 h 2060"/>
                  <a:gd name="T116" fmla="*/ 1666 w 2062"/>
                  <a:gd name="T117" fmla="*/ 1050 h 2060"/>
                  <a:gd name="T118" fmla="*/ 1634 w 2062"/>
                  <a:gd name="T119" fmla="*/ 1116 h 2060"/>
                  <a:gd name="T120" fmla="*/ 1590 w 2062"/>
                  <a:gd name="T121" fmla="*/ 1178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2" h="2060">
                    <a:moveTo>
                      <a:pt x="1760" y="302"/>
                    </a:moveTo>
                    <a:lnTo>
                      <a:pt x="1760" y="302"/>
                    </a:lnTo>
                    <a:lnTo>
                      <a:pt x="1722" y="264"/>
                    </a:lnTo>
                    <a:lnTo>
                      <a:pt x="1682" y="230"/>
                    </a:lnTo>
                    <a:lnTo>
                      <a:pt x="1642" y="198"/>
                    </a:lnTo>
                    <a:lnTo>
                      <a:pt x="1600" y="170"/>
                    </a:lnTo>
                    <a:lnTo>
                      <a:pt x="1556" y="142"/>
                    </a:lnTo>
                    <a:lnTo>
                      <a:pt x="1512" y="118"/>
                    </a:lnTo>
                    <a:lnTo>
                      <a:pt x="1466" y="94"/>
                    </a:lnTo>
                    <a:lnTo>
                      <a:pt x="1420" y="74"/>
                    </a:lnTo>
                    <a:lnTo>
                      <a:pt x="1372" y="58"/>
                    </a:lnTo>
                    <a:lnTo>
                      <a:pt x="1326" y="42"/>
                    </a:lnTo>
                    <a:lnTo>
                      <a:pt x="1278" y="28"/>
                    </a:lnTo>
                    <a:lnTo>
                      <a:pt x="1228" y="18"/>
                    </a:lnTo>
                    <a:lnTo>
                      <a:pt x="1180" y="10"/>
                    </a:lnTo>
                    <a:lnTo>
                      <a:pt x="1130" y="4"/>
                    </a:lnTo>
                    <a:lnTo>
                      <a:pt x="1082" y="0"/>
                    </a:lnTo>
                    <a:lnTo>
                      <a:pt x="1032" y="0"/>
                    </a:lnTo>
                    <a:lnTo>
                      <a:pt x="982" y="0"/>
                    </a:lnTo>
                    <a:lnTo>
                      <a:pt x="932" y="4"/>
                    </a:lnTo>
                    <a:lnTo>
                      <a:pt x="884" y="10"/>
                    </a:lnTo>
                    <a:lnTo>
                      <a:pt x="834" y="18"/>
                    </a:lnTo>
                    <a:lnTo>
                      <a:pt x="786" y="28"/>
                    </a:lnTo>
                    <a:lnTo>
                      <a:pt x="738" y="42"/>
                    </a:lnTo>
                    <a:lnTo>
                      <a:pt x="690" y="58"/>
                    </a:lnTo>
                    <a:lnTo>
                      <a:pt x="644" y="74"/>
                    </a:lnTo>
                    <a:lnTo>
                      <a:pt x="598" y="94"/>
                    </a:lnTo>
                    <a:lnTo>
                      <a:pt x="552" y="118"/>
                    </a:lnTo>
                    <a:lnTo>
                      <a:pt x="508" y="142"/>
                    </a:lnTo>
                    <a:lnTo>
                      <a:pt x="464" y="170"/>
                    </a:lnTo>
                    <a:lnTo>
                      <a:pt x="422" y="198"/>
                    </a:lnTo>
                    <a:lnTo>
                      <a:pt x="380" y="230"/>
                    </a:lnTo>
                    <a:lnTo>
                      <a:pt x="340" y="264"/>
                    </a:lnTo>
                    <a:lnTo>
                      <a:pt x="302" y="302"/>
                    </a:lnTo>
                    <a:lnTo>
                      <a:pt x="302" y="302"/>
                    </a:lnTo>
                    <a:lnTo>
                      <a:pt x="266" y="340"/>
                    </a:lnTo>
                    <a:lnTo>
                      <a:pt x="232" y="380"/>
                    </a:lnTo>
                    <a:lnTo>
                      <a:pt x="200" y="420"/>
                    </a:lnTo>
                    <a:lnTo>
                      <a:pt x="170" y="462"/>
                    </a:lnTo>
                    <a:lnTo>
                      <a:pt x="144" y="506"/>
                    </a:lnTo>
                    <a:lnTo>
                      <a:pt x="118" y="550"/>
                    </a:lnTo>
                    <a:lnTo>
                      <a:pt x="96" y="596"/>
                    </a:lnTo>
                    <a:lnTo>
                      <a:pt x="76" y="642"/>
                    </a:lnTo>
                    <a:lnTo>
                      <a:pt x="58" y="688"/>
                    </a:lnTo>
                    <a:lnTo>
                      <a:pt x="44" y="736"/>
                    </a:lnTo>
                    <a:lnTo>
                      <a:pt x="30" y="784"/>
                    </a:lnTo>
                    <a:lnTo>
                      <a:pt x="20" y="834"/>
                    </a:lnTo>
                    <a:lnTo>
                      <a:pt x="12" y="882"/>
                    </a:lnTo>
                    <a:lnTo>
                      <a:pt x="6" y="932"/>
                    </a:lnTo>
                    <a:lnTo>
                      <a:pt x="2" y="980"/>
                    </a:lnTo>
                    <a:lnTo>
                      <a:pt x="0" y="1030"/>
                    </a:lnTo>
                    <a:lnTo>
                      <a:pt x="2" y="1080"/>
                    </a:lnTo>
                    <a:lnTo>
                      <a:pt x="6" y="1130"/>
                    </a:lnTo>
                    <a:lnTo>
                      <a:pt x="12" y="1178"/>
                    </a:lnTo>
                    <a:lnTo>
                      <a:pt x="20" y="1228"/>
                    </a:lnTo>
                    <a:lnTo>
                      <a:pt x="30" y="1276"/>
                    </a:lnTo>
                    <a:lnTo>
                      <a:pt x="44" y="1324"/>
                    </a:lnTo>
                    <a:lnTo>
                      <a:pt x="58" y="1372"/>
                    </a:lnTo>
                    <a:lnTo>
                      <a:pt x="76" y="1418"/>
                    </a:lnTo>
                    <a:lnTo>
                      <a:pt x="96" y="1464"/>
                    </a:lnTo>
                    <a:lnTo>
                      <a:pt x="118" y="1510"/>
                    </a:lnTo>
                    <a:lnTo>
                      <a:pt x="144" y="1554"/>
                    </a:lnTo>
                    <a:lnTo>
                      <a:pt x="170" y="1598"/>
                    </a:lnTo>
                    <a:lnTo>
                      <a:pt x="200" y="1640"/>
                    </a:lnTo>
                    <a:lnTo>
                      <a:pt x="232" y="1682"/>
                    </a:lnTo>
                    <a:lnTo>
                      <a:pt x="266" y="1722"/>
                    </a:lnTo>
                    <a:lnTo>
                      <a:pt x="302" y="1760"/>
                    </a:lnTo>
                    <a:lnTo>
                      <a:pt x="302" y="1760"/>
                    </a:lnTo>
                    <a:lnTo>
                      <a:pt x="340" y="1796"/>
                    </a:lnTo>
                    <a:lnTo>
                      <a:pt x="380" y="1830"/>
                    </a:lnTo>
                    <a:lnTo>
                      <a:pt x="422" y="1862"/>
                    </a:lnTo>
                    <a:lnTo>
                      <a:pt x="464" y="1892"/>
                    </a:lnTo>
                    <a:lnTo>
                      <a:pt x="508" y="1918"/>
                    </a:lnTo>
                    <a:lnTo>
                      <a:pt x="552" y="1944"/>
                    </a:lnTo>
                    <a:lnTo>
                      <a:pt x="598" y="1966"/>
                    </a:lnTo>
                    <a:lnTo>
                      <a:pt x="644" y="1986"/>
                    </a:lnTo>
                    <a:lnTo>
                      <a:pt x="690" y="2004"/>
                    </a:lnTo>
                    <a:lnTo>
                      <a:pt x="738" y="2018"/>
                    </a:lnTo>
                    <a:lnTo>
                      <a:pt x="786" y="2032"/>
                    </a:lnTo>
                    <a:lnTo>
                      <a:pt x="834" y="2042"/>
                    </a:lnTo>
                    <a:lnTo>
                      <a:pt x="884" y="2050"/>
                    </a:lnTo>
                    <a:lnTo>
                      <a:pt x="932" y="2056"/>
                    </a:lnTo>
                    <a:lnTo>
                      <a:pt x="982" y="2060"/>
                    </a:lnTo>
                    <a:lnTo>
                      <a:pt x="1032" y="2060"/>
                    </a:lnTo>
                    <a:lnTo>
                      <a:pt x="1082" y="2060"/>
                    </a:lnTo>
                    <a:lnTo>
                      <a:pt x="1130" y="2056"/>
                    </a:lnTo>
                    <a:lnTo>
                      <a:pt x="1180" y="2050"/>
                    </a:lnTo>
                    <a:lnTo>
                      <a:pt x="1228" y="2042"/>
                    </a:lnTo>
                    <a:lnTo>
                      <a:pt x="1278" y="2032"/>
                    </a:lnTo>
                    <a:lnTo>
                      <a:pt x="1326" y="2018"/>
                    </a:lnTo>
                    <a:lnTo>
                      <a:pt x="1372" y="2004"/>
                    </a:lnTo>
                    <a:lnTo>
                      <a:pt x="1420" y="1986"/>
                    </a:lnTo>
                    <a:lnTo>
                      <a:pt x="1466" y="1966"/>
                    </a:lnTo>
                    <a:lnTo>
                      <a:pt x="1512" y="1944"/>
                    </a:lnTo>
                    <a:lnTo>
                      <a:pt x="1556" y="1918"/>
                    </a:lnTo>
                    <a:lnTo>
                      <a:pt x="1600" y="1892"/>
                    </a:lnTo>
                    <a:lnTo>
                      <a:pt x="1642" y="1862"/>
                    </a:lnTo>
                    <a:lnTo>
                      <a:pt x="1682" y="1830"/>
                    </a:lnTo>
                    <a:lnTo>
                      <a:pt x="1722" y="1796"/>
                    </a:lnTo>
                    <a:lnTo>
                      <a:pt x="1760" y="1760"/>
                    </a:lnTo>
                    <a:lnTo>
                      <a:pt x="1760" y="1760"/>
                    </a:lnTo>
                    <a:lnTo>
                      <a:pt x="1798" y="1722"/>
                    </a:lnTo>
                    <a:lnTo>
                      <a:pt x="1832" y="1682"/>
                    </a:lnTo>
                    <a:lnTo>
                      <a:pt x="1864" y="1640"/>
                    </a:lnTo>
                    <a:lnTo>
                      <a:pt x="1892" y="1598"/>
                    </a:lnTo>
                    <a:lnTo>
                      <a:pt x="1920" y="1554"/>
                    </a:lnTo>
                    <a:lnTo>
                      <a:pt x="1944" y="1510"/>
                    </a:lnTo>
                    <a:lnTo>
                      <a:pt x="1966" y="1464"/>
                    </a:lnTo>
                    <a:lnTo>
                      <a:pt x="1986" y="1418"/>
                    </a:lnTo>
                    <a:lnTo>
                      <a:pt x="2004" y="1372"/>
                    </a:lnTo>
                    <a:lnTo>
                      <a:pt x="2020" y="1324"/>
                    </a:lnTo>
                    <a:lnTo>
                      <a:pt x="2032" y="1276"/>
                    </a:lnTo>
                    <a:lnTo>
                      <a:pt x="2044" y="1228"/>
                    </a:lnTo>
                    <a:lnTo>
                      <a:pt x="2052" y="1178"/>
                    </a:lnTo>
                    <a:lnTo>
                      <a:pt x="2058" y="1130"/>
                    </a:lnTo>
                    <a:lnTo>
                      <a:pt x="2062" y="1080"/>
                    </a:lnTo>
                    <a:lnTo>
                      <a:pt x="2062" y="1030"/>
                    </a:lnTo>
                    <a:lnTo>
                      <a:pt x="2062" y="980"/>
                    </a:lnTo>
                    <a:lnTo>
                      <a:pt x="2058" y="932"/>
                    </a:lnTo>
                    <a:lnTo>
                      <a:pt x="2052" y="882"/>
                    </a:lnTo>
                    <a:lnTo>
                      <a:pt x="2044" y="834"/>
                    </a:lnTo>
                    <a:lnTo>
                      <a:pt x="2032" y="784"/>
                    </a:lnTo>
                    <a:lnTo>
                      <a:pt x="2020" y="736"/>
                    </a:lnTo>
                    <a:lnTo>
                      <a:pt x="2004" y="688"/>
                    </a:lnTo>
                    <a:lnTo>
                      <a:pt x="1986" y="642"/>
                    </a:lnTo>
                    <a:lnTo>
                      <a:pt x="1966" y="596"/>
                    </a:lnTo>
                    <a:lnTo>
                      <a:pt x="1944" y="550"/>
                    </a:lnTo>
                    <a:lnTo>
                      <a:pt x="1920" y="506"/>
                    </a:lnTo>
                    <a:lnTo>
                      <a:pt x="1892" y="462"/>
                    </a:lnTo>
                    <a:lnTo>
                      <a:pt x="1864" y="420"/>
                    </a:lnTo>
                    <a:lnTo>
                      <a:pt x="1832" y="380"/>
                    </a:lnTo>
                    <a:lnTo>
                      <a:pt x="1798" y="340"/>
                    </a:lnTo>
                    <a:lnTo>
                      <a:pt x="1760" y="302"/>
                    </a:lnTo>
                    <a:close/>
                    <a:moveTo>
                      <a:pt x="1556" y="1218"/>
                    </a:moveTo>
                    <a:lnTo>
                      <a:pt x="844" y="506"/>
                    </a:lnTo>
                    <a:lnTo>
                      <a:pt x="844" y="506"/>
                    </a:lnTo>
                    <a:lnTo>
                      <a:pt x="864" y="488"/>
                    </a:lnTo>
                    <a:lnTo>
                      <a:pt x="884" y="472"/>
                    </a:lnTo>
                    <a:lnTo>
                      <a:pt x="904" y="456"/>
                    </a:lnTo>
                    <a:lnTo>
                      <a:pt x="924" y="442"/>
                    </a:lnTo>
                    <a:lnTo>
                      <a:pt x="944" y="428"/>
                    </a:lnTo>
                    <a:lnTo>
                      <a:pt x="966" y="416"/>
                    </a:lnTo>
                    <a:lnTo>
                      <a:pt x="988" y="406"/>
                    </a:lnTo>
                    <a:lnTo>
                      <a:pt x="1012" y="396"/>
                    </a:lnTo>
                    <a:lnTo>
                      <a:pt x="1058" y="380"/>
                    </a:lnTo>
                    <a:lnTo>
                      <a:pt x="1104" y="368"/>
                    </a:lnTo>
                    <a:lnTo>
                      <a:pt x="1152" y="362"/>
                    </a:lnTo>
                    <a:lnTo>
                      <a:pt x="1200" y="360"/>
                    </a:lnTo>
                    <a:lnTo>
                      <a:pt x="1248" y="362"/>
                    </a:lnTo>
                    <a:lnTo>
                      <a:pt x="1296" y="368"/>
                    </a:lnTo>
                    <a:lnTo>
                      <a:pt x="1344" y="380"/>
                    </a:lnTo>
                    <a:lnTo>
                      <a:pt x="1390" y="396"/>
                    </a:lnTo>
                    <a:lnTo>
                      <a:pt x="1412" y="406"/>
                    </a:lnTo>
                    <a:lnTo>
                      <a:pt x="1434" y="416"/>
                    </a:lnTo>
                    <a:lnTo>
                      <a:pt x="1456" y="428"/>
                    </a:lnTo>
                    <a:lnTo>
                      <a:pt x="1476" y="442"/>
                    </a:lnTo>
                    <a:lnTo>
                      <a:pt x="1498" y="456"/>
                    </a:lnTo>
                    <a:lnTo>
                      <a:pt x="1518" y="472"/>
                    </a:lnTo>
                    <a:lnTo>
                      <a:pt x="1536" y="488"/>
                    </a:lnTo>
                    <a:lnTo>
                      <a:pt x="1556" y="506"/>
                    </a:lnTo>
                    <a:lnTo>
                      <a:pt x="1556" y="506"/>
                    </a:lnTo>
                    <a:lnTo>
                      <a:pt x="1574" y="524"/>
                    </a:lnTo>
                    <a:lnTo>
                      <a:pt x="1590" y="544"/>
                    </a:lnTo>
                    <a:lnTo>
                      <a:pt x="1606" y="564"/>
                    </a:lnTo>
                    <a:lnTo>
                      <a:pt x="1620" y="586"/>
                    </a:lnTo>
                    <a:lnTo>
                      <a:pt x="1634" y="606"/>
                    </a:lnTo>
                    <a:lnTo>
                      <a:pt x="1646" y="628"/>
                    </a:lnTo>
                    <a:lnTo>
                      <a:pt x="1656" y="650"/>
                    </a:lnTo>
                    <a:lnTo>
                      <a:pt x="1666" y="672"/>
                    </a:lnTo>
                    <a:lnTo>
                      <a:pt x="1682" y="718"/>
                    </a:lnTo>
                    <a:lnTo>
                      <a:pt x="1694" y="766"/>
                    </a:lnTo>
                    <a:lnTo>
                      <a:pt x="1700" y="814"/>
                    </a:lnTo>
                    <a:lnTo>
                      <a:pt x="1702" y="862"/>
                    </a:lnTo>
                    <a:lnTo>
                      <a:pt x="1700" y="910"/>
                    </a:lnTo>
                    <a:lnTo>
                      <a:pt x="1694" y="958"/>
                    </a:lnTo>
                    <a:lnTo>
                      <a:pt x="1682" y="1004"/>
                    </a:lnTo>
                    <a:lnTo>
                      <a:pt x="1666" y="1050"/>
                    </a:lnTo>
                    <a:lnTo>
                      <a:pt x="1656" y="1074"/>
                    </a:lnTo>
                    <a:lnTo>
                      <a:pt x="1646" y="1096"/>
                    </a:lnTo>
                    <a:lnTo>
                      <a:pt x="1634" y="1116"/>
                    </a:lnTo>
                    <a:lnTo>
                      <a:pt x="1620" y="1138"/>
                    </a:lnTo>
                    <a:lnTo>
                      <a:pt x="1606" y="1158"/>
                    </a:lnTo>
                    <a:lnTo>
                      <a:pt x="1590" y="1178"/>
                    </a:lnTo>
                    <a:lnTo>
                      <a:pt x="1574" y="1198"/>
                    </a:lnTo>
                    <a:lnTo>
                      <a:pt x="1556" y="1218"/>
                    </a:lnTo>
                    <a:close/>
                  </a:path>
                </a:pathLst>
              </a:custGeom>
              <a:solidFill>
                <a:srgbClr val="CDD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86" name="Freeform 10">
                <a:extLst>
                  <a:ext uri="{FF2B5EF4-FFF2-40B4-BE49-F238E27FC236}">
                    <a16:creationId xmlns:a16="http://schemas.microsoft.com/office/drawing/2014/main" id="{50CA8BC5-B4C9-4C62-8599-103EDAC24D59}"/>
                  </a:ext>
                </a:extLst>
              </p:cNvPr>
              <p:cNvSpPr>
                <a:spLocks/>
              </p:cNvSpPr>
              <p:nvPr/>
            </p:nvSpPr>
            <p:spPr bwMode="auto">
              <a:xfrm rot="18861568">
                <a:off x="11457205" y="4248561"/>
                <a:ext cx="154674" cy="154524"/>
              </a:xfrm>
              <a:custGeom>
                <a:avLst/>
                <a:gdLst>
                  <a:gd name="T0" fmla="*/ 1722 w 2062"/>
                  <a:gd name="T1" fmla="*/ 264 h 2060"/>
                  <a:gd name="T2" fmla="*/ 1600 w 2062"/>
                  <a:gd name="T3" fmla="*/ 170 h 2060"/>
                  <a:gd name="T4" fmla="*/ 1466 w 2062"/>
                  <a:gd name="T5" fmla="*/ 94 h 2060"/>
                  <a:gd name="T6" fmla="*/ 1326 w 2062"/>
                  <a:gd name="T7" fmla="*/ 42 h 2060"/>
                  <a:gd name="T8" fmla="*/ 1180 w 2062"/>
                  <a:gd name="T9" fmla="*/ 10 h 2060"/>
                  <a:gd name="T10" fmla="*/ 1032 w 2062"/>
                  <a:gd name="T11" fmla="*/ 0 h 2060"/>
                  <a:gd name="T12" fmla="*/ 884 w 2062"/>
                  <a:gd name="T13" fmla="*/ 10 h 2060"/>
                  <a:gd name="T14" fmla="*/ 738 w 2062"/>
                  <a:gd name="T15" fmla="*/ 42 h 2060"/>
                  <a:gd name="T16" fmla="*/ 598 w 2062"/>
                  <a:gd name="T17" fmla="*/ 94 h 2060"/>
                  <a:gd name="T18" fmla="*/ 464 w 2062"/>
                  <a:gd name="T19" fmla="*/ 170 h 2060"/>
                  <a:gd name="T20" fmla="*/ 340 w 2062"/>
                  <a:gd name="T21" fmla="*/ 264 h 2060"/>
                  <a:gd name="T22" fmla="*/ 266 w 2062"/>
                  <a:gd name="T23" fmla="*/ 340 h 2060"/>
                  <a:gd name="T24" fmla="*/ 170 w 2062"/>
                  <a:gd name="T25" fmla="*/ 462 h 2060"/>
                  <a:gd name="T26" fmla="*/ 96 w 2062"/>
                  <a:gd name="T27" fmla="*/ 596 h 2060"/>
                  <a:gd name="T28" fmla="*/ 44 w 2062"/>
                  <a:gd name="T29" fmla="*/ 736 h 2060"/>
                  <a:gd name="T30" fmla="*/ 12 w 2062"/>
                  <a:gd name="T31" fmla="*/ 882 h 2060"/>
                  <a:gd name="T32" fmla="*/ 0 w 2062"/>
                  <a:gd name="T33" fmla="*/ 1030 h 2060"/>
                  <a:gd name="T34" fmla="*/ 12 w 2062"/>
                  <a:gd name="T35" fmla="*/ 1178 h 2060"/>
                  <a:gd name="T36" fmla="*/ 44 w 2062"/>
                  <a:gd name="T37" fmla="*/ 1324 h 2060"/>
                  <a:gd name="T38" fmla="*/ 96 w 2062"/>
                  <a:gd name="T39" fmla="*/ 1464 h 2060"/>
                  <a:gd name="T40" fmla="*/ 170 w 2062"/>
                  <a:gd name="T41" fmla="*/ 1598 h 2060"/>
                  <a:gd name="T42" fmla="*/ 266 w 2062"/>
                  <a:gd name="T43" fmla="*/ 1722 h 2060"/>
                  <a:gd name="T44" fmla="*/ 340 w 2062"/>
                  <a:gd name="T45" fmla="*/ 1796 h 2060"/>
                  <a:gd name="T46" fmla="*/ 464 w 2062"/>
                  <a:gd name="T47" fmla="*/ 1892 h 2060"/>
                  <a:gd name="T48" fmla="*/ 598 w 2062"/>
                  <a:gd name="T49" fmla="*/ 1966 h 2060"/>
                  <a:gd name="T50" fmla="*/ 738 w 2062"/>
                  <a:gd name="T51" fmla="*/ 2018 h 2060"/>
                  <a:gd name="T52" fmla="*/ 884 w 2062"/>
                  <a:gd name="T53" fmla="*/ 2050 h 2060"/>
                  <a:gd name="T54" fmla="*/ 1032 w 2062"/>
                  <a:gd name="T55" fmla="*/ 2060 h 2060"/>
                  <a:gd name="T56" fmla="*/ 1180 w 2062"/>
                  <a:gd name="T57" fmla="*/ 2050 h 2060"/>
                  <a:gd name="T58" fmla="*/ 1326 w 2062"/>
                  <a:gd name="T59" fmla="*/ 2018 h 2060"/>
                  <a:gd name="T60" fmla="*/ 1466 w 2062"/>
                  <a:gd name="T61" fmla="*/ 1966 h 2060"/>
                  <a:gd name="T62" fmla="*/ 1600 w 2062"/>
                  <a:gd name="T63" fmla="*/ 1892 h 2060"/>
                  <a:gd name="T64" fmla="*/ 1722 w 2062"/>
                  <a:gd name="T65" fmla="*/ 1796 h 2060"/>
                  <a:gd name="T66" fmla="*/ 1798 w 2062"/>
                  <a:gd name="T67" fmla="*/ 1722 h 2060"/>
                  <a:gd name="T68" fmla="*/ 1892 w 2062"/>
                  <a:gd name="T69" fmla="*/ 1598 h 2060"/>
                  <a:gd name="T70" fmla="*/ 1966 w 2062"/>
                  <a:gd name="T71" fmla="*/ 1464 h 2060"/>
                  <a:gd name="T72" fmla="*/ 2020 w 2062"/>
                  <a:gd name="T73" fmla="*/ 1324 h 2060"/>
                  <a:gd name="T74" fmla="*/ 2052 w 2062"/>
                  <a:gd name="T75" fmla="*/ 1178 h 2060"/>
                  <a:gd name="T76" fmla="*/ 2062 w 2062"/>
                  <a:gd name="T77" fmla="*/ 1030 h 2060"/>
                  <a:gd name="T78" fmla="*/ 2052 w 2062"/>
                  <a:gd name="T79" fmla="*/ 882 h 2060"/>
                  <a:gd name="T80" fmla="*/ 2020 w 2062"/>
                  <a:gd name="T81" fmla="*/ 736 h 2060"/>
                  <a:gd name="T82" fmla="*/ 1966 w 2062"/>
                  <a:gd name="T83" fmla="*/ 596 h 2060"/>
                  <a:gd name="T84" fmla="*/ 1892 w 2062"/>
                  <a:gd name="T85" fmla="*/ 462 h 2060"/>
                  <a:gd name="T86" fmla="*/ 1798 w 2062"/>
                  <a:gd name="T87" fmla="*/ 340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2" h="2060">
                    <a:moveTo>
                      <a:pt x="1760" y="302"/>
                    </a:moveTo>
                    <a:lnTo>
                      <a:pt x="1760" y="302"/>
                    </a:lnTo>
                    <a:lnTo>
                      <a:pt x="1722" y="264"/>
                    </a:lnTo>
                    <a:lnTo>
                      <a:pt x="1682" y="230"/>
                    </a:lnTo>
                    <a:lnTo>
                      <a:pt x="1642" y="198"/>
                    </a:lnTo>
                    <a:lnTo>
                      <a:pt x="1600" y="170"/>
                    </a:lnTo>
                    <a:lnTo>
                      <a:pt x="1556" y="142"/>
                    </a:lnTo>
                    <a:lnTo>
                      <a:pt x="1512" y="118"/>
                    </a:lnTo>
                    <a:lnTo>
                      <a:pt x="1466" y="94"/>
                    </a:lnTo>
                    <a:lnTo>
                      <a:pt x="1420" y="74"/>
                    </a:lnTo>
                    <a:lnTo>
                      <a:pt x="1372" y="58"/>
                    </a:lnTo>
                    <a:lnTo>
                      <a:pt x="1326" y="42"/>
                    </a:lnTo>
                    <a:lnTo>
                      <a:pt x="1278" y="28"/>
                    </a:lnTo>
                    <a:lnTo>
                      <a:pt x="1228" y="18"/>
                    </a:lnTo>
                    <a:lnTo>
                      <a:pt x="1180" y="10"/>
                    </a:lnTo>
                    <a:lnTo>
                      <a:pt x="1130" y="4"/>
                    </a:lnTo>
                    <a:lnTo>
                      <a:pt x="1082" y="0"/>
                    </a:lnTo>
                    <a:lnTo>
                      <a:pt x="1032" y="0"/>
                    </a:lnTo>
                    <a:lnTo>
                      <a:pt x="982" y="0"/>
                    </a:lnTo>
                    <a:lnTo>
                      <a:pt x="932" y="4"/>
                    </a:lnTo>
                    <a:lnTo>
                      <a:pt x="884" y="10"/>
                    </a:lnTo>
                    <a:lnTo>
                      <a:pt x="834" y="18"/>
                    </a:lnTo>
                    <a:lnTo>
                      <a:pt x="786" y="28"/>
                    </a:lnTo>
                    <a:lnTo>
                      <a:pt x="738" y="42"/>
                    </a:lnTo>
                    <a:lnTo>
                      <a:pt x="690" y="58"/>
                    </a:lnTo>
                    <a:lnTo>
                      <a:pt x="644" y="74"/>
                    </a:lnTo>
                    <a:lnTo>
                      <a:pt x="598" y="94"/>
                    </a:lnTo>
                    <a:lnTo>
                      <a:pt x="552" y="118"/>
                    </a:lnTo>
                    <a:lnTo>
                      <a:pt x="508" y="142"/>
                    </a:lnTo>
                    <a:lnTo>
                      <a:pt x="464" y="170"/>
                    </a:lnTo>
                    <a:lnTo>
                      <a:pt x="422" y="198"/>
                    </a:lnTo>
                    <a:lnTo>
                      <a:pt x="380" y="230"/>
                    </a:lnTo>
                    <a:lnTo>
                      <a:pt x="340" y="264"/>
                    </a:lnTo>
                    <a:lnTo>
                      <a:pt x="302" y="302"/>
                    </a:lnTo>
                    <a:lnTo>
                      <a:pt x="302" y="302"/>
                    </a:lnTo>
                    <a:lnTo>
                      <a:pt x="266" y="340"/>
                    </a:lnTo>
                    <a:lnTo>
                      <a:pt x="232" y="380"/>
                    </a:lnTo>
                    <a:lnTo>
                      <a:pt x="200" y="420"/>
                    </a:lnTo>
                    <a:lnTo>
                      <a:pt x="170" y="462"/>
                    </a:lnTo>
                    <a:lnTo>
                      <a:pt x="144" y="506"/>
                    </a:lnTo>
                    <a:lnTo>
                      <a:pt x="118" y="550"/>
                    </a:lnTo>
                    <a:lnTo>
                      <a:pt x="96" y="596"/>
                    </a:lnTo>
                    <a:lnTo>
                      <a:pt x="76" y="642"/>
                    </a:lnTo>
                    <a:lnTo>
                      <a:pt x="58" y="688"/>
                    </a:lnTo>
                    <a:lnTo>
                      <a:pt x="44" y="736"/>
                    </a:lnTo>
                    <a:lnTo>
                      <a:pt x="30" y="784"/>
                    </a:lnTo>
                    <a:lnTo>
                      <a:pt x="20" y="834"/>
                    </a:lnTo>
                    <a:lnTo>
                      <a:pt x="12" y="882"/>
                    </a:lnTo>
                    <a:lnTo>
                      <a:pt x="6" y="932"/>
                    </a:lnTo>
                    <a:lnTo>
                      <a:pt x="2" y="980"/>
                    </a:lnTo>
                    <a:lnTo>
                      <a:pt x="0" y="1030"/>
                    </a:lnTo>
                    <a:lnTo>
                      <a:pt x="2" y="1080"/>
                    </a:lnTo>
                    <a:lnTo>
                      <a:pt x="6" y="1130"/>
                    </a:lnTo>
                    <a:lnTo>
                      <a:pt x="12" y="1178"/>
                    </a:lnTo>
                    <a:lnTo>
                      <a:pt x="20" y="1228"/>
                    </a:lnTo>
                    <a:lnTo>
                      <a:pt x="30" y="1276"/>
                    </a:lnTo>
                    <a:lnTo>
                      <a:pt x="44" y="1324"/>
                    </a:lnTo>
                    <a:lnTo>
                      <a:pt x="58" y="1372"/>
                    </a:lnTo>
                    <a:lnTo>
                      <a:pt x="76" y="1418"/>
                    </a:lnTo>
                    <a:lnTo>
                      <a:pt x="96" y="1464"/>
                    </a:lnTo>
                    <a:lnTo>
                      <a:pt x="118" y="1510"/>
                    </a:lnTo>
                    <a:lnTo>
                      <a:pt x="144" y="1554"/>
                    </a:lnTo>
                    <a:lnTo>
                      <a:pt x="170" y="1598"/>
                    </a:lnTo>
                    <a:lnTo>
                      <a:pt x="200" y="1640"/>
                    </a:lnTo>
                    <a:lnTo>
                      <a:pt x="232" y="1682"/>
                    </a:lnTo>
                    <a:lnTo>
                      <a:pt x="266" y="1722"/>
                    </a:lnTo>
                    <a:lnTo>
                      <a:pt x="302" y="1760"/>
                    </a:lnTo>
                    <a:lnTo>
                      <a:pt x="302" y="1760"/>
                    </a:lnTo>
                    <a:lnTo>
                      <a:pt x="340" y="1796"/>
                    </a:lnTo>
                    <a:lnTo>
                      <a:pt x="380" y="1830"/>
                    </a:lnTo>
                    <a:lnTo>
                      <a:pt x="422" y="1862"/>
                    </a:lnTo>
                    <a:lnTo>
                      <a:pt x="464" y="1892"/>
                    </a:lnTo>
                    <a:lnTo>
                      <a:pt x="508" y="1918"/>
                    </a:lnTo>
                    <a:lnTo>
                      <a:pt x="552" y="1944"/>
                    </a:lnTo>
                    <a:lnTo>
                      <a:pt x="598" y="1966"/>
                    </a:lnTo>
                    <a:lnTo>
                      <a:pt x="644" y="1986"/>
                    </a:lnTo>
                    <a:lnTo>
                      <a:pt x="690" y="2004"/>
                    </a:lnTo>
                    <a:lnTo>
                      <a:pt x="738" y="2018"/>
                    </a:lnTo>
                    <a:lnTo>
                      <a:pt x="786" y="2032"/>
                    </a:lnTo>
                    <a:lnTo>
                      <a:pt x="834" y="2042"/>
                    </a:lnTo>
                    <a:lnTo>
                      <a:pt x="884" y="2050"/>
                    </a:lnTo>
                    <a:lnTo>
                      <a:pt x="932" y="2056"/>
                    </a:lnTo>
                    <a:lnTo>
                      <a:pt x="982" y="2060"/>
                    </a:lnTo>
                    <a:lnTo>
                      <a:pt x="1032" y="2060"/>
                    </a:lnTo>
                    <a:lnTo>
                      <a:pt x="1082" y="2060"/>
                    </a:lnTo>
                    <a:lnTo>
                      <a:pt x="1130" y="2056"/>
                    </a:lnTo>
                    <a:lnTo>
                      <a:pt x="1180" y="2050"/>
                    </a:lnTo>
                    <a:lnTo>
                      <a:pt x="1228" y="2042"/>
                    </a:lnTo>
                    <a:lnTo>
                      <a:pt x="1278" y="2032"/>
                    </a:lnTo>
                    <a:lnTo>
                      <a:pt x="1326" y="2018"/>
                    </a:lnTo>
                    <a:lnTo>
                      <a:pt x="1372" y="2004"/>
                    </a:lnTo>
                    <a:lnTo>
                      <a:pt x="1420" y="1986"/>
                    </a:lnTo>
                    <a:lnTo>
                      <a:pt x="1466" y="1966"/>
                    </a:lnTo>
                    <a:lnTo>
                      <a:pt x="1512" y="1944"/>
                    </a:lnTo>
                    <a:lnTo>
                      <a:pt x="1556" y="1918"/>
                    </a:lnTo>
                    <a:lnTo>
                      <a:pt x="1600" y="1892"/>
                    </a:lnTo>
                    <a:lnTo>
                      <a:pt x="1642" y="1862"/>
                    </a:lnTo>
                    <a:lnTo>
                      <a:pt x="1682" y="1830"/>
                    </a:lnTo>
                    <a:lnTo>
                      <a:pt x="1722" y="1796"/>
                    </a:lnTo>
                    <a:lnTo>
                      <a:pt x="1760" y="1760"/>
                    </a:lnTo>
                    <a:lnTo>
                      <a:pt x="1760" y="1760"/>
                    </a:lnTo>
                    <a:lnTo>
                      <a:pt x="1798" y="1722"/>
                    </a:lnTo>
                    <a:lnTo>
                      <a:pt x="1832" y="1682"/>
                    </a:lnTo>
                    <a:lnTo>
                      <a:pt x="1864" y="1640"/>
                    </a:lnTo>
                    <a:lnTo>
                      <a:pt x="1892" y="1598"/>
                    </a:lnTo>
                    <a:lnTo>
                      <a:pt x="1920" y="1554"/>
                    </a:lnTo>
                    <a:lnTo>
                      <a:pt x="1944" y="1510"/>
                    </a:lnTo>
                    <a:lnTo>
                      <a:pt x="1966" y="1464"/>
                    </a:lnTo>
                    <a:lnTo>
                      <a:pt x="1986" y="1418"/>
                    </a:lnTo>
                    <a:lnTo>
                      <a:pt x="2004" y="1372"/>
                    </a:lnTo>
                    <a:lnTo>
                      <a:pt x="2020" y="1324"/>
                    </a:lnTo>
                    <a:lnTo>
                      <a:pt x="2032" y="1276"/>
                    </a:lnTo>
                    <a:lnTo>
                      <a:pt x="2044" y="1228"/>
                    </a:lnTo>
                    <a:lnTo>
                      <a:pt x="2052" y="1178"/>
                    </a:lnTo>
                    <a:lnTo>
                      <a:pt x="2058" y="1130"/>
                    </a:lnTo>
                    <a:lnTo>
                      <a:pt x="2062" y="1080"/>
                    </a:lnTo>
                    <a:lnTo>
                      <a:pt x="2062" y="1030"/>
                    </a:lnTo>
                    <a:lnTo>
                      <a:pt x="2062" y="980"/>
                    </a:lnTo>
                    <a:lnTo>
                      <a:pt x="2058" y="932"/>
                    </a:lnTo>
                    <a:lnTo>
                      <a:pt x="2052" y="882"/>
                    </a:lnTo>
                    <a:lnTo>
                      <a:pt x="2044" y="834"/>
                    </a:lnTo>
                    <a:lnTo>
                      <a:pt x="2032" y="784"/>
                    </a:lnTo>
                    <a:lnTo>
                      <a:pt x="2020" y="736"/>
                    </a:lnTo>
                    <a:lnTo>
                      <a:pt x="2004" y="688"/>
                    </a:lnTo>
                    <a:lnTo>
                      <a:pt x="1986" y="642"/>
                    </a:lnTo>
                    <a:lnTo>
                      <a:pt x="1966" y="596"/>
                    </a:lnTo>
                    <a:lnTo>
                      <a:pt x="1944" y="550"/>
                    </a:lnTo>
                    <a:lnTo>
                      <a:pt x="1920" y="506"/>
                    </a:lnTo>
                    <a:lnTo>
                      <a:pt x="1892" y="462"/>
                    </a:lnTo>
                    <a:lnTo>
                      <a:pt x="1864" y="420"/>
                    </a:lnTo>
                    <a:lnTo>
                      <a:pt x="1832" y="380"/>
                    </a:lnTo>
                    <a:lnTo>
                      <a:pt x="1798" y="340"/>
                    </a:lnTo>
                    <a:lnTo>
                      <a:pt x="1760" y="3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187" name="Freeform 11">
                <a:extLst>
                  <a:ext uri="{FF2B5EF4-FFF2-40B4-BE49-F238E27FC236}">
                    <a16:creationId xmlns:a16="http://schemas.microsoft.com/office/drawing/2014/main" id="{C157B53A-0E4D-4C20-B7B6-66F26430D316}"/>
                  </a:ext>
                </a:extLst>
              </p:cNvPr>
              <p:cNvSpPr>
                <a:spLocks/>
              </p:cNvSpPr>
              <p:nvPr/>
            </p:nvSpPr>
            <p:spPr bwMode="auto">
              <a:xfrm rot="18861568">
                <a:off x="11502129" y="4268025"/>
                <a:ext cx="64360" cy="64360"/>
              </a:xfrm>
              <a:custGeom>
                <a:avLst/>
                <a:gdLst>
                  <a:gd name="T0" fmla="*/ 712 w 858"/>
                  <a:gd name="T1" fmla="*/ 858 h 858"/>
                  <a:gd name="T2" fmla="*/ 0 w 858"/>
                  <a:gd name="T3" fmla="*/ 146 h 858"/>
                  <a:gd name="T4" fmla="*/ 0 w 858"/>
                  <a:gd name="T5" fmla="*/ 146 h 858"/>
                  <a:gd name="T6" fmla="*/ 20 w 858"/>
                  <a:gd name="T7" fmla="*/ 128 h 858"/>
                  <a:gd name="T8" fmla="*/ 40 w 858"/>
                  <a:gd name="T9" fmla="*/ 112 h 858"/>
                  <a:gd name="T10" fmla="*/ 60 w 858"/>
                  <a:gd name="T11" fmla="*/ 96 h 858"/>
                  <a:gd name="T12" fmla="*/ 80 w 858"/>
                  <a:gd name="T13" fmla="*/ 82 h 858"/>
                  <a:gd name="T14" fmla="*/ 100 w 858"/>
                  <a:gd name="T15" fmla="*/ 68 h 858"/>
                  <a:gd name="T16" fmla="*/ 122 w 858"/>
                  <a:gd name="T17" fmla="*/ 56 h 858"/>
                  <a:gd name="T18" fmla="*/ 144 w 858"/>
                  <a:gd name="T19" fmla="*/ 46 h 858"/>
                  <a:gd name="T20" fmla="*/ 168 w 858"/>
                  <a:gd name="T21" fmla="*/ 36 h 858"/>
                  <a:gd name="T22" fmla="*/ 214 w 858"/>
                  <a:gd name="T23" fmla="*/ 20 h 858"/>
                  <a:gd name="T24" fmla="*/ 260 w 858"/>
                  <a:gd name="T25" fmla="*/ 8 h 858"/>
                  <a:gd name="T26" fmla="*/ 308 w 858"/>
                  <a:gd name="T27" fmla="*/ 2 h 858"/>
                  <a:gd name="T28" fmla="*/ 356 w 858"/>
                  <a:gd name="T29" fmla="*/ 0 h 858"/>
                  <a:gd name="T30" fmla="*/ 404 w 858"/>
                  <a:gd name="T31" fmla="*/ 2 h 858"/>
                  <a:gd name="T32" fmla="*/ 452 w 858"/>
                  <a:gd name="T33" fmla="*/ 8 h 858"/>
                  <a:gd name="T34" fmla="*/ 500 w 858"/>
                  <a:gd name="T35" fmla="*/ 20 h 858"/>
                  <a:gd name="T36" fmla="*/ 546 w 858"/>
                  <a:gd name="T37" fmla="*/ 36 h 858"/>
                  <a:gd name="T38" fmla="*/ 568 w 858"/>
                  <a:gd name="T39" fmla="*/ 46 h 858"/>
                  <a:gd name="T40" fmla="*/ 590 w 858"/>
                  <a:gd name="T41" fmla="*/ 56 h 858"/>
                  <a:gd name="T42" fmla="*/ 612 w 858"/>
                  <a:gd name="T43" fmla="*/ 68 h 858"/>
                  <a:gd name="T44" fmla="*/ 632 w 858"/>
                  <a:gd name="T45" fmla="*/ 82 h 858"/>
                  <a:gd name="T46" fmla="*/ 654 w 858"/>
                  <a:gd name="T47" fmla="*/ 96 h 858"/>
                  <a:gd name="T48" fmla="*/ 674 w 858"/>
                  <a:gd name="T49" fmla="*/ 112 h 858"/>
                  <a:gd name="T50" fmla="*/ 692 w 858"/>
                  <a:gd name="T51" fmla="*/ 128 h 858"/>
                  <a:gd name="T52" fmla="*/ 712 w 858"/>
                  <a:gd name="T53" fmla="*/ 146 h 858"/>
                  <a:gd name="T54" fmla="*/ 712 w 858"/>
                  <a:gd name="T55" fmla="*/ 146 h 858"/>
                  <a:gd name="T56" fmla="*/ 730 w 858"/>
                  <a:gd name="T57" fmla="*/ 164 h 858"/>
                  <a:gd name="T58" fmla="*/ 746 w 858"/>
                  <a:gd name="T59" fmla="*/ 184 h 858"/>
                  <a:gd name="T60" fmla="*/ 762 w 858"/>
                  <a:gd name="T61" fmla="*/ 204 h 858"/>
                  <a:gd name="T62" fmla="*/ 776 w 858"/>
                  <a:gd name="T63" fmla="*/ 226 h 858"/>
                  <a:gd name="T64" fmla="*/ 790 w 858"/>
                  <a:gd name="T65" fmla="*/ 246 h 858"/>
                  <a:gd name="T66" fmla="*/ 802 w 858"/>
                  <a:gd name="T67" fmla="*/ 268 h 858"/>
                  <a:gd name="T68" fmla="*/ 812 w 858"/>
                  <a:gd name="T69" fmla="*/ 290 h 858"/>
                  <a:gd name="T70" fmla="*/ 822 w 858"/>
                  <a:gd name="T71" fmla="*/ 312 h 858"/>
                  <a:gd name="T72" fmla="*/ 838 w 858"/>
                  <a:gd name="T73" fmla="*/ 358 h 858"/>
                  <a:gd name="T74" fmla="*/ 850 w 858"/>
                  <a:gd name="T75" fmla="*/ 406 h 858"/>
                  <a:gd name="T76" fmla="*/ 856 w 858"/>
                  <a:gd name="T77" fmla="*/ 454 h 858"/>
                  <a:gd name="T78" fmla="*/ 858 w 858"/>
                  <a:gd name="T79" fmla="*/ 502 h 858"/>
                  <a:gd name="T80" fmla="*/ 856 w 858"/>
                  <a:gd name="T81" fmla="*/ 550 h 858"/>
                  <a:gd name="T82" fmla="*/ 850 w 858"/>
                  <a:gd name="T83" fmla="*/ 598 h 858"/>
                  <a:gd name="T84" fmla="*/ 838 w 858"/>
                  <a:gd name="T85" fmla="*/ 644 h 858"/>
                  <a:gd name="T86" fmla="*/ 822 w 858"/>
                  <a:gd name="T87" fmla="*/ 690 h 858"/>
                  <a:gd name="T88" fmla="*/ 812 w 858"/>
                  <a:gd name="T89" fmla="*/ 714 h 858"/>
                  <a:gd name="T90" fmla="*/ 802 w 858"/>
                  <a:gd name="T91" fmla="*/ 736 h 858"/>
                  <a:gd name="T92" fmla="*/ 790 w 858"/>
                  <a:gd name="T93" fmla="*/ 756 h 858"/>
                  <a:gd name="T94" fmla="*/ 776 w 858"/>
                  <a:gd name="T95" fmla="*/ 778 h 858"/>
                  <a:gd name="T96" fmla="*/ 762 w 858"/>
                  <a:gd name="T97" fmla="*/ 798 h 858"/>
                  <a:gd name="T98" fmla="*/ 746 w 858"/>
                  <a:gd name="T99" fmla="*/ 818 h 858"/>
                  <a:gd name="T100" fmla="*/ 730 w 858"/>
                  <a:gd name="T101" fmla="*/ 838 h 858"/>
                  <a:gd name="T102" fmla="*/ 712 w 858"/>
                  <a:gd name="T103" fmla="*/ 85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8" h="858">
                    <a:moveTo>
                      <a:pt x="712" y="858"/>
                    </a:moveTo>
                    <a:lnTo>
                      <a:pt x="0" y="146"/>
                    </a:lnTo>
                    <a:lnTo>
                      <a:pt x="0" y="146"/>
                    </a:lnTo>
                    <a:lnTo>
                      <a:pt x="20" y="128"/>
                    </a:lnTo>
                    <a:lnTo>
                      <a:pt x="40" y="112"/>
                    </a:lnTo>
                    <a:lnTo>
                      <a:pt x="60" y="96"/>
                    </a:lnTo>
                    <a:lnTo>
                      <a:pt x="80" y="82"/>
                    </a:lnTo>
                    <a:lnTo>
                      <a:pt x="100" y="68"/>
                    </a:lnTo>
                    <a:lnTo>
                      <a:pt x="122" y="56"/>
                    </a:lnTo>
                    <a:lnTo>
                      <a:pt x="144" y="46"/>
                    </a:lnTo>
                    <a:lnTo>
                      <a:pt x="168" y="36"/>
                    </a:lnTo>
                    <a:lnTo>
                      <a:pt x="214" y="20"/>
                    </a:lnTo>
                    <a:lnTo>
                      <a:pt x="260" y="8"/>
                    </a:lnTo>
                    <a:lnTo>
                      <a:pt x="308" y="2"/>
                    </a:lnTo>
                    <a:lnTo>
                      <a:pt x="356" y="0"/>
                    </a:lnTo>
                    <a:lnTo>
                      <a:pt x="404" y="2"/>
                    </a:lnTo>
                    <a:lnTo>
                      <a:pt x="452" y="8"/>
                    </a:lnTo>
                    <a:lnTo>
                      <a:pt x="500" y="20"/>
                    </a:lnTo>
                    <a:lnTo>
                      <a:pt x="546" y="36"/>
                    </a:lnTo>
                    <a:lnTo>
                      <a:pt x="568" y="46"/>
                    </a:lnTo>
                    <a:lnTo>
                      <a:pt x="590" y="56"/>
                    </a:lnTo>
                    <a:lnTo>
                      <a:pt x="612" y="68"/>
                    </a:lnTo>
                    <a:lnTo>
                      <a:pt x="632" y="82"/>
                    </a:lnTo>
                    <a:lnTo>
                      <a:pt x="654" y="96"/>
                    </a:lnTo>
                    <a:lnTo>
                      <a:pt x="674" y="112"/>
                    </a:lnTo>
                    <a:lnTo>
                      <a:pt x="692" y="128"/>
                    </a:lnTo>
                    <a:lnTo>
                      <a:pt x="712" y="146"/>
                    </a:lnTo>
                    <a:lnTo>
                      <a:pt x="712" y="146"/>
                    </a:lnTo>
                    <a:lnTo>
                      <a:pt x="730" y="164"/>
                    </a:lnTo>
                    <a:lnTo>
                      <a:pt x="746" y="184"/>
                    </a:lnTo>
                    <a:lnTo>
                      <a:pt x="762" y="204"/>
                    </a:lnTo>
                    <a:lnTo>
                      <a:pt x="776" y="226"/>
                    </a:lnTo>
                    <a:lnTo>
                      <a:pt x="790" y="246"/>
                    </a:lnTo>
                    <a:lnTo>
                      <a:pt x="802" y="268"/>
                    </a:lnTo>
                    <a:lnTo>
                      <a:pt x="812" y="290"/>
                    </a:lnTo>
                    <a:lnTo>
                      <a:pt x="822" y="312"/>
                    </a:lnTo>
                    <a:lnTo>
                      <a:pt x="838" y="358"/>
                    </a:lnTo>
                    <a:lnTo>
                      <a:pt x="850" y="406"/>
                    </a:lnTo>
                    <a:lnTo>
                      <a:pt x="856" y="454"/>
                    </a:lnTo>
                    <a:lnTo>
                      <a:pt x="858" y="502"/>
                    </a:lnTo>
                    <a:lnTo>
                      <a:pt x="856" y="550"/>
                    </a:lnTo>
                    <a:lnTo>
                      <a:pt x="850" y="598"/>
                    </a:lnTo>
                    <a:lnTo>
                      <a:pt x="838" y="644"/>
                    </a:lnTo>
                    <a:lnTo>
                      <a:pt x="822" y="690"/>
                    </a:lnTo>
                    <a:lnTo>
                      <a:pt x="812" y="714"/>
                    </a:lnTo>
                    <a:lnTo>
                      <a:pt x="802" y="736"/>
                    </a:lnTo>
                    <a:lnTo>
                      <a:pt x="790" y="756"/>
                    </a:lnTo>
                    <a:lnTo>
                      <a:pt x="776" y="778"/>
                    </a:lnTo>
                    <a:lnTo>
                      <a:pt x="762" y="798"/>
                    </a:lnTo>
                    <a:lnTo>
                      <a:pt x="746" y="818"/>
                    </a:lnTo>
                    <a:lnTo>
                      <a:pt x="730" y="838"/>
                    </a:lnTo>
                    <a:lnTo>
                      <a:pt x="712"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grpSp>
      </p:grpSp>
      <p:grpSp>
        <p:nvGrpSpPr>
          <p:cNvPr id="188" name="Group 187">
            <a:extLst>
              <a:ext uri="{FF2B5EF4-FFF2-40B4-BE49-F238E27FC236}">
                <a16:creationId xmlns:a16="http://schemas.microsoft.com/office/drawing/2014/main" id="{135FB2A8-4709-4879-A043-4998EB240C9A}"/>
              </a:ext>
            </a:extLst>
          </p:cNvPr>
          <p:cNvGrpSpPr/>
          <p:nvPr/>
        </p:nvGrpSpPr>
        <p:grpSpPr>
          <a:xfrm>
            <a:off x="10844721" y="3312920"/>
            <a:ext cx="291830" cy="217987"/>
            <a:chOff x="10538149" y="3913207"/>
            <a:chExt cx="391417" cy="276515"/>
          </a:xfrm>
        </p:grpSpPr>
        <p:sp>
          <p:nvSpPr>
            <p:cNvPr id="189" name="Flowchart: Extract 246">
              <a:extLst>
                <a:ext uri="{FF2B5EF4-FFF2-40B4-BE49-F238E27FC236}">
                  <a16:creationId xmlns:a16="http://schemas.microsoft.com/office/drawing/2014/main" id="{2E828E4A-82E3-4131-A841-EBAB7ED60494}"/>
                </a:ext>
              </a:extLst>
            </p:cNvPr>
            <p:cNvSpPr/>
            <p:nvPr/>
          </p:nvSpPr>
          <p:spPr>
            <a:xfrm rot="5400000">
              <a:off x="10502450" y="3948907"/>
              <a:ext cx="276514" cy="205116"/>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Verdana"/>
                <a:ea typeface="+mn-ea"/>
                <a:cs typeface="+mn-cs"/>
              </a:endParaRPr>
            </a:p>
          </p:txBody>
        </p:sp>
        <p:sp>
          <p:nvSpPr>
            <p:cNvPr id="190" name="Flowchart: Extract 247">
              <a:extLst>
                <a:ext uri="{FF2B5EF4-FFF2-40B4-BE49-F238E27FC236}">
                  <a16:creationId xmlns:a16="http://schemas.microsoft.com/office/drawing/2014/main" id="{450C9D2D-D7BD-448F-B6F5-313EEF16866E}"/>
                </a:ext>
              </a:extLst>
            </p:cNvPr>
            <p:cNvSpPr/>
            <p:nvPr/>
          </p:nvSpPr>
          <p:spPr>
            <a:xfrm rot="5400000">
              <a:off x="10595601" y="3948906"/>
              <a:ext cx="276514" cy="205116"/>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Verdana"/>
                <a:ea typeface="+mn-ea"/>
                <a:cs typeface="+mn-cs"/>
              </a:endParaRPr>
            </a:p>
          </p:txBody>
        </p:sp>
        <p:sp>
          <p:nvSpPr>
            <p:cNvPr id="191" name="Flowchart: Extract 248">
              <a:extLst>
                <a:ext uri="{FF2B5EF4-FFF2-40B4-BE49-F238E27FC236}">
                  <a16:creationId xmlns:a16="http://schemas.microsoft.com/office/drawing/2014/main" id="{FA43E6A1-E407-437F-8296-1AA5D03CF39F}"/>
                </a:ext>
              </a:extLst>
            </p:cNvPr>
            <p:cNvSpPr/>
            <p:nvPr/>
          </p:nvSpPr>
          <p:spPr>
            <a:xfrm rot="5400000">
              <a:off x="10688751" y="3948906"/>
              <a:ext cx="276514" cy="205116"/>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Verdana"/>
                <a:ea typeface="+mn-ea"/>
                <a:cs typeface="+mn-cs"/>
              </a:endParaRPr>
            </a:p>
          </p:txBody>
        </p:sp>
      </p:grpSp>
      <p:sp>
        <p:nvSpPr>
          <p:cNvPr id="192" name="Rectangle 200">
            <a:extLst>
              <a:ext uri="{FF2B5EF4-FFF2-40B4-BE49-F238E27FC236}">
                <a16:creationId xmlns:a16="http://schemas.microsoft.com/office/drawing/2014/main" id="{EF48796F-DD7E-4708-B34B-634A7CE8A320}"/>
              </a:ext>
            </a:extLst>
          </p:cNvPr>
          <p:cNvSpPr/>
          <p:nvPr/>
        </p:nvSpPr>
        <p:spPr>
          <a:xfrm>
            <a:off x="6359413" y="1967299"/>
            <a:ext cx="695599" cy="369332"/>
          </a:xfrm>
          <a:prstGeom prst="rect">
            <a:avLst/>
          </a:prstGeom>
          <a:no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One</a:t>
            </a:r>
          </a:p>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Deploy</a:t>
            </a:r>
          </a:p>
        </p:txBody>
      </p:sp>
      <p:cxnSp>
        <p:nvCxnSpPr>
          <p:cNvPr id="193" name="Straight Arrow Connector 192">
            <a:extLst>
              <a:ext uri="{FF2B5EF4-FFF2-40B4-BE49-F238E27FC236}">
                <a16:creationId xmlns:a16="http://schemas.microsoft.com/office/drawing/2014/main" id="{80161814-60EE-46AB-A2CD-DA5ECCFDF0C6}"/>
              </a:ext>
            </a:extLst>
          </p:cNvPr>
          <p:cNvCxnSpPr>
            <a:cxnSpLocks/>
            <a:stCxn id="80" idx="3"/>
            <a:endCxn id="81" idx="1"/>
          </p:cNvCxnSpPr>
          <p:nvPr/>
        </p:nvCxnSpPr>
        <p:spPr>
          <a:xfrm flipV="1">
            <a:off x="3408107" y="5124277"/>
            <a:ext cx="344277" cy="4935"/>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4" name="Rectangle: Rounded Corners 246">
            <a:extLst>
              <a:ext uri="{FF2B5EF4-FFF2-40B4-BE49-F238E27FC236}">
                <a16:creationId xmlns:a16="http://schemas.microsoft.com/office/drawing/2014/main" id="{10EB93F6-D922-4DDC-BF87-B5E2D031C36F}"/>
              </a:ext>
            </a:extLst>
          </p:cNvPr>
          <p:cNvSpPr>
            <a:spLocks/>
          </p:cNvSpPr>
          <p:nvPr/>
        </p:nvSpPr>
        <p:spPr>
          <a:xfrm>
            <a:off x="4886818" y="4872622"/>
            <a:ext cx="814132" cy="489479"/>
          </a:xfrm>
          <a:prstGeom prst="roundRect">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a:ln>
                  <a:noFill/>
                </a:ln>
                <a:solidFill>
                  <a:srgbClr val="00C37B">
                    <a:lumMod val="50000"/>
                  </a:srgbClr>
                </a:solidFill>
                <a:effectLst/>
                <a:uLnTx/>
                <a:uFillTx/>
                <a:latin typeface="Verdana"/>
                <a:ea typeface="+mn-ea"/>
                <a:cs typeface="+mn-cs"/>
              </a:rPr>
              <a:t>Landing zone</a:t>
            </a:r>
          </a:p>
        </p:txBody>
      </p:sp>
      <p:cxnSp>
        <p:nvCxnSpPr>
          <p:cNvPr id="195" name="Straight Arrow Connector 194">
            <a:extLst>
              <a:ext uri="{FF2B5EF4-FFF2-40B4-BE49-F238E27FC236}">
                <a16:creationId xmlns:a16="http://schemas.microsoft.com/office/drawing/2014/main" id="{FB0B614D-912E-4E39-ABD2-108C1F6F7B22}"/>
              </a:ext>
            </a:extLst>
          </p:cNvPr>
          <p:cNvCxnSpPr>
            <a:cxnSpLocks/>
            <a:stCxn id="81" idx="3"/>
            <a:endCxn id="194" idx="1"/>
          </p:cNvCxnSpPr>
          <p:nvPr/>
        </p:nvCxnSpPr>
        <p:spPr>
          <a:xfrm flipV="1">
            <a:off x="4623930" y="5117362"/>
            <a:ext cx="262888" cy="6915"/>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6" name="Rectangle: Rounded Corners 216">
            <a:extLst>
              <a:ext uri="{FF2B5EF4-FFF2-40B4-BE49-F238E27FC236}">
                <a16:creationId xmlns:a16="http://schemas.microsoft.com/office/drawing/2014/main" id="{C0238CCB-05A4-48E1-82FD-9A9F67FD49E5}"/>
              </a:ext>
            </a:extLst>
          </p:cNvPr>
          <p:cNvSpPr/>
          <p:nvPr/>
        </p:nvSpPr>
        <p:spPr>
          <a:xfrm>
            <a:off x="5909959" y="4863307"/>
            <a:ext cx="814133" cy="508109"/>
          </a:xfrm>
          <a:prstGeom prst="roundRect">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a:ln>
                  <a:noFill/>
                </a:ln>
                <a:solidFill>
                  <a:srgbClr val="00C37B">
                    <a:lumMod val="50000"/>
                  </a:srgbClr>
                </a:solidFill>
                <a:effectLst/>
                <a:uLnTx/>
                <a:uFillTx/>
                <a:latin typeface="Verdana"/>
                <a:ea typeface="+mn-ea"/>
                <a:cs typeface="+mn-cs"/>
              </a:rPr>
              <a:t>Cloud Native Build</a:t>
            </a:r>
          </a:p>
        </p:txBody>
      </p:sp>
      <p:pic>
        <p:nvPicPr>
          <p:cNvPr id="197" name="Picture 196">
            <a:extLst>
              <a:ext uri="{FF2B5EF4-FFF2-40B4-BE49-F238E27FC236}">
                <a16:creationId xmlns:a16="http://schemas.microsoft.com/office/drawing/2014/main" id="{DAF20224-DFFE-4DD3-9EFC-187D098BCFFD}"/>
              </a:ext>
            </a:extLst>
          </p:cNvPr>
          <p:cNvPicPr>
            <a:picLocks noChangeAspect="1"/>
          </p:cNvPicPr>
          <p:nvPr/>
        </p:nvPicPr>
        <p:blipFill>
          <a:blip r:embed="rId3"/>
          <a:stretch>
            <a:fillRect/>
          </a:stretch>
        </p:blipFill>
        <p:spPr>
          <a:xfrm>
            <a:off x="5819945" y="4359228"/>
            <a:ext cx="917299" cy="444628"/>
          </a:xfrm>
          <a:prstGeom prst="rect">
            <a:avLst/>
          </a:prstGeom>
        </p:spPr>
      </p:pic>
      <p:cxnSp>
        <p:nvCxnSpPr>
          <p:cNvPr id="198" name="Straight Arrow Connector 197">
            <a:extLst>
              <a:ext uri="{FF2B5EF4-FFF2-40B4-BE49-F238E27FC236}">
                <a16:creationId xmlns:a16="http://schemas.microsoft.com/office/drawing/2014/main" id="{F96CFE0F-58FB-45D6-A035-1F042E97C4B5}"/>
              </a:ext>
            </a:extLst>
          </p:cNvPr>
          <p:cNvCxnSpPr>
            <a:cxnSpLocks/>
            <a:stCxn id="194" idx="3"/>
            <a:endCxn id="196" idx="1"/>
          </p:cNvCxnSpPr>
          <p:nvPr/>
        </p:nvCxnSpPr>
        <p:spPr>
          <a:xfrm flipV="1">
            <a:off x="5700950" y="5117362"/>
            <a:ext cx="209009" cy="1"/>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Connector: Elbow 387">
            <a:extLst>
              <a:ext uri="{FF2B5EF4-FFF2-40B4-BE49-F238E27FC236}">
                <a16:creationId xmlns:a16="http://schemas.microsoft.com/office/drawing/2014/main" id="{2611DE9A-0193-4E1C-928D-E24530195718}"/>
              </a:ext>
            </a:extLst>
          </p:cNvPr>
          <p:cNvCxnSpPr>
            <a:cxnSpLocks/>
            <a:stCxn id="196" idx="3"/>
          </p:cNvCxnSpPr>
          <p:nvPr/>
        </p:nvCxnSpPr>
        <p:spPr>
          <a:xfrm flipV="1">
            <a:off x="6724092" y="2862100"/>
            <a:ext cx="68907" cy="2255262"/>
          </a:xfrm>
          <a:prstGeom prst="bentConnector2">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0" name="Rectangle 222">
            <a:extLst>
              <a:ext uri="{FF2B5EF4-FFF2-40B4-BE49-F238E27FC236}">
                <a16:creationId xmlns:a16="http://schemas.microsoft.com/office/drawing/2014/main" id="{C005824C-CD84-4739-9E27-A4272934356C}"/>
              </a:ext>
            </a:extLst>
          </p:cNvPr>
          <p:cNvSpPr/>
          <p:nvPr/>
        </p:nvSpPr>
        <p:spPr>
          <a:xfrm>
            <a:off x="3907146" y="4252246"/>
            <a:ext cx="927426" cy="369332"/>
          </a:xfrm>
          <a:prstGeom prst="rect">
            <a:avLst/>
          </a:prstGeom>
        </p:spPr>
        <p:txBody>
          <a:bodyPr wrap="square">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2">
                    <a:lumMod val="75000"/>
                  </a:schemeClr>
                </a:solidFill>
                <a:effectLst/>
                <a:uLnTx/>
                <a:uFillTx/>
                <a:latin typeface="Verdana"/>
                <a:ea typeface="+mn-ea"/>
                <a:cs typeface="+mn-cs"/>
              </a:rPr>
              <a:t>CloudBoost Library</a:t>
            </a:r>
          </a:p>
        </p:txBody>
      </p:sp>
      <p:sp>
        <p:nvSpPr>
          <p:cNvPr id="201" name="Rectangle 223">
            <a:extLst>
              <a:ext uri="{FF2B5EF4-FFF2-40B4-BE49-F238E27FC236}">
                <a16:creationId xmlns:a16="http://schemas.microsoft.com/office/drawing/2014/main" id="{18F733EE-73CF-4AF2-92AC-8C3C774BA261}"/>
              </a:ext>
            </a:extLst>
          </p:cNvPr>
          <p:cNvSpPr/>
          <p:nvPr/>
        </p:nvSpPr>
        <p:spPr>
          <a:xfrm>
            <a:off x="4987152" y="4273544"/>
            <a:ext cx="1360271" cy="369332"/>
          </a:xfrm>
          <a:prstGeom prst="rect">
            <a:avLst/>
          </a:prstGeom>
        </p:spPr>
        <p:txBody>
          <a:bodyPr wrap="square">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2">
                    <a:lumMod val="75000"/>
                  </a:schemeClr>
                </a:solidFill>
                <a:effectLst/>
                <a:uLnTx/>
                <a:uFillTx/>
                <a:latin typeface="Verdana"/>
                <a:ea typeface="+mn-ea"/>
                <a:cs typeface="+mn-cs"/>
              </a:rPr>
              <a:t>DevOps </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2">
                    <a:lumMod val="75000"/>
                  </a:schemeClr>
                </a:solidFill>
                <a:effectLst/>
                <a:uLnTx/>
                <a:uFillTx/>
                <a:latin typeface="Verdana"/>
                <a:ea typeface="+mn-ea"/>
                <a:cs typeface="+mn-cs"/>
              </a:rPr>
              <a:t>CI/CD Templates</a:t>
            </a:r>
          </a:p>
        </p:txBody>
      </p:sp>
      <p:sp>
        <p:nvSpPr>
          <p:cNvPr id="202" name="Rectangle 222">
            <a:extLst>
              <a:ext uri="{FF2B5EF4-FFF2-40B4-BE49-F238E27FC236}">
                <a16:creationId xmlns:a16="http://schemas.microsoft.com/office/drawing/2014/main" id="{F734540F-A85A-4C6E-97C4-CCC0E2A6B253}"/>
              </a:ext>
            </a:extLst>
          </p:cNvPr>
          <p:cNvSpPr/>
          <p:nvPr/>
        </p:nvSpPr>
        <p:spPr>
          <a:xfrm>
            <a:off x="4630952" y="5338019"/>
            <a:ext cx="927426" cy="369332"/>
          </a:xfrm>
          <a:prstGeom prst="rect">
            <a:avLst/>
          </a:prstGeom>
        </p:spPr>
        <p:txBody>
          <a:bodyPr wrap="square">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2">
                    <a:lumMod val="75000"/>
                  </a:schemeClr>
                </a:solidFill>
                <a:effectLst/>
                <a:uLnTx/>
                <a:uFillTx/>
                <a:latin typeface="Verdana"/>
                <a:ea typeface="+mn-ea"/>
                <a:cs typeface="+mn-cs"/>
              </a:rPr>
              <a:t>CloudBoost Library</a:t>
            </a:r>
          </a:p>
        </p:txBody>
      </p:sp>
      <p:sp>
        <p:nvSpPr>
          <p:cNvPr id="203" name="Rectangle 223">
            <a:extLst>
              <a:ext uri="{FF2B5EF4-FFF2-40B4-BE49-F238E27FC236}">
                <a16:creationId xmlns:a16="http://schemas.microsoft.com/office/drawing/2014/main" id="{4268506E-681C-43F8-99B5-6DD0A65CC80E}"/>
              </a:ext>
            </a:extLst>
          </p:cNvPr>
          <p:cNvSpPr/>
          <p:nvPr/>
        </p:nvSpPr>
        <p:spPr>
          <a:xfrm>
            <a:off x="5833573" y="5366248"/>
            <a:ext cx="1360271" cy="507831"/>
          </a:xfrm>
          <a:prstGeom prst="rect">
            <a:avLst/>
          </a:prstGeom>
        </p:spPr>
        <p:txBody>
          <a:bodyPr wrap="square">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2">
                    <a:lumMod val="75000"/>
                  </a:schemeClr>
                </a:solidFill>
                <a:effectLst/>
                <a:uLnTx/>
                <a:uFillTx/>
                <a:latin typeface="Verdana"/>
                <a:ea typeface="+mn-ea"/>
                <a:cs typeface="+mn-cs"/>
              </a:rPr>
              <a:t>DevOps </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2">
                    <a:lumMod val="75000"/>
                  </a:schemeClr>
                </a:solidFill>
                <a:effectLst/>
                <a:uLnTx/>
                <a:uFillTx/>
                <a:latin typeface="Verdana"/>
                <a:ea typeface="+mn-ea"/>
                <a:cs typeface="+mn-cs"/>
              </a:rPr>
              <a:t>CI/CD </a:t>
            </a:r>
            <a:br>
              <a:rPr kumimoji="0" lang="en-US" sz="900" b="0" i="0" u="none" strike="noStrike" kern="1200" cap="none" spc="0" normalizeH="0" baseline="0" noProof="0" dirty="0">
                <a:ln>
                  <a:noFill/>
                </a:ln>
                <a:solidFill>
                  <a:schemeClr val="accent2">
                    <a:lumMod val="75000"/>
                  </a:schemeClr>
                </a:solidFill>
                <a:effectLst/>
                <a:uLnTx/>
                <a:uFillTx/>
                <a:latin typeface="Verdana"/>
                <a:ea typeface="+mn-ea"/>
                <a:cs typeface="+mn-cs"/>
              </a:rPr>
            </a:br>
            <a:r>
              <a:rPr kumimoji="0" lang="en-US" sz="900" b="0" i="0" u="none" strike="noStrike" kern="1200" cap="none" spc="0" normalizeH="0" baseline="0" noProof="0" dirty="0">
                <a:ln>
                  <a:noFill/>
                </a:ln>
                <a:solidFill>
                  <a:schemeClr val="accent2">
                    <a:lumMod val="75000"/>
                  </a:schemeClr>
                </a:solidFill>
                <a:effectLst/>
                <a:uLnTx/>
                <a:uFillTx/>
                <a:latin typeface="Verdana"/>
                <a:ea typeface="+mn-ea"/>
                <a:cs typeface="+mn-cs"/>
              </a:rPr>
              <a:t>Templates</a:t>
            </a:r>
          </a:p>
        </p:txBody>
      </p:sp>
      <p:sp>
        <p:nvSpPr>
          <p:cNvPr id="204" name="Rectangle 3">
            <a:extLst>
              <a:ext uri="{FF2B5EF4-FFF2-40B4-BE49-F238E27FC236}">
                <a16:creationId xmlns:a16="http://schemas.microsoft.com/office/drawing/2014/main" id="{C815E431-DCF3-4740-99BC-BA102C2E763D}"/>
              </a:ext>
            </a:extLst>
          </p:cNvPr>
          <p:cNvSpPr/>
          <p:nvPr/>
        </p:nvSpPr>
        <p:spPr>
          <a:xfrm>
            <a:off x="5927556" y="2669607"/>
            <a:ext cx="765009" cy="507831"/>
          </a:xfrm>
          <a:prstGeom prst="rect">
            <a:avLst/>
          </a:prstGeom>
          <a:no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App Deploy/</a:t>
            </a:r>
          </a:p>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Provision</a:t>
            </a:r>
          </a:p>
        </p:txBody>
      </p:sp>
      <p:grpSp>
        <p:nvGrpSpPr>
          <p:cNvPr id="229" name="Groupe 168">
            <a:extLst>
              <a:ext uri="{FF2B5EF4-FFF2-40B4-BE49-F238E27FC236}">
                <a16:creationId xmlns:a16="http://schemas.microsoft.com/office/drawing/2014/main" id="{07926866-0F50-4F39-B278-BFC6A354088C}"/>
              </a:ext>
            </a:extLst>
          </p:cNvPr>
          <p:cNvGrpSpPr/>
          <p:nvPr/>
        </p:nvGrpSpPr>
        <p:grpSpPr>
          <a:xfrm>
            <a:off x="4747677" y="4295371"/>
            <a:ext cx="295923" cy="283079"/>
            <a:chOff x="6297613" y="590616"/>
            <a:chExt cx="425450" cy="412750"/>
          </a:xfrm>
        </p:grpSpPr>
        <p:sp>
          <p:nvSpPr>
            <p:cNvPr id="230" name="Freeform 46">
              <a:extLst>
                <a:ext uri="{FF2B5EF4-FFF2-40B4-BE49-F238E27FC236}">
                  <a16:creationId xmlns:a16="http://schemas.microsoft.com/office/drawing/2014/main" id="{115723CA-3468-4691-9A3B-5CF3DD4D3CEB}"/>
                </a:ext>
              </a:extLst>
            </p:cNvPr>
            <p:cNvSpPr>
              <a:spLocks noEditPoints="1"/>
            </p:cNvSpPr>
            <p:nvPr/>
          </p:nvSpPr>
          <p:spPr bwMode="auto">
            <a:xfrm>
              <a:off x="6297613" y="590616"/>
              <a:ext cx="425450" cy="412750"/>
            </a:xfrm>
            <a:custGeom>
              <a:avLst/>
              <a:gdLst>
                <a:gd name="T0" fmla="*/ 98 w 113"/>
                <a:gd name="T1" fmla="*/ 17 h 109"/>
                <a:gd name="T2" fmla="*/ 60 w 113"/>
                <a:gd name="T3" fmla="*/ 0 h 109"/>
                <a:gd name="T4" fmla="*/ 44 w 113"/>
                <a:gd name="T5" fmla="*/ 2 h 109"/>
                <a:gd name="T6" fmla="*/ 53 w 113"/>
                <a:gd name="T7" fmla="*/ 35 h 109"/>
                <a:gd name="T8" fmla="*/ 59 w 113"/>
                <a:gd name="T9" fmla="*/ 34 h 109"/>
                <a:gd name="T10" fmla="*/ 73 w 113"/>
                <a:gd name="T11" fmla="*/ 40 h 109"/>
                <a:gd name="T12" fmla="*/ 79 w 113"/>
                <a:gd name="T13" fmla="*/ 55 h 109"/>
                <a:gd name="T14" fmla="*/ 78 w 113"/>
                <a:gd name="T15" fmla="*/ 61 h 109"/>
                <a:gd name="T16" fmla="*/ 110 w 113"/>
                <a:gd name="T17" fmla="*/ 72 h 109"/>
                <a:gd name="T18" fmla="*/ 113 w 113"/>
                <a:gd name="T19" fmla="*/ 56 h 109"/>
                <a:gd name="T20" fmla="*/ 98 w 113"/>
                <a:gd name="T21" fmla="*/ 17 h 109"/>
                <a:gd name="T22" fmla="*/ 64 w 113"/>
                <a:gd name="T23" fmla="*/ 75 h 109"/>
                <a:gd name="T24" fmla="*/ 58 w 113"/>
                <a:gd name="T25" fmla="*/ 75 h 109"/>
                <a:gd name="T26" fmla="*/ 43 w 113"/>
                <a:gd name="T27" fmla="*/ 69 h 109"/>
                <a:gd name="T28" fmla="*/ 39 w 113"/>
                <a:gd name="T29" fmla="*/ 48 h 109"/>
                <a:gd name="T30" fmla="*/ 6 w 113"/>
                <a:gd name="T31" fmla="*/ 38 h 109"/>
                <a:gd name="T32" fmla="*/ 18 w 113"/>
                <a:gd name="T33" fmla="*/ 92 h 109"/>
                <a:gd name="T34" fmla="*/ 57 w 113"/>
                <a:gd name="T35" fmla="*/ 109 h 109"/>
                <a:gd name="T36" fmla="*/ 72 w 113"/>
                <a:gd name="T37" fmla="*/ 107 h 109"/>
                <a:gd name="T38" fmla="*/ 64 w 113"/>
                <a:gd name="T39"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09">
                  <a:moveTo>
                    <a:pt x="98" y="17"/>
                  </a:moveTo>
                  <a:cubicBezTo>
                    <a:pt x="88" y="6"/>
                    <a:pt x="74" y="0"/>
                    <a:pt x="60" y="0"/>
                  </a:cubicBezTo>
                  <a:cubicBezTo>
                    <a:pt x="55" y="0"/>
                    <a:pt x="49" y="0"/>
                    <a:pt x="44" y="2"/>
                  </a:cubicBezTo>
                  <a:cubicBezTo>
                    <a:pt x="53" y="35"/>
                    <a:pt x="53" y="35"/>
                    <a:pt x="53" y="35"/>
                  </a:cubicBezTo>
                  <a:cubicBezTo>
                    <a:pt x="55" y="34"/>
                    <a:pt x="57" y="34"/>
                    <a:pt x="59" y="34"/>
                  </a:cubicBezTo>
                  <a:cubicBezTo>
                    <a:pt x="64" y="34"/>
                    <a:pt x="69" y="36"/>
                    <a:pt x="73" y="40"/>
                  </a:cubicBezTo>
                  <a:cubicBezTo>
                    <a:pt x="77" y="45"/>
                    <a:pt x="79" y="50"/>
                    <a:pt x="79" y="55"/>
                  </a:cubicBezTo>
                  <a:cubicBezTo>
                    <a:pt x="79" y="57"/>
                    <a:pt x="79" y="59"/>
                    <a:pt x="78" y="61"/>
                  </a:cubicBezTo>
                  <a:cubicBezTo>
                    <a:pt x="110" y="72"/>
                    <a:pt x="110" y="72"/>
                    <a:pt x="110" y="72"/>
                  </a:cubicBezTo>
                  <a:cubicBezTo>
                    <a:pt x="112" y="67"/>
                    <a:pt x="113" y="62"/>
                    <a:pt x="113" y="56"/>
                  </a:cubicBezTo>
                  <a:cubicBezTo>
                    <a:pt x="113" y="42"/>
                    <a:pt x="108" y="28"/>
                    <a:pt x="98" y="17"/>
                  </a:cubicBezTo>
                  <a:close/>
                  <a:moveTo>
                    <a:pt x="64" y="75"/>
                  </a:moveTo>
                  <a:cubicBezTo>
                    <a:pt x="62" y="75"/>
                    <a:pt x="60" y="75"/>
                    <a:pt x="58" y="75"/>
                  </a:cubicBezTo>
                  <a:cubicBezTo>
                    <a:pt x="52" y="75"/>
                    <a:pt x="47" y="73"/>
                    <a:pt x="43" y="69"/>
                  </a:cubicBezTo>
                  <a:cubicBezTo>
                    <a:pt x="38" y="63"/>
                    <a:pt x="36" y="55"/>
                    <a:pt x="39" y="48"/>
                  </a:cubicBezTo>
                  <a:cubicBezTo>
                    <a:pt x="6" y="38"/>
                    <a:pt x="6" y="38"/>
                    <a:pt x="6" y="38"/>
                  </a:cubicBezTo>
                  <a:cubicBezTo>
                    <a:pt x="0" y="56"/>
                    <a:pt x="4" y="77"/>
                    <a:pt x="18" y="92"/>
                  </a:cubicBezTo>
                  <a:cubicBezTo>
                    <a:pt x="29" y="103"/>
                    <a:pt x="43" y="109"/>
                    <a:pt x="57" y="109"/>
                  </a:cubicBezTo>
                  <a:cubicBezTo>
                    <a:pt x="62" y="109"/>
                    <a:pt x="67" y="109"/>
                    <a:pt x="72" y="107"/>
                  </a:cubicBezTo>
                  <a:lnTo>
                    <a:pt x="64" y="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231" name="Freeform 47">
              <a:extLst>
                <a:ext uri="{FF2B5EF4-FFF2-40B4-BE49-F238E27FC236}">
                  <a16:creationId xmlns:a16="http://schemas.microsoft.com/office/drawing/2014/main" id="{7449DFA8-533A-483D-BE50-E332CE65EA17}"/>
                </a:ext>
              </a:extLst>
            </p:cNvPr>
            <p:cNvSpPr>
              <a:spLocks/>
            </p:cNvSpPr>
            <p:nvPr/>
          </p:nvSpPr>
          <p:spPr bwMode="auto">
            <a:xfrm>
              <a:off x="6538913" y="820794"/>
              <a:ext cx="171450" cy="174623"/>
            </a:xfrm>
            <a:custGeom>
              <a:avLst/>
              <a:gdLst>
                <a:gd name="T0" fmla="*/ 46 w 46"/>
                <a:gd name="T1" fmla="*/ 11 h 46"/>
                <a:gd name="T2" fmla="*/ 32 w 46"/>
                <a:gd name="T3" fmla="*/ 33 h 46"/>
                <a:gd name="T4" fmla="*/ 8 w 46"/>
                <a:gd name="T5" fmla="*/ 46 h 46"/>
                <a:gd name="T6" fmla="*/ 0 w 46"/>
                <a:gd name="T7" fmla="*/ 14 h 46"/>
                <a:gd name="T8" fmla="*/ 8 w 46"/>
                <a:gd name="T9" fmla="*/ 9 h 46"/>
                <a:gd name="T10" fmla="*/ 14 w 46"/>
                <a:gd name="T11" fmla="*/ 0 h 46"/>
                <a:gd name="T12" fmla="*/ 46 w 46"/>
                <a:gd name="T13" fmla="*/ 11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46" y="11"/>
                  </a:moveTo>
                  <a:cubicBezTo>
                    <a:pt x="43" y="19"/>
                    <a:pt x="39" y="27"/>
                    <a:pt x="32" y="33"/>
                  </a:cubicBezTo>
                  <a:cubicBezTo>
                    <a:pt x="25" y="40"/>
                    <a:pt x="17" y="44"/>
                    <a:pt x="8" y="46"/>
                  </a:cubicBezTo>
                  <a:cubicBezTo>
                    <a:pt x="0" y="14"/>
                    <a:pt x="0" y="14"/>
                    <a:pt x="0" y="14"/>
                  </a:cubicBezTo>
                  <a:cubicBezTo>
                    <a:pt x="3" y="13"/>
                    <a:pt x="6" y="11"/>
                    <a:pt x="8" y="9"/>
                  </a:cubicBezTo>
                  <a:cubicBezTo>
                    <a:pt x="11" y="6"/>
                    <a:pt x="13" y="3"/>
                    <a:pt x="14" y="0"/>
                  </a:cubicBezTo>
                  <a:lnTo>
                    <a:pt x="46"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232" name="Freeform 48">
              <a:extLst>
                <a:ext uri="{FF2B5EF4-FFF2-40B4-BE49-F238E27FC236}">
                  <a16:creationId xmlns:a16="http://schemas.microsoft.com/office/drawing/2014/main" id="{1DBE7ADB-C725-4949-899F-329F79E02318}"/>
                </a:ext>
              </a:extLst>
            </p:cNvPr>
            <p:cNvSpPr>
              <a:spLocks noEditPoints="1"/>
            </p:cNvSpPr>
            <p:nvPr/>
          </p:nvSpPr>
          <p:spPr bwMode="auto">
            <a:xfrm>
              <a:off x="6462713" y="779867"/>
              <a:ext cx="101600" cy="103188"/>
            </a:xfrm>
            <a:custGeom>
              <a:avLst/>
              <a:gdLst>
                <a:gd name="T0" fmla="*/ 24 w 27"/>
                <a:gd name="T1" fmla="*/ 5 h 27"/>
                <a:gd name="T2" fmla="*/ 15 w 27"/>
                <a:gd name="T3" fmla="*/ 1 h 27"/>
                <a:gd name="T4" fmla="*/ 5 w 27"/>
                <a:gd name="T5" fmla="*/ 4 h 27"/>
                <a:gd name="T6" fmla="*/ 5 w 27"/>
                <a:gd name="T7" fmla="*/ 23 h 27"/>
                <a:gd name="T8" fmla="*/ 14 w 27"/>
                <a:gd name="T9" fmla="*/ 27 h 27"/>
                <a:gd name="T10" fmla="*/ 23 w 27"/>
                <a:gd name="T11" fmla="*/ 23 h 27"/>
                <a:gd name="T12" fmla="*/ 27 w 27"/>
                <a:gd name="T13" fmla="*/ 14 h 27"/>
                <a:gd name="T14" fmla="*/ 24 w 27"/>
                <a:gd name="T15" fmla="*/ 5 h 27"/>
                <a:gd name="T16" fmla="*/ 19 w 27"/>
                <a:gd name="T17" fmla="*/ 19 h 27"/>
                <a:gd name="T18" fmla="*/ 14 w 27"/>
                <a:gd name="T19" fmla="*/ 21 h 27"/>
                <a:gd name="T20" fmla="*/ 9 w 27"/>
                <a:gd name="T21" fmla="*/ 19 h 27"/>
                <a:gd name="T22" fmla="*/ 9 w 27"/>
                <a:gd name="T23" fmla="*/ 8 h 27"/>
                <a:gd name="T24" fmla="*/ 15 w 27"/>
                <a:gd name="T25" fmla="*/ 6 h 27"/>
                <a:gd name="T26" fmla="*/ 20 w 27"/>
                <a:gd name="T27" fmla="*/ 8 h 27"/>
                <a:gd name="T28" fmla="*/ 22 w 27"/>
                <a:gd name="T29" fmla="*/ 14 h 27"/>
                <a:gd name="T30" fmla="*/ 19 w 27"/>
                <a:gd name="T31"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7">
                  <a:moveTo>
                    <a:pt x="24" y="5"/>
                  </a:moveTo>
                  <a:cubicBezTo>
                    <a:pt x="21" y="2"/>
                    <a:pt x="18" y="1"/>
                    <a:pt x="15" y="1"/>
                  </a:cubicBezTo>
                  <a:cubicBezTo>
                    <a:pt x="11" y="0"/>
                    <a:pt x="8" y="2"/>
                    <a:pt x="5" y="4"/>
                  </a:cubicBezTo>
                  <a:cubicBezTo>
                    <a:pt x="0" y="9"/>
                    <a:pt x="0" y="17"/>
                    <a:pt x="5" y="23"/>
                  </a:cubicBezTo>
                  <a:cubicBezTo>
                    <a:pt x="7" y="25"/>
                    <a:pt x="11" y="27"/>
                    <a:pt x="14" y="27"/>
                  </a:cubicBezTo>
                  <a:cubicBezTo>
                    <a:pt x="17" y="27"/>
                    <a:pt x="21" y="26"/>
                    <a:pt x="23" y="23"/>
                  </a:cubicBezTo>
                  <a:cubicBezTo>
                    <a:pt x="26" y="21"/>
                    <a:pt x="27" y="17"/>
                    <a:pt x="27" y="14"/>
                  </a:cubicBezTo>
                  <a:cubicBezTo>
                    <a:pt x="27" y="11"/>
                    <a:pt x="26" y="7"/>
                    <a:pt x="24" y="5"/>
                  </a:cubicBezTo>
                  <a:close/>
                  <a:moveTo>
                    <a:pt x="19" y="19"/>
                  </a:moveTo>
                  <a:cubicBezTo>
                    <a:pt x="18" y="20"/>
                    <a:pt x="16" y="21"/>
                    <a:pt x="14" y="21"/>
                  </a:cubicBezTo>
                  <a:cubicBezTo>
                    <a:pt x="12" y="21"/>
                    <a:pt x="10" y="20"/>
                    <a:pt x="9" y="19"/>
                  </a:cubicBezTo>
                  <a:cubicBezTo>
                    <a:pt x="6" y="16"/>
                    <a:pt x="6" y="11"/>
                    <a:pt x="9" y="8"/>
                  </a:cubicBezTo>
                  <a:cubicBezTo>
                    <a:pt x="11" y="7"/>
                    <a:pt x="13" y="6"/>
                    <a:pt x="15" y="6"/>
                  </a:cubicBezTo>
                  <a:cubicBezTo>
                    <a:pt x="16" y="6"/>
                    <a:pt x="18" y="7"/>
                    <a:pt x="20" y="8"/>
                  </a:cubicBezTo>
                  <a:cubicBezTo>
                    <a:pt x="21" y="10"/>
                    <a:pt x="22" y="12"/>
                    <a:pt x="22" y="14"/>
                  </a:cubicBezTo>
                  <a:cubicBezTo>
                    <a:pt x="22" y="16"/>
                    <a:pt x="21" y="18"/>
                    <a:pt x="19" y="19"/>
                  </a:cubicBezTo>
                  <a:close/>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233" name="Freeform 50">
              <a:extLst>
                <a:ext uri="{FF2B5EF4-FFF2-40B4-BE49-F238E27FC236}">
                  <a16:creationId xmlns:a16="http://schemas.microsoft.com/office/drawing/2014/main" id="{F5E38D11-A903-4DE1-BD1B-595CD47A01CB}"/>
                </a:ext>
              </a:extLst>
            </p:cNvPr>
            <p:cNvSpPr>
              <a:spLocks/>
            </p:cNvSpPr>
            <p:nvPr/>
          </p:nvSpPr>
          <p:spPr bwMode="auto">
            <a:xfrm>
              <a:off x="6321426" y="598553"/>
              <a:ext cx="176213" cy="173042"/>
            </a:xfrm>
            <a:custGeom>
              <a:avLst/>
              <a:gdLst>
                <a:gd name="T0" fmla="*/ 47 w 47"/>
                <a:gd name="T1" fmla="*/ 33 h 46"/>
                <a:gd name="T2" fmla="*/ 38 w 47"/>
                <a:gd name="T3" fmla="*/ 37 h 46"/>
                <a:gd name="T4" fmla="*/ 33 w 47"/>
                <a:gd name="T5" fmla="*/ 46 h 46"/>
                <a:gd name="T6" fmla="*/ 0 w 47"/>
                <a:gd name="T7" fmla="*/ 36 h 46"/>
                <a:gd name="T8" fmla="*/ 15 w 47"/>
                <a:gd name="T9" fmla="*/ 13 h 46"/>
                <a:gd name="T10" fmla="*/ 38 w 47"/>
                <a:gd name="T11" fmla="*/ 0 h 46"/>
                <a:gd name="T12" fmla="*/ 47 w 47"/>
                <a:gd name="T13" fmla="*/ 33 h 46"/>
              </a:gdLst>
              <a:ahLst/>
              <a:cxnLst>
                <a:cxn ang="0">
                  <a:pos x="T0" y="T1"/>
                </a:cxn>
                <a:cxn ang="0">
                  <a:pos x="T2" y="T3"/>
                </a:cxn>
                <a:cxn ang="0">
                  <a:pos x="T4" y="T5"/>
                </a:cxn>
                <a:cxn ang="0">
                  <a:pos x="T6" y="T7"/>
                </a:cxn>
                <a:cxn ang="0">
                  <a:pos x="T8" y="T9"/>
                </a:cxn>
                <a:cxn ang="0">
                  <a:pos x="T10" y="T11"/>
                </a:cxn>
                <a:cxn ang="0">
                  <a:pos x="T12" y="T13"/>
                </a:cxn>
              </a:cxnLst>
              <a:rect l="0" t="0" r="r" b="b"/>
              <a:pathLst>
                <a:path w="47" h="46">
                  <a:moveTo>
                    <a:pt x="47" y="33"/>
                  </a:moveTo>
                  <a:cubicBezTo>
                    <a:pt x="44" y="33"/>
                    <a:pt x="41" y="35"/>
                    <a:pt x="38" y="37"/>
                  </a:cubicBezTo>
                  <a:cubicBezTo>
                    <a:pt x="36" y="40"/>
                    <a:pt x="34" y="43"/>
                    <a:pt x="33" y="46"/>
                  </a:cubicBezTo>
                  <a:cubicBezTo>
                    <a:pt x="0" y="36"/>
                    <a:pt x="0" y="36"/>
                    <a:pt x="0" y="36"/>
                  </a:cubicBezTo>
                  <a:cubicBezTo>
                    <a:pt x="3" y="27"/>
                    <a:pt x="8" y="19"/>
                    <a:pt x="15" y="13"/>
                  </a:cubicBezTo>
                  <a:cubicBezTo>
                    <a:pt x="22" y="6"/>
                    <a:pt x="30" y="2"/>
                    <a:pt x="38" y="0"/>
                  </a:cubicBezTo>
                  <a:lnTo>
                    <a:pt x="47"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234" name="Groupe 168">
            <a:extLst>
              <a:ext uri="{FF2B5EF4-FFF2-40B4-BE49-F238E27FC236}">
                <a16:creationId xmlns:a16="http://schemas.microsoft.com/office/drawing/2014/main" id="{401096EF-ACCF-4522-9E28-DB00E073DDD1}"/>
              </a:ext>
            </a:extLst>
          </p:cNvPr>
          <p:cNvGrpSpPr/>
          <p:nvPr/>
        </p:nvGrpSpPr>
        <p:grpSpPr>
          <a:xfrm>
            <a:off x="5536692" y="5434305"/>
            <a:ext cx="295923" cy="283079"/>
            <a:chOff x="6297613" y="590616"/>
            <a:chExt cx="425450" cy="412750"/>
          </a:xfrm>
        </p:grpSpPr>
        <p:sp>
          <p:nvSpPr>
            <p:cNvPr id="235" name="Freeform 46">
              <a:extLst>
                <a:ext uri="{FF2B5EF4-FFF2-40B4-BE49-F238E27FC236}">
                  <a16:creationId xmlns:a16="http://schemas.microsoft.com/office/drawing/2014/main" id="{9A8A8EB3-FC41-4D48-9871-8E7EF703D305}"/>
                </a:ext>
              </a:extLst>
            </p:cNvPr>
            <p:cNvSpPr>
              <a:spLocks noEditPoints="1"/>
            </p:cNvSpPr>
            <p:nvPr/>
          </p:nvSpPr>
          <p:spPr bwMode="auto">
            <a:xfrm>
              <a:off x="6297613" y="590616"/>
              <a:ext cx="425450" cy="412750"/>
            </a:xfrm>
            <a:custGeom>
              <a:avLst/>
              <a:gdLst>
                <a:gd name="T0" fmla="*/ 98 w 113"/>
                <a:gd name="T1" fmla="*/ 17 h 109"/>
                <a:gd name="T2" fmla="*/ 60 w 113"/>
                <a:gd name="T3" fmla="*/ 0 h 109"/>
                <a:gd name="T4" fmla="*/ 44 w 113"/>
                <a:gd name="T5" fmla="*/ 2 h 109"/>
                <a:gd name="T6" fmla="*/ 53 w 113"/>
                <a:gd name="T7" fmla="*/ 35 h 109"/>
                <a:gd name="T8" fmla="*/ 59 w 113"/>
                <a:gd name="T9" fmla="*/ 34 h 109"/>
                <a:gd name="T10" fmla="*/ 73 w 113"/>
                <a:gd name="T11" fmla="*/ 40 h 109"/>
                <a:gd name="T12" fmla="*/ 79 w 113"/>
                <a:gd name="T13" fmla="*/ 55 h 109"/>
                <a:gd name="T14" fmla="*/ 78 w 113"/>
                <a:gd name="T15" fmla="*/ 61 h 109"/>
                <a:gd name="T16" fmla="*/ 110 w 113"/>
                <a:gd name="T17" fmla="*/ 72 h 109"/>
                <a:gd name="T18" fmla="*/ 113 w 113"/>
                <a:gd name="T19" fmla="*/ 56 h 109"/>
                <a:gd name="T20" fmla="*/ 98 w 113"/>
                <a:gd name="T21" fmla="*/ 17 h 109"/>
                <a:gd name="T22" fmla="*/ 64 w 113"/>
                <a:gd name="T23" fmla="*/ 75 h 109"/>
                <a:gd name="T24" fmla="*/ 58 w 113"/>
                <a:gd name="T25" fmla="*/ 75 h 109"/>
                <a:gd name="T26" fmla="*/ 43 w 113"/>
                <a:gd name="T27" fmla="*/ 69 h 109"/>
                <a:gd name="T28" fmla="*/ 39 w 113"/>
                <a:gd name="T29" fmla="*/ 48 h 109"/>
                <a:gd name="T30" fmla="*/ 6 w 113"/>
                <a:gd name="T31" fmla="*/ 38 h 109"/>
                <a:gd name="T32" fmla="*/ 18 w 113"/>
                <a:gd name="T33" fmla="*/ 92 h 109"/>
                <a:gd name="T34" fmla="*/ 57 w 113"/>
                <a:gd name="T35" fmla="*/ 109 h 109"/>
                <a:gd name="T36" fmla="*/ 72 w 113"/>
                <a:gd name="T37" fmla="*/ 107 h 109"/>
                <a:gd name="T38" fmla="*/ 64 w 113"/>
                <a:gd name="T39"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09">
                  <a:moveTo>
                    <a:pt x="98" y="17"/>
                  </a:moveTo>
                  <a:cubicBezTo>
                    <a:pt x="88" y="6"/>
                    <a:pt x="74" y="0"/>
                    <a:pt x="60" y="0"/>
                  </a:cubicBezTo>
                  <a:cubicBezTo>
                    <a:pt x="55" y="0"/>
                    <a:pt x="49" y="0"/>
                    <a:pt x="44" y="2"/>
                  </a:cubicBezTo>
                  <a:cubicBezTo>
                    <a:pt x="53" y="35"/>
                    <a:pt x="53" y="35"/>
                    <a:pt x="53" y="35"/>
                  </a:cubicBezTo>
                  <a:cubicBezTo>
                    <a:pt x="55" y="34"/>
                    <a:pt x="57" y="34"/>
                    <a:pt x="59" y="34"/>
                  </a:cubicBezTo>
                  <a:cubicBezTo>
                    <a:pt x="64" y="34"/>
                    <a:pt x="69" y="36"/>
                    <a:pt x="73" y="40"/>
                  </a:cubicBezTo>
                  <a:cubicBezTo>
                    <a:pt x="77" y="45"/>
                    <a:pt x="79" y="50"/>
                    <a:pt x="79" y="55"/>
                  </a:cubicBezTo>
                  <a:cubicBezTo>
                    <a:pt x="79" y="57"/>
                    <a:pt x="79" y="59"/>
                    <a:pt x="78" y="61"/>
                  </a:cubicBezTo>
                  <a:cubicBezTo>
                    <a:pt x="110" y="72"/>
                    <a:pt x="110" y="72"/>
                    <a:pt x="110" y="72"/>
                  </a:cubicBezTo>
                  <a:cubicBezTo>
                    <a:pt x="112" y="67"/>
                    <a:pt x="113" y="62"/>
                    <a:pt x="113" y="56"/>
                  </a:cubicBezTo>
                  <a:cubicBezTo>
                    <a:pt x="113" y="42"/>
                    <a:pt x="108" y="28"/>
                    <a:pt x="98" y="17"/>
                  </a:cubicBezTo>
                  <a:close/>
                  <a:moveTo>
                    <a:pt x="64" y="75"/>
                  </a:moveTo>
                  <a:cubicBezTo>
                    <a:pt x="62" y="75"/>
                    <a:pt x="60" y="75"/>
                    <a:pt x="58" y="75"/>
                  </a:cubicBezTo>
                  <a:cubicBezTo>
                    <a:pt x="52" y="75"/>
                    <a:pt x="47" y="73"/>
                    <a:pt x="43" y="69"/>
                  </a:cubicBezTo>
                  <a:cubicBezTo>
                    <a:pt x="38" y="63"/>
                    <a:pt x="36" y="55"/>
                    <a:pt x="39" y="48"/>
                  </a:cubicBezTo>
                  <a:cubicBezTo>
                    <a:pt x="6" y="38"/>
                    <a:pt x="6" y="38"/>
                    <a:pt x="6" y="38"/>
                  </a:cubicBezTo>
                  <a:cubicBezTo>
                    <a:pt x="0" y="56"/>
                    <a:pt x="4" y="77"/>
                    <a:pt x="18" y="92"/>
                  </a:cubicBezTo>
                  <a:cubicBezTo>
                    <a:pt x="29" y="103"/>
                    <a:pt x="43" y="109"/>
                    <a:pt x="57" y="109"/>
                  </a:cubicBezTo>
                  <a:cubicBezTo>
                    <a:pt x="62" y="109"/>
                    <a:pt x="67" y="109"/>
                    <a:pt x="72" y="107"/>
                  </a:cubicBezTo>
                  <a:lnTo>
                    <a:pt x="64" y="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236" name="Freeform 47">
              <a:extLst>
                <a:ext uri="{FF2B5EF4-FFF2-40B4-BE49-F238E27FC236}">
                  <a16:creationId xmlns:a16="http://schemas.microsoft.com/office/drawing/2014/main" id="{43EA1966-F971-43FF-AC11-28E7E4DBDAC3}"/>
                </a:ext>
              </a:extLst>
            </p:cNvPr>
            <p:cNvSpPr>
              <a:spLocks/>
            </p:cNvSpPr>
            <p:nvPr/>
          </p:nvSpPr>
          <p:spPr bwMode="auto">
            <a:xfrm>
              <a:off x="6538913" y="820794"/>
              <a:ext cx="171450" cy="174623"/>
            </a:xfrm>
            <a:custGeom>
              <a:avLst/>
              <a:gdLst>
                <a:gd name="T0" fmla="*/ 46 w 46"/>
                <a:gd name="T1" fmla="*/ 11 h 46"/>
                <a:gd name="T2" fmla="*/ 32 w 46"/>
                <a:gd name="T3" fmla="*/ 33 h 46"/>
                <a:gd name="T4" fmla="*/ 8 w 46"/>
                <a:gd name="T5" fmla="*/ 46 h 46"/>
                <a:gd name="T6" fmla="*/ 0 w 46"/>
                <a:gd name="T7" fmla="*/ 14 h 46"/>
                <a:gd name="T8" fmla="*/ 8 w 46"/>
                <a:gd name="T9" fmla="*/ 9 h 46"/>
                <a:gd name="T10" fmla="*/ 14 w 46"/>
                <a:gd name="T11" fmla="*/ 0 h 46"/>
                <a:gd name="T12" fmla="*/ 46 w 46"/>
                <a:gd name="T13" fmla="*/ 11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46" y="11"/>
                  </a:moveTo>
                  <a:cubicBezTo>
                    <a:pt x="43" y="19"/>
                    <a:pt x="39" y="27"/>
                    <a:pt x="32" y="33"/>
                  </a:cubicBezTo>
                  <a:cubicBezTo>
                    <a:pt x="25" y="40"/>
                    <a:pt x="17" y="44"/>
                    <a:pt x="8" y="46"/>
                  </a:cubicBezTo>
                  <a:cubicBezTo>
                    <a:pt x="0" y="14"/>
                    <a:pt x="0" y="14"/>
                    <a:pt x="0" y="14"/>
                  </a:cubicBezTo>
                  <a:cubicBezTo>
                    <a:pt x="3" y="13"/>
                    <a:pt x="6" y="11"/>
                    <a:pt x="8" y="9"/>
                  </a:cubicBezTo>
                  <a:cubicBezTo>
                    <a:pt x="11" y="6"/>
                    <a:pt x="13" y="3"/>
                    <a:pt x="14" y="0"/>
                  </a:cubicBezTo>
                  <a:lnTo>
                    <a:pt x="46"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237" name="Freeform 48">
              <a:extLst>
                <a:ext uri="{FF2B5EF4-FFF2-40B4-BE49-F238E27FC236}">
                  <a16:creationId xmlns:a16="http://schemas.microsoft.com/office/drawing/2014/main" id="{6BA4840D-4BE8-4E49-86D4-A1C09177A63C}"/>
                </a:ext>
              </a:extLst>
            </p:cNvPr>
            <p:cNvSpPr>
              <a:spLocks noEditPoints="1"/>
            </p:cNvSpPr>
            <p:nvPr/>
          </p:nvSpPr>
          <p:spPr bwMode="auto">
            <a:xfrm>
              <a:off x="6462713" y="779867"/>
              <a:ext cx="101600" cy="103188"/>
            </a:xfrm>
            <a:custGeom>
              <a:avLst/>
              <a:gdLst>
                <a:gd name="T0" fmla="*/ 24 w 27"/>
                <a:gd name="T1" fmla="*/ 5 h 27"/>
                <a:gd name="T2" fmla="*/ 15 w 27"/>
                <a:gd name="T3" fmla="*/ 1 h 27"/>
                <a:gd name="T4" fmla="*/ 5 w 27"/>
                <a:gd name="T5" fmla="*/ 4 h 27"/>
                <a:gd name="T6" fmla="*/ 5 w 27"/>
                <a:gd name="T7" fmla="*/ 23 h 27"/>
                <a:gd name="T8" fmla="*/ 14 w 27"/>
                <a:gd name="T9" fmla="*/ 27 h 27"/>
                <a:gd name="T10" fmla="*/ 23 w 27"/>
                <a:gd name="T11" fmla="*/ 23 h 27"/>
                <a:gd name="T12" fmla="*/ 27 w 27"/>
                <a:gd name="T13" fmla="*/ 14 h 27"/>
                <a:gd name="T14" fmla="*/ 24 w 27"/>
                <a:gd name="T15" fmla="*/ 5 h 27"/>
                <a:gd name="T16" fmla="*/ 19 w 27"/>
                <a:gd name="T17" fmla="*/ 19 h 27"/>
                <a:gd name="T18" fmla="*/ 14 w 27"/>
                <a:gd name="T19" fmla="*/ 21 h 27"/>
                <a:gd name="T20" fmla="*/ 9 w 27"/>
                <a:gd name="T21" fmla="*/ 19 h 27"/>
                <a:gd name="T22" fmla="*/ 9 w 27"/>
                <a:gd name="T23" fmla="*/ 8 h 27"/>
                <a:gd name="T24" fmla="*/ 15 w 27"/>
                <a:gd name="T25" fmla="*/ 6 h 27"/>
                <a:gd name="T26" fmla="*/ 20 w 27"/>
                <a:gd name="T27" fmla="*/ 8 h 27"/>
                <a:gd name="T28" fmla="*/ 22 w 27"/>
                <a:gd name="T29" fmla="*/ 14 h 27"/>
                <a:gd name="T30" fmla="*/ 19 w 27"/>
                <a:gd name="T31"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7">
                  <a:moveTo>
                    <a:pt x="24" y="5"/>
                  </a:moveTo>
                  <a:cubicBezTo>
                    <a:pt x="21" y="2"/>
                    <a:pt x="18" y="1"/>
                    <a:pt x="15" y="1"/>
                  </a:cubicBezTo>
                  <a:cubicBezTo>
                    <a:pt x="11" y="0"/>
                    <a:pt x="8" y="2"/>
                    <a:pt x="5" y="4"/>
                  </a:cubicBezTo>
                  <a:cubicBezTo>
                    <a:pt x="0" y="9"/>
                    <a:pt x="0" y="17"/>
                    <a:pt x="5" y="23"/>
                  </a:cubicBezTo>
                  <a:cubicBezTo>
                    <a:pt x="7" y="25"/>
                    <a:pt x="11" y="27"/>
                    <a:pt x="14" y="27"/>
                  </a:cubicBezTo>
                  <a:cubicBezTo>
                    <a:pt x="17" y="27"/>
                    <a:pt x="21" y="26"/>
                    <a:pt x="23" y="23"/>
                  </a:cubicBezTo>
                  <a:cubicBezTo>
                    <a:pt x="26" y="21"/>
                    <a:pt x="27" y="17"/>
                    <a:pt x="27" y="14"/>
                  </a:cubicBezTo>
                  <a:cubicBezTo>
                    <a:pt x="27" y="11"/>
                    <a:pt x="26" y="7"/>
                    <a:pt x="24" y="5"/>
                  </a:cubicBezTo>
                  <a:close/>
                  <a:moveTo>
                    <a:pt x="19" y="19"/>
                  </a:moveTo>
                  <a:cubicBezTo>
                    <a:pt x="18" y="20"/>
                    <a:pt x="16" y="21"/>
                    <a:pt x="14" y="21"/>
                  </a:cubicBezTo>
                  <a:cubicBezTo>
                    <a:pt x="12" y="21"/>
                    <a:pt x="10" y="20"/>
                    <a:pt x="9" y="19"/>
                  </a:cubicBezTo>
                  <a:cubicBezTo>
                    <a:pt x="6" y="16"/>
                    <a:pt x="6" y="11"/>
                    <a:pt x="9" y="8"/>
                  </a:cubicBezTo>
                  <a:cubicBezTo>
                    <a:pt x="11" y="7"/>
                    <a:pt x="13" y="6"/>
                    <a:pt x="15" y="6"/>
                  </a:cubicBezTo>
                  <a:cubicBezTo>
                    <a:pt x="16" y="6"/>
                    <a:pt x="18" y="7"/>
                    <a:pt x="20" y="8"/>
                  </a:cubicBezTo>
                  <a:cubicBezTo>
                    <a:pt x="21" y="10"/>
                    <a:pt x="22" y="12"/>
                    <a:pt x="22" y="14"/>
                  </a:cubicBezTo>
                  <a:cubicBezTo>
                    <a:pt x="22" y="16"/>
                    <a:pt x="21" y="18"/>
                    <a:pt x="19" y="19"/>
                  </a:cubicBezTo>
                  <a:close/>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sp>
          <p:nvSpPr>
            <p:cNvPr id="238" name="Freeform 50">
              <a:extLst>
                <a:ext uri="{FF2B5EF4-FFF2-40B4-BE49-F238E27FC236}">
                  <a16:creationId xmlns:a16="http://schemas.microsoft.com/office/drawing/2014/main" id="{F8F2733D-3491-43FB-B5DD-AB9FA5E3FDB2}"/>
                </a:ext>
              </a:extLst>
            </p:cNvPr>
            <p:cNvSpPr>
              <a:spLocks/>
            </p:cNvSpPr>
            <p:nvPr/>
          </p:nvSpPr>
          <p:spPr bwMode="auto">
            <a:xfrm>
              <a:off x="6321426" y="598553"/>
              <a:ext cx="176213" cy="173042"/>
            </a:xfrm>
            <a:custGeom>
              <a:avLst/>
              <a:gdLst>
                <a:gd name="T0" fmla="*/ 47 w 47"/>
                <a:gd name="T1" fmla="*/ 33 h 46"/>
                <a:gd name="T2" fmla="*/ 38 w 47"/>
                <a:gd name="T3" fmla="*/ 37 h 46"/>
                <a:gd name="T4" fmla="*/ 33 w 47"/>
                <a:gd name="T5" fmla="*/ 46 h 46"/>
                <a:gd name="T6" fmla="*/ 0 w 47"/>
                <a:gd name="T7" fmla="*/ 36 h 46"/>
                <a:gd name="T8" fmla="*/ 15 w 47"/>
                <a:gd name="T9" fmla="*/ 13 h 46"/>
                <a:gd name="T10" fmla="*/ 38 w 47"/>
                <a:gd name="T11" fmla="*/ 0 h 46"/>
                <a:gd name="T12" fmla="*/ 47 w 47"/>
                <a:gd name="T13" fmla="*/ 33 h 46"/>
              </a:gdLst>
              <a:ahLst/>
              <a:cxnLst>
                <a:cxn ang="0">
                  <a:pos x="T0" y="T1"/>
                </a:cxn>
                <a:cxn ang="0">
                  <a:pos x="T2" y="T3"/>
                </a:cxn>
                <a:cxn ang="0">
                  <a:pos x="T4" y="T5"/>
                </a:cxn>
                <a:cxn ang="0">
                  <a:pos x="T6" y="T7"/>
                </a:cxn>
                <a:cxn ang="0">
                  <a:pos x="T8" y="T9"/>
                </a:cxn>
                <a:cxn ang="0">
                  <a:pos x="T10" y="T11"/>
                </a:cxn>
                <a:cxn ang="0">
                  <a:pos x="T12" y="T13"/>
                </a:cxn>
              </a:cxnLst>
              <a:rect l="0" t="0" r="r" b="b"/>
              <a:pathLst>
                <a:path w="47" h="46">
                  <a:moveTo>
                    <a:pt x="47" y="33"/>
                  </a:moveTo>
                  <a:cubicBezTo>
                    <a:pt x="44" y="33"/>
                    <a:pt x="41" y="35"/>
                    <a:pt x="38" y="37"/>
                  </a:cubicBezTo>
                  <a:cubicBezTo>
                    <a:pt x="36" y="40"/>
                    <a:pt x="34" y="43"/>
                    <a:pt x="33" y="46"/>
                  </a:cubicBezTo>
                  <a:cubicBezTo>
                    <a:pt x="0" y="36"/>
                    <a:pt x="0" y="36"/>
                    <a:pt x="0" y="36"/>
                  </a:cubicBezTo>
                  <a:cubicBezTo>
                    <a:pt x="3" y="27"/>
                    <a:pt x="8" y="19"/>
                    <a:pt x="15" y="13"/>
                  </a:cubicBezTo>
                  <a:cubicBezTo>
                    <a:pt x="22" y="6"/>
                    <a:pt x="30" y="2"/>
                    <a:pt x="38" y="0"/>
                  </a:cubicBezTo>
                  <a:lnTo>
                    <a:pt x="47"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Verdana"/>
                <a:ea typeface="+mn-ea"/>
                <a:cs typeface="+mn-cs"/>
              </a:endParaRPr>
            </a:p>
          </p:txBody>
        </p:sp>
      </p:grpSp>
      <p:sp>
        <p:nvSpPr>
          <p:cNvPr id="239" name="Arrow: Right 238">
            <a:extLst>
              <a:ext uri="{FF2B5EF4-FFF2-40B4-BE49-F238E27FC236}">
                <a16:creationId xmlns:a16="http://schemas.microsoft.com/office/drawing/2014/main" id="{BD544B9B-8CD2-4F49-A915-193E19925FC6}"/>
              </a:ext>
            </a:extLst>
          </p:cNvPr>
          <p:cNvSpPr/>
          <p:nvPr/>
        </p:nvSpPr>
        <p:spPr>
          <a:xfrm>
            <a:off x="0" y="2214975"/>
            <a:ext cx="972354" cy="851170"/>
          </a:xfrm>
          <a:prstGeom prst="rightArrow">
            <a:avLst>
              <a:gd name="adj1" fmla="val 68286"/>
              <a:gd name="adj2" fmla="val 20286"/>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FFFFFF"/>
                </a:solidFill>
                <a:effectLst/>
                <a:uLnTx/>
                <a:uFillTx/>
                <a:latin typeface="Verdana"/>
                <a:ea typeface="+mn-ea"/>
                <a:cs typeface="+mn-cs"/>
              </a:rPr>
              <a:t>Rehost/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FFFFFF"/>
                </a:solidFill>
                <a:effectLst/>
                <a:uLnTx/>
                <a:uFillTx/>
                <a:latin typeface="Verdana"/>
                <a:ea typeface="+mn-ea"/>
                <a:cs typeface="+mn-cs"/>
              </a:rPr>
              <a:t>Re-platform Environment</a:t>
            </a:r>
          </a:p>
        </p:txBody>
      </p:sp>
      <p:sp>
        <p:nvSpPr>
          <p:cNvPr id="240" name="Arrow: Right 239">
            <a:extLst>
              <a:ext uri="{FF2B5EF4-FFF2-40B4-BE49-F238E27FC236}">
                <a16:creationId xmlns:a16="http://schemas.microsoft.com/office/drawing/2014/main" id="{3BF8259C-101A-4AA2-A5C6-810C8AECDF89}"/>
              </a:ext>
            </a:extLst>
          </p:cNvPr>
          <p:cNvSpPr/>
          <p:nvPr/>
        </p:nvSpPr>
        <p:spPr>
          <a:xfrm>
            <a:off x="-1" y="3573951"/>
            <a:ext cx="972354" cy="851170"/>
          </a:xfrm>
          <a:prstGeom prst="rightArrow">
            <a:avLst>
              <a:gd name="adj1" fmla="val 68286"/>
              <a:gd name="adj2" fmla="val 20286"/>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a:ln>
                  <a:noFill/>
                </a:ln>
                <a:solidFill>
                  <a:srgbClr val="FFFFFF"/>
                </a:solidFill>
                <a:effectLst/>
                <a:uLnTx/>
                <a:uFillTx/>
                <a:latin typeface="Verdana"/>
                <a:ea typeface="+mn-ea"/>
                <a:cs typeface="+mn-cs"/>
              </a:rPr>
              <a:t>Remediate Environment</a:t>
            </a:r>
          </a:p>
        </p:txBody>
      </p:sp>
      <p:sp>
        <p:nvSpPr>
          <p:cNvPr id="241" name="Arrow: Right 240">
            <a:extLst>
              <a:ext uri="{FF2B5EF4-FFF2-40B4-BE49-F238E27FC236}">
                <a16:creationId xmlns:a16="http://schemas.microsoft.com/office/drawing/2014/main" id="{0706A698-2265-4EC9-9F9B-33F7F61557B8}"/>
              </a:ext>
            </a:extLst>
          </p:cNvPr>
          <p:cNvSpPr/>
          <p:nvPr/>
        </p:nvSpPr>
        <p:spPr>
          <a:xfrm>
            <a:off x="-1" y="4707346"/>
            <a:ext cx="972354" cy="851170"/>
          </a:xfrm>
          <a:prstGeom prst="rightArrow">
            <a:avLst>
              <a:gd name="adj1" fmla="val 68286"/>
              <a:gd name="adj2" fmla="val 20286"/>
            </a:avLst>
          </a:prstGeom>
          <a:solidFill>
            <a:srgbClr val="FF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dirty="0">
                <a:ln>
                  <a:noFill/>
                </a:ln>
                <a:solidFill>
                  <a:srgbClr val="FFFFFF"/>
                </a:solidFill>
                <a:effectLst/>
                <a:uLnTx/>
                <a:uFillTx/>
                <a:latin typeface="Verdana"/>
                <a:ea typeface="+mn-ea"/>
                <a:cs typeface="+mn-cs"/>
              </a:rPr>
              <a:t>Rewrite / Rebuild App</a:t>
            </a:r>
          </a:p>
        </p:txBody>
      </p:sp>
      <p:sp>
        <p:nvSpPr>
          <p:cNvPr id="243" name="Rectangle: Rounded Corners 3">
            <a:extLst>
              <a:ext uri="{FF2B5EF4-FFF2-40B4-BE49-F238E27FC236}">
                <a16:creationId xmlns:a16="http://schemas.microsoft.com/office/drawing/2014/main" id="{90AB4E97-D589-443B-A878-0FA9803CCE42}"/>
              </a:ext>
            </a:extLst>
          </p:cNvPr>
          <p:cNvSpPr>
            <a:spLocks/>
          </p:cNvSpPr>
          <p:nvPr/>
        </p:nvSpPr>
        <p:spPr>
          <a:xfrm>
            <a:off x="870263" y="6081906"/>
            <a:ext cx="708981" cy="256680"/>
          </a:xfrm>
          <a:prstGeom prst="roundRect">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srgbClr val="FFFFFF"/>
              </a:solidFill>
              <a:effectLst/>
              <a:uLnTx/>
              <a:uFillTx/>
              <a:latin typeface="Verdana"/>
              <a:ea typeface="+mn-ea"/>
              <a:cs typeface="+mn-cs"/>
            </a:endParaRPr>
          </a:p>
        </p:txBody>
      </p:sp>
      <p:sp>
        <p:nvSpPr>
          <p:cNvPr id="244" name="Rectangle 211">
            <a:extLst>
              <a:ext uri="{FF2B5EF4-FFF2-40B4-BE49-F238E27FC236}">
                <a16:creationId xmlns:a16="http://schemas.microsoft.com/office/drawing/2014/main" id="{B12D81D0-147A-404F-A525-6842CE42A744}"/>
              </a:ext>
            </a:extLst>
          </p:cNvPr>
          <p:cNvSpPr/>
          <p:nvPr/>
        </p:nvSpPr>
        <p:spPr>
          <a:xfrm>
            <a:off x="1609124" y="6068914"/>
            <a:ext cx="2387880" cy="246221"/>
          </a:xfrm>
          <a:prstGeom prst="rect">
            <a:avLst/>
          </a:prstGeom>
        </p:spPr>
        <p:txBody>
          <a:bodyPr wrap="square">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Verdana"/>
                <a:ea typeface="+mn-ea"/>
                <a:cs typeface="+mn-cs"/>
              </a:rPr>
              <a:t>Supported by Sogeti Accelerators</a:t>
            </a:r>
          </a:p>
        </p:txBody>
      </p:sp>
      <p:pic>
        <p:nvPicPr>
          <p:cNvPr id="245" name="Graphic 244">
            <a:extLst>
              <a:ext uri="{FF2B5EF4-FFF2-40B4-BE49-F238E27FC236}">
                <a16:creationId xmlns:a16="http://schemas.microsoft.com/office/drawing/2014/main" id="{3E75C429-4FFC-44DE-824F-A47B24365E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5279" y="4254800"/>
            <a:ext cx="329434" cy="382144"/>
          </a:xfrm>
          <a:prstGeom prst="rect">
            <a:avLst/>
          </a:prstGeom>
          <a:effectLst/>
        </p:spPr>
      </p:pic>
      <p:pic>
        <p:nvPicPr>
          <p:cNvPr id="246" name="Graphic 245">
            <a:extLst>
              <a:ext uri="{FF2B5EF4-FFF2-40B4-BE49-F238E27FC236}">
                <a16:creationId xmlns:a16="http://schemas.microsoft.com/office/drawing/2014/main" id="{31CE70BF-0924-41A4-A349-BA05B67330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3938" y="4245414"/>
            <a:ext cx="329434" cy="383084"/>
          </a:xfrm>
          <a:prstGeom prst="rect">
            <a:avLst/>
          </a:prstGeom>
          <a:effectLst/>
        </p:spPr>
      </p:pic>
      <p:pic>
        <p:nvPicPr>
          <p:cNvPr id="247" name="Picture 246" descr="A close up of a logo&#10;&#10;Description automatically generated">
            <a:extLst>
              <a:ext uri="{FF2B5EF4-FFF2-40B4-BE49-F238E27FC236}">
                <a16:creationId xmlns:a16="http://schemas.microsoft.com/office/drawing/2014/main" id="{CBABB579-2AC5-40DF-AA3D-868C5BB8D127}"/>
              </a:ext>
            </a:extLst>
          </p:cNvPr>
          <p:cNvPicPr>
            <a:picLocks noChangeAspect="1"/>
          </p:cNvPicPr>
          <p:nvPr/>
        </p:nvPicPr>
        <p:blipFill>
          <a:blip r:embed="rId8"/>
          <a:stretch>
            <a:fillRect/>
          </a:stretch>
        </p:blipFill>
        <p:spPr>
          <a:xfrm>
            <a:off x="2682386" y="4330366"/>
            <a:ext cx="243113" cy="225070"/>
          </a:xfrm>
          <a:prstGeom prst="rect">
            <a:avLst/>
          </a:prstGeom>
          <a:effectLst/>
        </p:spPr>
      </p:pic>
      <p:pic>
        <p:nvPicPr>
          <p:cNvPr id="248" name="Picture 247" descr="A picture containing object, clock, drawing&#10;&#10;Description automatically generated">
            <a:extLst>
              <a:ext uri="{FF2B5EF4-FFF2-40B4-BE49-F238E27FC236}">
                <a16:creationId xmlns:a16="http://schemas.microsoft.com/office/drawing/2014/main" id="{88F54FD6-D089-45B9-9279-25236B16212B}"/>
              </a:ext>
            </a:extLst>
          </p:cNvPr>
          <p:cNvPicPr>
            <a:picLocks noChangeAspect="1"/>
          </p:cNvPicPr>
          <p:nvPr/>
        </p:nvPicPr>
        <p:blipFill>
          <a:blip r:embed="rId9"/>
          <a:stretch>
            <a:fillRect/>
          </a:stretch>
        </p:blipFill>
        <p:spPr>
          <a:xfrm>
            <a:off x="1890863" y="4262088"/>
            <a:ext cx="329823" cy="329823"/>
          </a:xfrm>
          <a:prstGeom prst="rect">
            <a:avLst/>
          </a:prstGeom>
          <a:effectLst/>
        </p:spPr>
      </p:pic>
      <p:pic>
        <p:nvPicPr>
          <p:cNvPr id="249" name="Graphic 248">
            <a:extLst>
              <a:ext uri="{FF2B5EF4-FFF2-40B4-BE49-F238E27FC236}">
                <a16:creationId xmlns:a16="http://schemas.microsoft.com/office/drawing/2014/main" id="{885C80E1-E1DB-4C90-8E26-0B86BCE095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5429" y="5355516"/>
            <a:ext cx="329434" cy="382144"/>
          </a:xfrm>
          <a:prstGeom prst="rect">
            <a:avLst/>
          </a:prstGeom>
          <a:effectLst/>
        </p:spPr>
      </p:pic>
      <p:pic>
        <p:nvPicPr>
          <p:cNvPr id="250" name="Graphic 249">
            <a:extLst>
              <a:ext uri="{FF2B5EF4-FFF2-40B4-BE49-F238E27FC236}">
                <a16:creationId xmlns:a16="http://schemas.microsoft.com/office/drawing/2014/main" id="{3E1F1BB2-A62D-4B36-86E5-42D3FDB3BF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4088" y="5346130"/>
            <a:ext cx="329434" cy="383084"/>
          </a:xfrm>
          <a:prstGeom prst="rect">
            <a:avLst/>
          </a:prstGeom>
          <a:effectLst/>
        </p:spPr>
      </p:pic>
      <p:pic>
        <p:nvPicPr>
          <p:cNvPr id="251" name="Picture 250" descr="A close up of a logo&#10;&#10;Description automatically generated">
            <a:extLst>
              <a:ext uri="{FF2B5EF4-FFF2-40B4-BE49-F238E27FC236}">
                <a16:creationId xmlns:a16="http://schemas.microsoft.com/office/drawing/2014/main" id="{A9C8AC15-EFF8-4C94-9322-FE19AAF83D98}"/>
              </a:ext>
            </a:extLst>
          </p:cNvPr>
          <p:cNvPicPr>
            <a:picLocks noChangeAspect="1"/>
          </p:cNvPicPr>
          <p:nvPr/>
        </p:nvPicPr>
        <p:blipFill>
          <a:blip r:embed="rId8"/>
          <a:stretch>
            <a:fillRect/>
          </a:stretch>
        </p:blipFill>
        <p:spPr>
          <a:xfrm>
            <a:off x="3382536" y="5431082"/>
            <a:ext cx="243113" cy="225070"/>
          </a:xfrm>
          <a:prstGeom prst="rect">
            <a:avLst/>
          </a:prstGeom>
          <a:effectLst/>
        </p:spPr>
      </p:pic>
      <p:sp>
        <p:nvSpPr>
          <p:cNvPr id="5" name="Freeform 99">
            <a:extLst>
              <a:ext uri="{FF2B5EF4-FFF2-40B4-BE49-F238E27FC236}">
                <a16:creationId xmlns:a16="http://schemas.microsoft.com/office/drawing/2014/main" id="{DD67ED2A-44F2-4903-AA7E-B57C4FF4B312}"/>
              </a:ext>
            </a:extLst>
          </p:cNvPr>
          <p:cNvSpPr>
            <a:spLocks/>
          </p:cNvSpPr>
          <p:nvPr/>
        </p:nvSpPr>
        <p:spPr bwMode="auto">
          <a:xfrm>
            <a:off x="7720494" y="2390472"/>
            <a:ext cx="465650" cy="461814"/>
          </a:xfrm>
          <a:custGeom>
            <a:avLst/>
            <a:gdLst>
              <a:gd name="T0" fmla="*/ 33 w 232"/>
              <a:gd name="T1" fmla="*/ 170 h 217"/>
              <a:gd name="T2" fmla="*/ 55 w 232"/>
              <a:gd name="T3" fmla="*/ 33 h 217"/>
              <a:gd name="T4" fmla="*/ 198 w 232"/>
              <a:gd name="T5" fmla="*/ 53 h 217"/>
              <a:gd name="T6" fmla="*/ 172 w 232"/>
              <a:gd name="T7" fmla="*/ 185 h 217"/>
              <a:gd name="T8" fmla="*/ 33 w 232"/>
              <a:gd name="T9" fmla="*/ 170 h 217"/>
            </a:gdLst>
            <a:ahLst/>
            <a:cxnLst>
              <a:cxn ang="0">
                <a:pos x="T0" y="T1"/>
              </a:cxn>
              <a:cxn ang="0">
                <a:pos x="T2" y="T3"/>
              </a:cxn>
              <a:cxn ang="0">
                <a:pos x="T4" y="T5"/>
              </a:cxn>
              <a:cxn ang="0">
                <a:pos x="T6" y="T7"/>
              </a:cxn>
              <a:cxn ang="0">
                <a:pos x="T8" y="T9"/>
              </a:cxn>
            </a:cxnLst>
            <a:rect l="0" t="0" r="r" b="b"/>
            <a:pathLst>
              <a:path w="232" h="217">
                <a:moveTo>
                  <a:pt x="33" y="170"/>
                </a:moveTo>
                <a:cubicBezTo>
                  <a:pt x="0" y="126"/>
                  <a:pt x="9" y="65"/>
                  <a:pt x="55" y="33"/>
                </a:cubicBezTo>
                <a:cubicBezTo>
                  <a:pt x="101" y="0"/>
                  <a:pt x="165" y="9"/>
                  <a:pt x="198" y="53"/>
                </a:cubicBezTo>
                <a:cubicBezTo>
                  <a:pt x="232" y="96"/>
                  <a:pt x="218" y="152"/>
                  <a:pt x="172" y="185"/>
                </a:cubicBezTo>
                <a:cubicBezTo>
                  <a:pt x="127" y="217"/>
                  <a:pt x="66" y="213"/>
                  <a:pt x="33" y="17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US" sz="900">
              <a:solidFill>
                <a:prstClr val="black"/>
              </a:solidFill>
              <a:latin typeface="+mj-lt"/>
            </a:endParaRPr>
          </a:p>
        </p:txBody>
      </p:sp>
      <p:grpSp>
        <p:nvGrpSpPr>
          <p:cNvPr id="93" name="Group 237">
            <a:extLst>
              <a:ext uri="{FF2B5EF4-FFF2-40B4-BE49-F238E27FC236}">
                <a16:creationId xmlns:a16="http://schemas.microsoft.com/office/drawing/2014/main" id="{A727DEA5-2641-4462-B7B2-066598310604}"/>
              </a:ext>
            </a:extLst>
          </p:cNvPr>
          <p:cNvGrpSpPr/>
          <p:nvPr/>
        </p:nvGrpSpPr>
        <p:grpSpPr>
          <a:xfrm>
            <a:off x="7839415" y="2479970"/>
            <a:ext cx="237785" cy="235553"/>
            <a:chOff x="652463" y="1462088"/>
            <a:chExt cx="701675" cy="690562"/>
          </a:xfrm>
          <a:solidFill>
            <a:schemeClr val="bg1"/>
          </a:solidFill>
        </p:grpSpPr>
        <p:sp>
          <p:nvSpPr>
            <p:cNvPr id="94" name="Freeform 6">
              <a:extLst>
                <a:ext uri="{FF2B5EF4-FFF2-40B4-BE49-F238E27FC236}">
                  <a16:creationId xmlns:a16="http://schemas.microsoft.com/office/drawing/2014/main" id="{DD7237F7-5B28-49CD-A0E2-43028FE9F4C7}"/>
                </a:ext>
              </a:extLst>
            </p:cNvPr>
            <p:cNvSpPr>
              <a:spLocks/>
            </p:cNvSpPr>
            <p:nvPr/>
          </p:nvSpPr>
          <p:spPr bwMode="auto">
            <a:xfrm>
              <a:off x="652463" y="1962150"/>
              <a:ext cx="184150" cy="190500"/>
            </a:xfrm>
            <a:custGeom>
              <a:avLst/>
              <a:gdLst>
                <a:gd name="T0" fmla="*/ 0 w 162"/>
                <a:gd name="T1" fmla="*/ 78 h 167"/>
                <a:gd name="T2" fmla="*/ 11 w 162"/>
                <a:gd name="T3" fmla="*/ 44 h 167"/>
                <a:gd name="T4" fmla="*/ 36 w 162"/>
                <a:gd name="T5" fmla="*/ 0 h 167"/>
                <a:gd name="T6" fmla="*/ 82 w 162"/>
                <a:gd name="T7" fmla="*/ 39 h 167"/>
                <a:gd name="T8" fmla="*/ 137 w 162"/>
                <a:gd name="T9" fmla="*/ 64 h 167"/>
                <a:gd name="T10" fmla="*/ 162 w 162"/>
                <a:gd name="T11" fmla="*/ 166 h 167"/>
                <a:gd name="T12" fmla="*/ 158 w 162"/>
                <a:gd name="T13" fmla="*/ 166 h 167"/>
                <a:gd name="T14" fmla="*/ 67 w 162"/>
                <a:gd name="T15" fmla="*/ 167 h 167"/>
                <a:gd name="T16" fmla="*/ 6 w 162"/>
                <a:gd name="T17" fmla="*/ 123 h 167"/>
                <a:gd name="T18" fmla="*/ 0 w 162"/>
                <a:gd name="T19" fmla="*/ 102 h 167"/>
                <a:gd name="T20" fmla="*/ 0 w 162"/>
                <a:gd name="T21" fmla="*/ 7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67">
                  <a:moveTo>
                    <a:pt x="0" y="78"/>
                  </a:moveTo>
                  <a:cubicBezTo>
                    <a:pt x="4" y="67"/>
                    <a:pt x="6" y="55"/>
                    <a:pt x="11" y="44"/>
                  </a:cubicBezTo>
                  <a:cubicBezTo>
                    <a:pt x="18" y="29"/>
                    <a:pt x="27" y="15"/>
                    <a:pt x="36" y="0"/>
                  </a:cubicBezTo>
                  <a:cubicBezTo>
                    <a:pt x="48" y="17"/>
                    <a:pt x="63" y="30"/>
                    <a:pt x="82" y="39"/>
                  </a:cubicBezTo>
                  <a:cubicBezTo>
                    <a:pt x="99" y="48"/>
                    <a:pt x="118" y="55"/>
                    <a:pt x="137" y="64"/>
                  </a:cubicBezTo>
                  <a:cubicBezTo>
                    <a:pt x="134" y="99"/>
                    <a:pt x="136" y="135"/>
                    <a:pt x="162" y="166"/>
                  </a:cubicBezTo>
                  <a:cubicBezTo>
                    <a:pt x="161" y="166"/>
                    <a:pt x="159" y="166"/>
                    <a:pt x="158" y="166"/>
                  </a:cubicBezTo>
                  <a:cubicBezTo>
                    <a:pt x="127" y="166"/>
                    <a:pt x="97" y="166"/>
                    <a:pt x="67" y="167"/>
                  </a:cubicBezTo>
                  <a:cubicBezTo>
                    <a:pt x="37" y="167"/>
                    <a:pt x="15" y="148"/>
                    <a:pt x="6" y="123"/>
                  </a:cubicBezTo>
                  <a:cubicBezTo>
                    <a:pt x="4" y="116"/>
                    <a:pt x="2" y="109"/>
                    <a:pt x="0" y="102"/>
                  </a:cubicBezTo>
                  <a:cubicBezTo>
                    <a:pt x="0" y="94"/>
                    <a:pt x="0" y="86"/>
                    <a:pt x="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95" name="Freeform 7">
              <a:extLst>
                <a:ext uri="{FF2B5EF4-FFF2-40B4-BE49-F238E27FC236}">
                  <a16:creationId xmlns:a16="http://schemas.microsoft.com/office/drawing/2014/main" id="{CF2DF8F4-4129-4ABF-B3B9-353987030E10}"/>
                </a:ext>
              </a:extLst>
            </p:cNvPr>
            <p:cNvSpPr>
              <a:spLocks/>
            </p:cNvSpPr>
            <p:nvPr/>
          </p:nvSpPr>
          <p:spPr bwMode="auto">
            <a:xfrm>
              <a:off x="825500" y="1462088"/>
              <a:ext cx="342900" cy="244475"/>
            </a:xfrm>
            <a:custGeom>
              <a:avLst/>
              <a:gdLst>
                <a:gd name="T0" fmla="*/ 31 w 302"/>
                <a:gd name="T1" fmla="*/ 42 h 214"/>
                <a:gd name="T2" fmla="*/ 0 w 302"/>
                <a:gd name="T3" fmla="*/ 42 h 214"/>
                <a:gd name="T4" fmla="*/ 0 w 302"/>
                <a:gd name="T5" fmla="*/ 0 h 214"/>
                <a:gd name="T6" fmla="*/ 302 w 302"/>
                <a:gd name="T7" fmla="*/ 0 h 214"/>
                <a:gd name="T8" fmla="*/ 302 w 302"/>
                <a:gd name="T9" fmla="*/ 42 h 214"/>
                <a:gd name="T10" fmla="*/ 279 w 302"/>
                <a:gd name="T11" fmla="*/ 42 h 214"/>
                <a:gd name="T12" fmla="*/ 279 w 302"/>
                <a:gd name="T13" fmla="*/ 169 h 214"/>
                <a:gd name="T14" fmla="*/ 258 w 302"/>
                <a:gd name="T15" fmla="*/ 168 h 214"/>
                <a:gd name="T16" fmla="*/ 189 w 302"/>
                <a:gd name="T17" fmla="*/ 188 h 214"/>
                <a:gd name="T18" fmla="*/ 153 w 302"/>
                <a:gd name="T19" fmla="*/ 212 h 214"/>
                <a:gd name="T20" fmla="*/ 144 w 302"/>
                <a:gd name="T21" fmla="*/ 212 h 214"/>
                <a:gd name="T22" fmla="*/ 61 w 302"/>
                <a:gd name="T23" fmla="*/ 182 h 214"/>
                <a:gd name="T24" fmla="*/ 31 w 302"/>
                <a:gd name="T25" fmla="*/ 178 h 214"/>
                <a:gd name="T26" fmla="*/ 31 w 302"/>
                <a:gd name="T27" fmla="*/ 4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14">
                  <a:moveTo>
                    <a:pt x="31" y="42"/>
                  </a:moveTo>
                  <a:cubicBezTo>
                    <a:pt x="21" y="42"/>
                    <a:pt x="11" y="42"/>
                    <a:pt x="0" y="42"/>
                  </a:cubicBezTo>
                  <a:cubicBezTo>
                    <a:pt x="0" y="28"/>
                    <a:pt x="0" y="14"/>
                    <a:pt x="0" y="0"/>
                  </a:cubicBezTo>
                  <a:cubicBezTo>
                    <a:pt x="101" y="0"/>
                    <a:pt x="201" y="0"/>
                    <a:pt x="302" y="0"/>
                  </a:cubicBezTo>
                  <a:cubicBezTo>
                    <a:pt x="302" y="14"/>
                    <a:pt x="302" y="27"/>
                    <a:pt x="302" y="42"/>
                  </a:cubicBezTo>
                  <a:cubicBezTo>
                    <a:pt x="295" y="42"/>
                    <a:pt x="287" y="42"/>
                    <a:pt x="279" y="42"/>
                  </a:cubicBezTo>
                  <a:cubicBezTo>
                    <a:pt x="279" y="84"/>
                    <a:pt x="279" y="127"/>
                    <a:pt x="279" y="169"/>
                  </a:cubicBezTo>
                  <a:cubicBezTo>
                    <a:pt x="272" y="168"/>
                    <a:pt x="265" y="167"/>
                    <a:pt x="258" y="168"/>
                  </a:cubicBezTo>
                  <a:cubicBezTo>
                    <a:pt x="233" y="168"/>
                    <a:pt x="211" y="176"/>
                    <a:pt x="189" y="188"/>
                  </a:cubicBezTo>
                  <a:cubicBezTo>
                    <a:pt x="177" y="195"/>
                    <a:pt x="165" y="204"/>
                    <a:pt x="153" y="212"/>
                  </a:cubicBezTo>
                  <a:cubicBezTo>
                    <a:pt x="149" y="214"/>
                    <a:pt x="147" y="214"/>
                    <a:pt x="144" y="212"/>
                  </a:cubicBezTo>
                  <a:cubicBezTo>
                    <a:pt x="117" y="198"/>
                    <a:pt x="90" y="187"/>
                    <a:pt x="61" y="182"/>
                  </a:cubicBezTo>
                  <a:cubicBezTo>
                    <a:pt x="51" y="180"/>
                    <a:pt x="41" y="179"/>
                    <a:pt x="31" y="178"/>
                  </a:cubicBezTo>
                  <a:cubicBezTo>
                    <a:pt x="31" y="133"/>
                    <a:pt x="31" y="88"/>
                    <a:pt x="3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96" name="Freeform 8">
              <a:extLst>
                <a:ext uri="{FF2B5EF4-FFF2-40B4-BE49-F238E27FC236}">
                  <a16:creationId xmlns:a16="http://schemas.microsoft.com/office/drawing/2014/main" id="{BB2CCB64-D5CC-411A-A6A5-C66C010FDABE}"/>
                </a:ext>
              </a:extLst>
            </p:cNvPr>
            <p:cNvSpPr>
              <a:spLocks/>
            </p:cNvSpPr>
            <p:nvPr/>
          </p:nvSpPr>
          <p:spPr bwMode="auto">
            <a:xfrm>
              <a:off x="854075" y="1804988"/>
              <a:ext cx="322262" cy="284163"/>
            </a:xfrm>
            <a:custGeom>
              <a:avLst/>
              <a:gdLst>
                <a:gd name="T0" fmla="*/ 168 w 283"/>
                <a:gd name="T1" fmla="*/ 249 h 249"/>
                <a:gd name="T2" fmla="*/ 78 w 283"/>
                <a:gd name="T3" fmla="*/ 187 h 249"/>
                <a:gd name="T4" fmla="*/ 83 w 283"/>
                <a:gd name="T5" fmla="*/ 181 h 249"/>
                <a:gd name="T6" fmla="*/ 70 w 283"/>
                <a:gd name="T7" fmla="*/ 130 h 249"/>
                <a:gd name="T8" fmla="*/ 22 w 283"/>
                <a:gd name="T9" fmla="*/ 132 h 249"/>
                <a:gd name="T10" fmla="*/ 1 w 283"/>
                <a:gd name="T11" fmla="*/ 105 h 249"/>
                <a:gd name="T12" fmla="*/ 1 w 283"/>
                <a:gd name="T13" fmla="*/ 100 h 249"/>
                <a:gd name="T14" fmla="*/ 55 w 283"/>
                <a:gd name="T15" fmla="*/ 6 h 249"/>
                <a:gd name="T16" fmla="*/ 59 w 283"/>
                <a:gd name="T17" fmla="*/ 3 h 249"/>
                <a:gd name="T18" fmla="*/ 99 w 283"/>
                <a:gd name="T19" fmla="*/ 0 h 249"/>
                <a:gd name="T20" fmla="*/ 105 w 283"/>
                <a:gd name="T21" fmla="*/ 3 h 249"/>
                <a:gd name="T22" fmla="*/ 138 w 283"/>
                <a:gd name="T23" fmla="*/ 24 h 249"/>
                <a:gd name="T24" fmla="*/ 172 w 283"/>
                <a:gd name="T25" fmla="*/ 4 h 249"/>
                <a:gd name="T26" fmla="*/ 178 w 283"/>
                <a:gd name="T27" fmla="*/ 0 h 249"/>
                <a:gd name="T28" fmla="*/ 219 w 283"/>
                <a:gd name="T29" fmla="*/ 4 h 249"/>
                <a:gd name="T30" fmla="*/ 224 w 283"/>
                <a:gd name="T31" fmla="*/ 6 h 249"/>
                <a:gd name="T32" fmla="*/ 281 w 283"/>
                <a:gd name="T33" fmla="*/ 72 h 249"/>
                <a:gd name="T34" fmla="*/ 282 w 283"/>
                <a:gd name="T35" fmla="*/ 78 h 249"/>
                <a:gd name="T36" fmla="*/ 265 w 283"/>
                <a:gd name="T37" fmla="*/ 117 h 249"/>
                <a:gd name="T38" fmla="*/ 259 w 283"/>
                <a:gd name="T39" fmla="*/ 120 h 249"/>
                <a:gd name="T40" fmla="*/ 221 w 283"/>
                <a:gd name="T41" fmla="*/ 148 h 249"/>
                <a:gd name="T42" fmla="*/ 228 w 283"/>
                <a:gd name="T43" fmla="*/ 169 h 249"/>
                <a:gd name="T44" fmla="*/ 233 w 283"/>
                <a:gd name="T45" fmla="*/ 172 h 249"/>
                <a:gd name="T46" fmla="*/ 168 w 283"/>
                <a:gd name="T4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249">
                  <a:moveTo>
                    <a:pt x="168" y="249"/>
                  </a:moveTo>
                  <a:cubicBezTo>
                    <a:pt x="141" y="236"/>
                    <a:pt x="98" y="206"/>
                    <a:pt x="78" y="187"/>
                  </a:cubicBezTo>
                  <a:cubicBezTo>
                    <a:pt x="80" y="185"/>
                    <a:pt x="81" y="183"/>
                    <a:pt x="83" y="181"/>
                  </a:cubicBezTo>
                  <a:cubicBezTo>
                    <a:pt x="96" y="164"/>
                    <a:pt x="90" y="141"/>
                    <a:pt x="70" y="130"/>
                  </a:cubicBezTo>
                  <a:cubicBezTo>
                    <a:pt x="54" y="122"/>
                    <a:pt x="38" y="123"/>
                    <a:pt x="22" y="132"/>
                  </a:cubicBezTo>
                  <a:cubicBezTo>
                    <a:pt x="15" y="123"/>
                    <a:pt x="8" y="114"/>
                    <a:pt x="1" y="105"/>
                  </a:cubicBezTo>
                  <a:cubicBezTo>
                    <a:pt x="0" y="104"/>
                    <a:pt x="0" y="102"/>
                    <a:pt x="1" y="100"/>
                  </a:cubicBezTo>
                  <a:cubicBezTo>
                    <a:pt x="15" y="67"/>
                    <a:pt x="33" y="35"/>
                    <a:pt x="55" y="6"/>
                  </a:cubicBezTo>
                  <a:cubicBezTo>
                    <a:pt x="56" y="5"/>
                    <a:pt x="57" y="4"/>
                    <a:pt x="59" y="3"/>
                  </a:cubicBezTo>
                  <a:cubicBezTo>
                    <a:pt x="72" y="2"/>
                    <a:pt x="86" y="1"/>
                    <a:pt x="99" y="0"/>
                  </a:cubicBezTo>
                  <a:cubicBezTo>
                    <a:pt x="102" y="0"/>
                    <a:pt x="104" y="0"/>
                    <a:pt x="105" y="3"/>
                  </a:cubicBezTo>
                  <a:cubicBezTo>
                    <a:pt x="111" y="18"/>
                    <a:pt x="123" y="24"/>
                    <a:pt x="138" y="24"/>
                  </a:cubicBezTo>
                  <a:cubicBezTo>
                    <a:pt x="153" y="24"/>
                    <a:pt x="166" y="17"/>
                    <a:pt x="172" y="4"/>
                  </a:cubicBezTo>
                  <a:cubicBezTo>
                    <a:pt x="173" y="0"/>
                    <a:pt x="175" y="0"/>
                    <a:pt x="178" y="0"/>
                  </a:cubicBezTo>
                  <a:cubicBezTo>
                    <a:pt x="192" y="1"/>
                    <a:pt x="206" y="2"/>
                    <a:pt x="219" y="4"/>
                  </a:cubicBezTo>
                  <a:cubicBezTo>
                    <a:pt x="221" y="4"/>
                    <a:pt x="223" y="5"/>
                    <a:pt x="224" y="6"/>
                  </a:cubicBezTo>
                  <a:cubicBezTo>
                    <a:pt x="243" y="28"/>
                    <a:pt x="262" y="50"/>
                    <a:pt x="281" y="72"/>
                  </a:cubicBezTo>
                  <a:cubicBezTo>
                    <a:pt x="282" y="73"/>
                    <a:pt x="283" y="76"/>
                    <a:pt x="282" y="78"/>
                  </a:cubicBezTo>
                  <a:cubicBezTo>
                    <a:pt x="277" y="91"/>
                    <a:pt x="271" y="104"/>
                    <a:pt x="265" y="117"/>
                  </a:cubicBezTo>
                  <a:cubicBezTo>
                    <a:pt x="264" y="120"/>
                    <a:pt x="262" y="120"/>
                    <a:pt x="259" y="120"/>
                  </a:cubicBezTo>
                  <a:cubicBezTo>
                    <a:pt x="240" y="118"/>
                    <a:pt x="223" y="130"/>
                    <a:pt x="221" y="148"/>
                  </a:cubicBezTo>
                  <a:cubicBezTo>
                    <a:pt x="220" y="156"/>
                    <a:pt x="223" y="163"/>
                    <a:pt x="228" y="169"/>
                  </a:cubicBezTo>
                  <a:cubicBezTo>
                    <a:pt x="229" y="170"/>
                    <a:pt x="231" y="171"/>
                    <a:pt x="233" y="172"/>
                  </a:cubicBezTo>
                  <a:cubicBezTo>
                    <a:pt x="213" y="201"/>
                    <a:pt x="192" y="226"/>
                    <a:pt x="168"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97" name="Freeform 9">
              <a:extLst>
                <a:ext uri="{FF2B5EF4-FFF2-40B4-BE49-F238E27FC236}">
                  <a16:creationId xmlns:a16="http://schemas.microsoft.com/office/drawing/2014/main" id="{794C49DD-BB97-433F-B2D6-B56E665528C6}"/>
                </a:ext>
              </a:extLst>
            </p:cNvPr>
            <p:cNvSpPr>
              <a:spLocks/>
            </p:cNvSpPr>
            <p:nvPr/>
          </p:nvSpPr>
          <p:spPr bwMode="auto">
            <a:xfrm>
              <a:off x="985839" y="1974851"/>
              <a:ext cx="368299" cy="176213"/>
            </a:xfrm>
            <a:custGeom>
              <a:avLst/>
              <a:gdLst>
                <a:gd name="T0" fmla="*/ 0 w 324"/>
                <a:gd name="T1" fmla="*/ 154 h 154"/>
                <a:gd name="T2" fmla="*/ 32 w 324"/>
                <a:gd name="T3" fmla="*/ 132 h 154"/>
                <a:gd name="T4" fmla="*/ 50 w 324"/>
                <a:gd name="T5" fmla="*/ 117 h 154"/>
                <a:gd name="T6" fmla="*/ 59 w 324"/>
                <a:gd name="T7" fmla="*/ 116 h 154"/>
                <a:gd name="T8" fmla="*/ 130 w 324"/>
                <a:gd name="T9" fmla="*/ 139 h 154"/>
                <a:gd name="T10" fmla="*/ 203 w 324"/>
                <a:gd name="T11" fmla="*/ 130 h 154"/>
                <a:gd name="T12" fmla="*/ 236 w 324"/>
                <a:gd name="T13" fmla="*/ 74 h 154"/>
                <a:gd name="T14" fmla="*/ 235 w 324"/>
                <a:gd name="T15" fmla="*/ 43 h 154"/>
                <a:gd name="T16" fmla="*/ 239 w 324"/>
                <a:gd name="T17" fmla="*/ 35 h 154"/>
                <a:gd name="T18" fmla="*/ 290 w 324"/>
                <a:gd name="T19" fmla="*/ 2 h 154"/>
                <a:gd name="T20" fmla="*/ 292 w 324"/>
                <a:gd name="T21" fmla="*/ 0 h 154"/>
                <a:gd name="T22" fmla="*/ 321 w 324"/>
                <a:gd name="T23" fmla="*/ 84 h 154"/>
                <a:gd name="T24" fmla="*/ 282 w 324"/>
                <a:gd name="T25" fmla="*/ 149 h 154"/>
                <a:gd name="T26" fmla="*/ 261 w 324"/>
                <a:gd name="T27" fmla="*/ 154 h 154"/>
                <a:gd name="T28" fmla="*/ 3 w 324"/>
                <a:gd name="T29" fmla="*/ 154 h 154"/>
                <a:gd name="T30" fmla="*/ 0 w 324"/>
                <a:gd name="T3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154">
                  <a:moveTo>
                    <a:pt x="0" y="154"/>
                  </a:moveTo>
                  <a:cubicBezTo>
                    <a:pt x="11" y="147"/>
                    <a:pt x="22" y="140"/>
                    <a:pt x="32" y="132"/>
                  </a:cubicBezTo>
                  <a:cubicBezTo>
                    <a:pt x="38" y="128"/>
                    <a:pt x="44" y="123"/>
                    <a:pt x="50" y="117"/>
                  </a:cubicBezTo>
                  <a:cubicBezTo>
                    <a:pt x="53" y="115"/>
                    <a:pt x="56" y="115"/>
                    <a:pt x="59" y="116"/>
                  </a:cubicBezTo>
                  <a:cubicBezTo>
                    <a:pt x="82" y="127"/>
                    <a:pt x="105" y="136"/>
                    <a:pt x="130" y="139"/>
                  </a:cubicBezTo>
                  <a:cubicBezTo>
                    <a:pt x="155" y="143"/>
                    <a:pt x="180" y="143"/>
                    <a:pt x="203" y="130"/>
                  </a:cubicBezTo>
                  <a:cubicBezTo>
                    <a:pt x="224" y="117"/>
                    <a:pt x="234" y="98"/>
                    <a:pt x="236" y="74"/>
                  </a:cubicBezTo>
                  <a:cubicBezTo>
                    <a:pt x="237" y="64"/>
                    <a:pt x="236" y="54"/>
                    <a:pt x="235" y="43"/>
                  </a:cubicBezTo>
                  <a:cubicBezTo>
                    <a:pt x="235" y="39"/>
                    <a:pt x="235" y="37"/>
                    <a:pt x="239" y="35"/>
                  </a:cubicBezTo>
                  <a:cubicBezTo>
                    <a:pt x="258" y="27"/>
                    <a:pt x="275" y="17"/>
                    <a:pt x="290" y="2"/>
                  </a:cubicBezTo>
                  <a:cubicBezTo>
                    <a:pt x="290" y="2"/>
                    <a:pt x="291" y="1"/>
                    <a:pt x="292" y="0"/>
                  </a:cubicBezTo>
                  <a:cubicBezTo>
                    <a:pt x="309" y="26"/>
                    <a:pt x="324" y="52"/>
                    <a:pt x="321" y="84"/>
                  </a:cubicBezTo>
                  <a:cubicBezTo>
                    <a:pt x="318" y="112"/>
                    <a:pt x="308" y="136"/>
                    <a:pt x="282" y="149"/>
                  </a:cubicBezTo>
                  <a:cubicBezTo>
                    <a:pt x="275" y="152"/>
                    <a:pt x="268" y="154"/>
                    <a:pt x="261" y="154"/>
                  </a:cubicBezTo>
                  <a:cubicBezTo>
                    <a:pt x="175" y="154"/>
                    <a:pt x="89" y="154"/>
                    <a:pt x="3" y="154"/>
                  </a:cubicBezTo>
                  <a:cubicBezTo>
                    <a:pt x="2" y="154"/>
                    <a:pt x="1" y="154"/>
                    <a:pt x="0"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98" name="Freeform 10">
              <a:extLst>
                <a:ext uri="{FF2B5EF4-FFF2-40B4-BE49-F238E27FC236}">
                  <a16:creationId xmlns:a16="http://schemas.microsoft.com/office/drawing/2014/main" id="{F19D3736-EE7B-4D08-AFE2-20848D245906}"/>
                </a:ext>
              </a:extLst>
            </p:cNvPr>
            <p:cNvSpPr>
              <a:spLocks/>
            </p:cNvSpPr>
            <p:nvPr/>
          </p:nvSpPr>
          <p:spPr bwMode="auto">
            <a:xfrm>
              <a:off x="820737" y="2038351"/>
              <a:ext cx="212725" cy="114299"/>
            </a:xfrm>
            <a:custGeom>
              <a:avLst/>
              <a:gdLst>
                <a:gd name="T0" fmla="*/ 1 w 186"/>
                <a:gd name="T1" fmla="*/ 0 h 100"/>
                <a:gd name="T2" fmla="*/ 60 w 186"/>
                <a:gd name="T3" fmla="*/ 12 h 100"/>
                <a:gd name="T4" fmla="*/ 128 w 186"/>
                <a:gd name="T5" fmla="*/ 19 h 100"/>
                <a:gd name="T6" fmla="*/ 135 w 186"/>
                <a:gd name="T7" fmla="*/ 21 h 100"/>
                <a:gd name="T8" fmla="*/ 184 w 186"/>
                <a:gd name="T9" fmla="*/ 52 h 100"/>
                <a:gd name="T10" fmla="*/ 186 w 186"/>
                <a:gd name="T11" fmla="*/ 53 h 100"/>
                <a:gd name="T12" fmla="*/ 116 w 186"/>
                <a:gd name="T13" fmla="*/ 99 h 100"/>
                <a:gd name="T14" fmla="*/ 110 w 186"/>
                <a:gd name="T15" fmla="*/ 99 h 100"/>
                <a:gd name="T16" fmla="*/ 43 w 186"/>
                <a:gd name="T17" fmla="*/ 100 h 100"/>
                <a:gd name="T18" fmla="*/ 24 w 186"/>
                <a:gd name="T19" fmla="*/ 91 h 100"/>
                <a:gd name="T20" fmla="*/ 1 w 186"/>
                <a:gd name="T21" fmla="*/ 37 h 100"/>
                <a:gd name="T22" fmla="*/ 1 w 186"/>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100">
                  <a:moveTo>
                    <a:pt x="1" y="0"/>
                  </a:moveTo>
                  <a:cubicBezTo>
                    <a:pt x="21" y="4"/>
                    <a:pt x="41" y="9"/>
                    <a:pt x="60" y="12"/>
                  </a:cubicBezTo>
                  <a:cubicBezTo>
                    <a:pt x="83" y="15"/>
                    <a:pt x="106" y="17"/>
                    <a:pt x="128" y="19"/>
                  </a:cubicBezTo>
                  <a:cubicBezTo>
                    <a:pt x="130" y="19"/>
                    <a:pt x="133" y="20"/>
                    <a:pt x="135" y="21"/>
                  </a:cubicBezTo>
                  <a:cubicBezTo>
                    <a:pt x="151" y="31"/>
                    <a:pt x="168" y="41"/>
                    <a:pt x="184" y="52"/>
                  </a:cubicBezTo>
                  <a:cubicBezTo>
                    <a:pt x="185" y="52"/>
                    <a:pt x="185" y="53"/>
                    <a:pt x="186" y="53"/>
                  </a:cubicBezTo>
                  <a:cubicBezTo>
                    <a:pt x="165" y="72"/>
                    <a:pt x="142" y="88"/>
                    <a:pt x="116" y="99"/>
                  </a:cubicBezTo>
                  <a:cubicBezTo>
                    <a:pt x="114" y="99"/>
                    <a:pt x="112" y="99"/>
                    <a:pt x="110" y="99"/>
                  </a:cubicBezTo>
                  <a:cubicBezTo>
                    <a:pt x="87" y="99"/>
                    <a:pt x="65" y="99"/>
                    <a:pt x="43" y="100"/>
                  </a:cubicBezTo>
                  <a:cubicBezTo>
                    <a:pt x="34" y="100"/>
                    <a:pt x="29" y="97"/>
                    <a:pt x="24" y="91"/>
                  </a:cubicBezTo>
                  <a:cubicBezTo>
                    <a:pt x="9" y="76"/>
                    <a:pt x="3" y="57"/>
                    <a:pt x="1" y="37"/>
                  </a:cubicBezTo>
                  <a:cubicBezTo>
                    <a:pt x="0" y="25"/>
                    <a:pt x="1" y="1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99" name="Freeform 11">
              <a:extLst>
                <a:ext uri="{FF2B5EF4-FFF2-40B4-BE49-F238E27FC236}">
                  <a16:creationId xmlns:a16="http://schemas.microsoft.com/office/drawing/2014/main" id="{DEDAF1F7-A115-47DA-977A-DE02F021D346}"/>
                </a:ext>
              </a:extLst>
            </p:cNvPr>
            <p:cNvSpPr>
              <a:spLocks/>
            </p:cNvSpPr>
            <p:nvPr/>
          </p:nvSpPr>
          <p:spPr bwMode="auto">
            <a:xfrm>
              <a:off x="1006476" y="1658939"/>
              <a:ext cx="193675" cy="153988"/>
            </a:xfrm>
            <a:custGeom>
              <a:avLst/>
              <a:gdLst>
                <a:gd name="T0" fmla="*/ 0 w 170"/>
                <a:gd name="T1" fmla="*/ 48 h 134"/>
                <a:gd name="T2" fmla="*/ 119 w 170"/>
                <a:gd name="T3" fmla="*/ 8 h 134"/>
                <a:gd name="T4" fmla="*/ 119 w 170"/>
                <a:gd name="T5" fmla="*/ 25 h 134"/>
                <a:gd name="T6" fmla="*/ 125 w 170"/>
                <a:gd name="T7" fmla="*/ 50 h 134"/>
                <a:gd name="T8" fmla="*/ 164 w 170"/>
                <a:gd name="T9" fmla="*/ 105 h 134"/>
                <a:gd name="T10" fmla="*/ 168 w 170"/>
                <a:gd name="T11" fmla="*/ 121 h 134"/>
                <a:gd name="T12" fmla="*/ 167 w 170"/>
                <a:gd name="T13" fmla="*/ 134 h 134"/>
                <a:gd name="T14" fmla="*/ 118 w 170"/>
                <a:gd name="T15" fmla="*/ 124 h 134"/>
                <a:gd name="T16" fmla="*/ 109 w 170"/>
                <a:gd name="T17" fmla="*/ 122 h 134"/>
                <a:gd name="T18" fmla="*/ 80 w 170"/>
                <a:gd name="T19" fmla="*/ 108 h 134"/>
                <a:gd name="T20" fmla="*/ 7 w 170"/>
                <a:gd name="T21" fmla="*/ 53 h 134"/>
                <a:gd name="T22" fmla="*/ 0 w 170"/>
                <a:gd name="T23" fmla="*/ 4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34">
                  <a:moveTo>
                    <a:pt x="0" y="48"/>
                  </a:moveTo>
                  <a:cubicBezTo>
                    <a:pt x="36" y="23"/>
                    <a:pt x="72" y="0"/>
                    <a:pt x="119" y="8"/>
                  </a:cubicBezTo>
                  <a:cubicBezTo>
                    <a:pt x="119" y="14"/>
                    <a:pt x="119" y="20"/>
                    <a:pt x="119" y="25"/>
                  </a:cubicBezTo>
                  <a:cubicBezTo>
                    <a:pt x="118" y="34"/>
                    <a:pt x="120" y="43"/>
                    <a:pt x="125" y="50"/>
                  </a:cubicBezTo>
                  <a:cubicBezTo>
                    <a:pt x="138" y="68"/>
                    <a:pt x="151" y="87"/>
                    <a:pt x="164" y="105"/>
                  </a:cubicBezTo>
                  <a:cubicBezTo>
                    <a:pt x="167" y="110"/>
                    <a:pt x="170" y="115"/>
                    <a:pt x="168" y="121"/>
                  </a:cubicBezTo>
                  <a:cubicBezTo>
                    <a:pt x="167" y="125"/>
                    <a:pt x="167" y="130"/>
                    <a:pt x="167" y="134"/>
                  </a:cubicBezTo>
                  <a:cubicBezTo>
                    <a:pt x="150" y="130"/>
                    <a:pt x="134" y="127"/>
                    <a:pt x="118" y="124"/>
                  </a:cubicBezTo>
                  <a:cubicBezTo>
                    <a:pt x="115" y="123"/>
                    <a:pt x="112" y="122"/>
                    <a:pt x="109" y="122"/>
                  </a:cubicBezTo>
                  <a:cubicBezTo>
                    <a:pt x="97" y="123"/>
                    <a:pt x="89" y="116"/>
                    <a:pt x="80" y="108"/>
                  </a:cubicBezTo>
                  <a:cubicBezTo>
                    <a:pt x="58" y="87"/>
                    <a:pt x="33" y="69"/>
                    <a:pt x="7" y="53"/>
                  </a:cubicBezTo>
                  <a:cubicBezTo>
                    <a:pt x="5" y="52"/>
                    <a:pt x="3" y="50"/>
                    <a:pt x="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100" name="Freeform 12">
              <a:extLst>
                <a:ext uri="{FF2B5EF4-FFF2-40B4-BE49-F238E27FC236}">
                  <a16:creationId xmlns:a16="http://schemas.microsoft.com/office/drawing/2014/main" id="{648811F5-1D5F-409F-861A-ED9FE2A6BF0A}"/>
                </a:ext>
              </a:extLst>
            </p:cNvPr>
            <p:cNvSpPr>
              <a:spLocks/>
            </p:cNvSpPr>
            <p:nvPr/>
          </p:nvSpPr>
          <p:spPr bwMode="auto">
            <a:xfrm>
              <a:off x="700088" y="1839913"/>
              <a:ext cx="134937" cy="179388"/>
            </a:xfrm>
            <a:custGeom>
              <a:avLst/>
              <a:gdLst>
                <a:gd name="T0" fmla="*/ 76 w 119"/>
                <a:gd name="T1" fmla="*/ 0 h 158"/>
                <a:gd name="T2" fmla="*/ 118 w 119"/>
                <a:gd name="T3" fmla="*/ 71 h 158"/>
                <a:gd name="T4" fmla="*/ 119 w 119"/>
                <a:gd name="T5" fmla="*/ 76 h 158"/>
                <a:gd name="T6" fmla="*/ 96 w 119"/>
                <a:gd name="T7" fmla="*/ 158 h 158"/>
                <a:gd name="T8" fmla="*/ 81 w 119"/>
                <a:gd name="T9" fmla="*/ 152 h 158"/>
                <a:gd name="T10" fmla="*/ 16 w 119"/>
                <a:gd name="T11" fmla="*/ 114 h 158"/>
                <a:gd name="T12" fmla="*/ 13 w 119"/>
                <a:gd name="T13" fmla="*/ 111 h 158"/>
                <a:gd name="T14" fmla="*/ 10 w 119"/>
                <a:gd name="T15" fmla="*/ 79 h 158"/>
                <a:gd name="T16" fmla="*/ 47 w 119"/>
                <a:gd name="T17" fmla="*/ 18 h 158"/>
                <a:gd name="T18" fmla="*/ 60 w 119"/>
                <a:gd name="T19" fmla="*/ 7 h 158"/>
                <a:gd name="T20" fmla="*/ 76 w 119"/>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58">
                  <a:moveTo>
                    <a:pt x="76" y="0"/>
                  </a:moveTo>
                  <a:cubicBezTo>
                    <a:pt x="88" y="26"/>
                    <a:pt x="102" y="49"/>
                    <a:pt x="118" y="71"/>
                  </a:cubicBezTo>
                  <a:cubicBezTo>
                    <a:pt x="119" y="73"/>
                    <a:pt x="119" y="75"/>
                    <a:pt x="119" y="76"/>
                  </a:cubicBezTo>
                  <a:cubicBezTo>
                    <a:pt x="108" y="102"/>
                    <a:pt x="101" y="129"/>
                    <a:pt x="96" y="158"/>
                  </a:cubicBezTo>
                  <a:cubicBezTo>
                    <a:pt x="91" y="156"/>
                    <a:pt x="86" y="154"/>
                    <a:pt x="81" y="152"/>
                  </a:cubicBezTo>
                  <a:cubicBezTo>
                    <a:pt x="57" y="143"/>
                    <a:pt x="35" y="132"/>
                    <a:pt x="16" y="114"/>
                  </a:cubicBezTo>
                  <a:cubicBezTo>
                    <a:pt x="15" y="113"/>
                    <a:pt x="14" y="112"/>
                    <a:pt x="13" y="111"/>
                  </a:cubicBezTo>
                  <a:cubicBezTo>
                    <a:pt x="0" y="96"/>
                    <a:pt x="0" y="96"/>
                    <a:pt x="10" y="79"/>
                  </a:cubicBezTo>
                  <a:cubicBezTo>
                    <a:pt x="22" y="58"/>
                    <a:pt x="35" y="39"/>
                    <a:pt x="47" y="18"/>
                  </a:cubicBezTo>
                  <a:cubicBezTo>
                    <a:pt x="50" y="13"/>
                    <a:pt x="54" y="9"/>
                    <a:pt x="60" y="7"/>
                  </a:cubicBezTo>
                  <a:cubicBezTo>
                    <a:pt x="65" y="5"/>
                    <a:pt x="70"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101" name="Freeform 13">
              <a:extLst>
                <a:ext uri="{FF2B5EF4-FFF2-40B4-BE49-F238E27FC236}">
                  <a16:creationId xmlns:a16="http://schemas.microsoft.com/office/drawing/2014/main" id="{3595CB20-4A38-401D-830F-77DA5FF292E4}"/>
                </a:ext>
              </a:extLst>
            </p:cNvPr>
            <p:cNvSpPr>
              <a:spLocks/>
            </p:cNvSpPr>
            <p:nvPr/>
          </p:nvSpPr>
          <p:spPr bwMode="auto">
            <a:xfrm>
              <a:off x="790575" y="1679575"/>
              <a:ext cx="192087" cy="141288"/>
            </a:xfrm>
            <a:custGeom>
              <a:avLst/>
              <a:gdLst>
                <a:gd name="T0" fmla="*/ 4 w 168"/>
                <a:gd name="T1" fmla="*/ 125 h 125"/>
                <a:gd name="T2" fmla="*/ 1 w 168"/>
                <a:gd name="T3" fmla="*/ 114 h 125"/>
                <a:gd name="T4" fmla="*/ 3 w 168"/>
                <a:gd name="T5" fmla="*/ 107 h 125"/>
                <a:gd name="T6" fmla="*/ 41 w 168"/>
                <a:gd name="T7" fmla="*/ 54 h 125"/>
                <a:gd name="T8" fmla="*/ 46 w 168"/>
                <a:gd name="T9" fmla="*/ 48 h 125"/>
                <a:gd name="T10" fmla="*/ 61 w 168"/>
                <a:gd name="T11" fmla="*/ 0 h 125"/>
                <a:gd name="T12" fmla="*/ 168 w 168"/>
                <a:gd name="T13" fmla="*/ 33 h 125"/>
                <a:gd name="T14" fmla="*/ 159 w 168"/>
                <a:gd name="T15" fmla="*/ 42 h 125"/>
                <a:gd name="T16" fmla="*/ 109 w 168"/>
                <a:gd name="T17" fmla="*/ 96 h 125"/>
                <a:gd name="T18" fmla="*/ 95 w 168"/>
                <a:gd name="T19" fmla="*/ 104 h 125"/>
                <a:gd name="T20" fmla="*/ 49 w 168"/>
                <a:gd name="T21" fmla="*/ 113 h 125"/>
                <a:gd name="T22" fmla="*/ 4 w 168"/>
                <a:gd name="T2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25">
                  <a:moveTo>
                    <a:pt x="4" y="125"/>
                  </a:moveTo>
                  <a:cubicBezTo>
                    <a:pt x="3" y="121"/>
                    <a:pt x="1" y="118"/>
                    <a:pt x="1" y="114"/>
                  </a:cubicBezTo>
                  <a:cubicBezTo>
                    <a:pt x="0" y="112"/>
                    <a:pt x="1" y="109"/>
                    <a:pt x="3" y="107"/>
                  </a:cubicBezTo>
                  <a:cubicBezTo>
                    <a:pt x="15" y="90"/>
                    <a:pt x="28" y="72"/>
                    <a:pt x="41" y="54"/>
                  </a:cubicBezTo>
                  <a:cubicBezTo>
                    <a:pt x="42" y="52"/>
                    <a:pt x="44" y="50"/>
                    <a:pt x="46" y="48"/>
                  </a:cubicBezTo>
                  <a:cubicBezTo>
                    <a:pt x="55" y="33"/>
                    <a:pt x="66" y="20"/>
                    <a:pt x="61" y="0"/>
                  </a:cubicBezTo>
                  <a:cubicBezTo>
                    <a:pt x="100" y="1"/>
                    <a:pt x="134" y="16"/>
                    <a:pt x="168" y="33"/>
                  </a:cubicBezTo>
                  <a:cubicBezTo>
                    <a:pt x="165" y="36"/>
                    <a:pt x="162" y="39"/>
                    <a:pt x="159" y="42"/>
                  </a:cubicBezTo>
                  <a:cubicBezTo>
                    <a:pt x="142" y="60"/>
                    <a:pt x="125" y="78"/>
                    <a:pt x="109" y="96"/>
                  </a:cubicBezTo>
                  <a:cubicBezTo>
                    <a:pt x="105" y="100"/>
                    <a:pt x="102" y="103"/>
                    <a:pt x="95" y="104"/>
                  </a:cubicBezTo>
                  <a:cubicBezTo>
                    <a:pt x="80" y="106"/>
                    <a:pt x="65" y="109"/>
                    <a:pt x="49" y="113"/>
                  </a:cubicBezTo>
                  <a:cubicBezTo>
                    <a:pt x="35" y="116"/>
                    <a:pt x="20" y="121"/>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102" name="Freeform 14">
              <a:extLst>
                <a:ext uri="{FF2B5EF4-FFF2-40B4-BE49-F238E27FC236}">
                  <a16:creationId xmlns:a16="http://schemas.microsoft.com/office/drawing/2014/main" id="{C6B174EF-C153-45BC-8EEA-AB4D9743ADBD}"/>
                </a:ext>
              </a:extLst>
            </p:cNvPr>
            <p:cNvSpPr>
              <a:spLocks/>
            </p:cNvSpPr>
            <p:nvPr/>
          </p:nvSpPr>
          <p:spPr bwMode="auto">
            <a:xfrm>
              <a:off x="1058863" y="2025650"/>
              <a:ext cx="188912" cy="100013"/>
            </a:xfrm>
            <a:custGeom>
              <a:avLst/>
              <a:gdLst>
                <a:gd name="T0" fmla="*/ 0 w 166"/>
                <a:gd name="T1" fmla="*/ 61 h 88"/>
                <a:gd name="T2" fmla="*/ 31 w 166"/>
                <a:gd name="T3" fmla="*/ 29 h 88"/>
                <a:gd name="T4" fmla="*/ 35 w 166"/>
                <a:gd name="T5" fmla="*/ 27 h 88"/>
                <a:gd name="T6" fmla="*/ 155 w 166"/>
                <a:gd name="T7" fmla="*/ 0 h 88"/>
                <a:gd name="T8" fmla="*/ 157 w 166"/>
                <a:gd name="T9" fmla="*/ 0 h 88"/>
                <a:gd name="T10" fmla="*/ 103 w 166"/>
                <a:gd name="T11" fmla="*/ 85 h 88"/>
                <a:gd name="T12" fmla="*/ 21 w 166"/>
                <a:gd name="T13" fmla="*/ 70 h 88"/>
                <a:gd name="T14" fmla="*/ 0 w 166"/>
                <a:gd name="T15" fmla="*/ 61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0" y="61"/>
                  </a:moveTo>
                  <a:cubicBezTo>
                    <a:pt x="11" y="50"/>
                    <a:pt x="21" y="39"/>
                    <a:pt x="31" y="29"/>
                  </a:cubicBezTo>
                  <a:cubicBezTo>
                    <a:pt x="32" y="28"/>
                    <a:pt x="34" y="27"/>
                    <a:pt x="35" y="27"/>
                  </a:cubicBezTo>
                  <a:cubicBezTo>
                    <a:pt x="76" y="22"/>
                    <a:pt x="116" y="14"/>
                    <a:pt x="155" y="0"/>
                  </a:cubicBezTo>
                  <a:cubicBezTo>
                    <a:pt x="156" y="0"/>
                    <a:pt x="156" y="0"/>
                    <a:pt x="157" y="0"/>
                  </a:cubicBezTo>
                  <a:cubicBezTo>
                    <a:pt x="166" y="38"/>
                    <a:pt x="152" y="80"/>
                    <a:pt x="103" y="85"/>
                  </a:cubicBezTo>
                  <a:cubicBezTo>
                    <a:pt x="74" y="88"/>
                    <a:pt x="47" y="81"/>
                    <a:pt x="21" y="70"/>
                  </a:cubicBezTo>
                  <a:cubicBezTo>
                    <a:pt x="14" y="68"/>
                    <a:pt x="7" y="65"/>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103" name="Freeform 15">
              <a:extLst>
                <a:ext uri="{FF2B5EF4-FFF2-40B4-BE49-F238E27FC236}">
                  <a16:creationId xmlns:a16="http://schemas.microsoft.com/office/drawing/2014/main" id="{A90545EA-A058-4CE4-B12B-E4FF0C89F7BE}"/>
                </a:ext>
              </a:extLst>
            </p:cNvPr>
            <p:cNvSpPr>
              <a:spLocks/>
            </p:cNvSpPr>
            <p:nvPr/>
          </p:nvSpPr>
          <p:spPr bwMode="auto">
            <a:xfrm>
              <a:off x="1192213" y="1830388"/>
              <a:ext cx="119062" cy="174625"/>
            </a:xfrm>
            <a:custGeom>
              <a:avLst/>
              <a:gdLst>
                <a:gd name="T0" fmla="*/ 50 w 104"/>
                <a:gd name="T1" fmla="*/ 153 h 153"/>
                <a:gd name="T2" fmla="*/ 2 w 104"/>
                <a:gd name="T3" fmla="*/ 54 h 153"/>
                <a:gd name="T4" fmla="*/ 1 w 104"/>
                <a:gd name="T5" fmla="*/ 48 h 153"/>
                <a:gd name="T6" fmla="*/ 15 w 104"/>
                <a:gd name="T7" fmla="*/ 0 h 153"/>
                <a:gd name="T8" fmla="*/ 45 w 104"/>
                <a:gd name="T9" fmla="*/ 18 h 153"/>
                <a:gd name="T10" fmla="*/ 102 w 104"/>
                <a:gd name="T11" fmla="*/ 112 h 153"/>
                <a:gd name="T12" fmla="*/ 104 w 104"/>
                <a:gd name="T13" fmla="*/ 115 h 153"/>
                <a:gd name="T14" fmla="*/ 50 w 10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53">
                  <a:moveTo>
                    <a:pt x="50" y="153"/>
                  </a:moveTo>
                  <a:cubicBezTo>
                    <a:pt x="40" y="116"/>
                    <a:pt x="23" y="84"/>
                    <a:pt x="2" y="54"/>
                  </a:cubicBezTo>
                  <a:cubicBezTo>
                    <a:pt x="1" y="52"/>
                    <a:pt x="0" y="49"/>
                    <a:pt x="1" y="48"/>
                  </a:cubicBezTo>
                  <a:cubicBezTo>
                    <a:pt x="5" y="32"/>
                    <a:pt x="10" y="16"/>
                    <a:pt x="15" y="0"/>
                  </a:cubicBezTo>
                  <a:cubicBezTo>
                    <a:pt x="26" y="5"/>
                    <a:pt x="38" y="6"/>
                    <a:pt x="45" y="18"/>
                  </a:cubicBezTo>
                  <a:cubicBezTo>
                    <a:pt x="63" y="50"/>
                    <a:pt x="83" y="81"/>
                    <a:pt x="102" y="112"/>
                  </a:cubicBezTo>
                  <a:cubicBezTo>
                    <a:pt x="103" y="113"/>
                    <a:pt x="103" y="114"/>
                    <a:pt x="104" y="115"/>
                  </a:cubicBezTo>
                  <a:cubicBezTo>
                    <a:pt x="89" y="133"/>
                    <a:pt x="70" y="14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104" name="Freeform 16">
              <a:extLst>
                <a:ext uri="{FF2B5EF4-FFF2-40B4-BE49-F238E27FC236}">
                  <a16:creationId xmlns:a16="http://schemas.microsoft.com/office/drawing/2014/main" id="{E67D8501-E3EB-4082-8CDC-D8338A8D7254}"/>
                </a:ext>
              </a:extLst>
            </p:cNvPr>
            <p:cNvSpPr>
              <a:spLocks/>
            </p:cNvSpPr>
            <p:nvPr/>
          </p:nvSpPr>
          <p:spPr bwMode="auto">
            <a:xfrm>
              <a:off x="1106488" y="1905000"/>
              <a:ext cx="130175" cy="138113"/>
            </a:xfrm>
            <a:custGeom>
              <a:avLst/>
              <a:gdLst>
                <a:gd name="T0" fmla="*/ 54 w 114"/>
                <a:gd name="T1" fmla="*/ 37 h 121"/>
                <a:gd name="T2" fmla="*/ 70 w 114"/>
                <a:gd name="T3" fmla="*/ 0 h 121"/>
                <a:gd name="T4" fmla="*/ 114 w 114"/>
                <a:gd name="T5" fmla="*/ 93 h 121"/>
                <a:gd name="T6" fmla="*/ 0 w 114"/>
                <a:gd name="T7" fmla="*/ 121 h 121"/>
                <a:gd name="T8" fmla="*/ 16 w 114"/>
                <a:gd name="T9" fmla="*/ 99 h 121"/>
                <a:gd name="T10" fmla="*/ 31 w 114"/>
                <a:gd name="T11" fmla="*/ 92 h 121"/>
                <a:gd name="T12" fmla="*/ 63 w 114"/>
                <a:gd name="T13" fmla="*/ 79 h 121"/>
                <a:gd name="T14" fmla="*/ 58 w 114"/>
                <a:gd name="T15" fmla="*/ 41 h 121"/>
                <a:gd name="T16" fmla="*/ 54 w 114"/>
                <a:gd name="T17" fmla="*/ 3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21">
                  <a:moveTo>
                    <a:pt x="54" y="37"/>
                  </a:moveTo>
                  <a:cubicBezTo>
                    <a:pt x="59" y="25"/>
                    <a:pt x="65" y="13"/>
                    <a:pt x="70" y="0"/>
                  </a:cubicBezTo>
                  <a:cubicBezTo>
                    <a:pt x="89" y="29"/>
                    <a:pt x="105" y="59"/>
                    <a:pt x="114" y="93"/>
                  </a:cubicBezTo>
                  <a:cubicBezTo>
                    <a:pt x="77" y="108"/>
                    <a:pt x="40" y="115"/>
                    <a:pt x="0" y="121"/>
                  </a:cubicBezTo>
                  <a:cubicBezTo>
                    <a:pt x="6" y="113"/>
                    <a:pt x="12" y="106"/>
                    <a:pt x="16" y="99"/>
                  </a:cubicBezTo>
                  <a:cubicBezTo>
                    <a:pt x="20" y="93"/>
                    <a:pt x="23" y="91"/>
                    <a:pt x="31" y="92"/>
                  </a:cubicBezTo>
                  <a:cubicBezTo>
                    <a:pt x="44" y="94"/>
                    <a:pt x="55" y="89"/>
                    <a:pt x="63" y="79"/>
                  </a:cubicBezTo>
                  <a:cubicBezTo>
                    <a:pt x="72" y="67"/>
                    <a:pt x="70" y="51"/>
                    <a:pt x="58" y="41"/>
                  </a:cubicBezTo>
                  <a:cubicBezTo>
                    <a:pt x="57" y="40"/>
                    <a:pt x="55" y="38"/>
                    <a:pt x="5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105" name="Freeform 17">
              <a:extLst>
                <a:ext uri="{FF2B5EF4-FFF2-40B4-BE49-F238E27FC236}">
                  <a16:creationId xmlns:a16="http://schemas.microsoft.com/office/drawing/2014/main" id="{FB1A9ED2-8164-433E-BAAE-90632CF0CEEF}"/>
                </a:ext>
              </a:extLst>
            </p:cNvPr>
            <p:cNvSpPr>
              <a:spLocks/>
            </p:cNvSpPr>
            <p:nvPr/>
          </p:nvSpPr>
          <p:spPr bwMode="auto">
            <a:xfrm>
              <a:off x="800100" y="1812925"/>
              <a:ext cx="95250" cy="95250"/>
            </a:xfrm>
            <a:custGeom>
              <a:avLst/>
              <a:gdLst>
                <a:gd name="T0" fmla="*/ 36 w 84"/>
                <a:gd name="T1" fmla="*/ 84 h 84"/>
                <a:gd name="T2" fmla="*/ 0 w 84"/>
                <a:gd name="T3" fmla="*/ 20 h 84"/>
                <a:gd name="T4" fmla="*/ 84 w 84"/>
                <a:gd name="T5" fmla="*/ 0 h 84"/>
                <a:gd name="T6" fmla="*/ 36 w 84"/>
                <a:gd name="T7" fmla="*/ 84 h 84"/>
              </a:gdLst>
              <a:ahLst/>
              <a:cxnLst>
                <a:cxn ang="0">
                  <a:pos x="T0" y="T1"/>
                </a:cxn>
                <a:cxn ang="0">
                  <a:pos x="T2" y="T3"/>
                </a:cxn>
                <a:cxn ang="0">
                  <a:pos x="T4" y="T5"/>
                </a:cxn>
                <a:cxn ang="0">
                  <a:pos x="T6" y="T7"/>
                </a:cxn>
              </a:cxnLst>
              <a:rect l="0" t="0" r="r" b="b"/>
              <a:pathLst>
                <a:path w="84" h="84">
                  <a:moveTo>
                    <a:pt x="36" y="84"/>
                  </a:moveTo>
                  <a:cubicBezTo>
                    <a:pt x="24" y="63"/>
                    <a:pt x="12" y="42"/>
                    <a:pt x="0" y="20"/>
                  </a:cubicBezTo>
                  <a:cubicBezTo>
                    <a:pt x="28" y="10"/>
                    <a:pt x="56" y="4"/>
                    <a:pt x="84" y="0"/>
                  </a:cubicBezTo>
                  <a:cubicBezTo>
                    <a:pt x="68" y="27"/>
                    <a:pt x="52" y="55"/>
                    <a:pt x="3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106" name="Freeform 18">
              <a:extLst>
                <a:ext uri="{FF2B5EF4-FFF2-40B4-BE49-F238E27FC236}">
                  <a16:creationId xmlns:a16="http://schemas.microsoft.com/office/drawing/2014/main" id="{51FA2D8B-0780-42DA-82E4-2684635CE00D}"/>
                </a:ext>
              </a:extLst>
            </p:cNvPr>
            <p:cNvSpPr>
              <a:spLocks/>
            </p:cNvSpPr>
            <p:nvPr/>
          </p:nvSpPr>
          <p:spPr bwMode="auto">
            <a:xfrm>
              <a:off x="1066064" y="1724025"/>
              <a:ext cx="158749" cy="69850"/>
            </a:xfrm>
            <a:custGeom>
              <a:avLst/>
              <a:gdLst>
                <a:gd name="T0" fmla="*/ 140 w 140"/>
                <a:gd name="T1" fmla="*/ 60 h 61"/>
                <a:gd name="T2" fmla="*/ 111 w 140"/>
                <a:gd name="T3" fmla="*/ 58 h 61"/>
                <a:gd name="T4" fmla="*/ 106 w 140"/>
                <a:gd name="T5" fmla="*/ 55 h 61"/>
                <a:gd name="T6" fmla="*/ 72 w 140"/>
                <a:gd name="T7" fmla="*/ 34 h 61"/>
                <a:gd name="T8" fmla="*/ 39 w 140"/>
                <a:gd name="T9" fmla="*/ 54 h 61"/>
                <a:gd name="T10" fmla="*/ 35 w 140"/>
                <a:gd name="T11" fmla="*/ 58 h 61"/>
                <a:gd name="T12" fmla="*/ 0 w 140"/>
                <a:gd name="T13" fmla="*/ 61 h 61"/>
                <a:gd name="T14" fmla="*/ 27 w 140"/>
                <a:gd name="T15" fmla="*/ 30 h 61"/>
                <a:gd name="T16" fmla="*/ 56 w 140"/>
                <a:gd name="T17" fmla="*/ 3 h 61"/>
                <a:gd name="T18" fmla="*/ 62 w 140"/>
                <a:gd name="T19" fmla="*/ 2 h 61"/>
                <a:gd name="T20" fmla="*/ 139 w 140"/>
                <a:gd name="T21" fmla="*/ 58 h 61"/>
                <a:gd name="T22" fmla="*/ 140 w 140"/>
                <a:gd name="T2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61">
                  <a:moveTo>
                    <a:pt x="140" y="60"/>
                  </a:moveTo>
                  <a:cubicBezTo>
                    <a:pt x="130" y="60"/>
                    <a:pt x="120" y="59"/>
                    <a:pt x="111" y="58"/>
                  </a:cubicBezTo>
                  <a:cubicBezTo>
                    <a:pt x="109" y="58"/>
                    <a:pt x="107" y="56"/>
                    <a:pt x="106" y="55"/>
                  </a:cubicBezTo>
                  <a:cubicBezTo>
                    <a:pt x="99" y="40"/>
                    <a:pt x="88" y="34"/>
                    <a:pt x="72" y="34"/>
                  </a:cubicBezTo>
                  <a:cubicBezTo>
                    <a:pt x="57" y="34"/>
                    <a:pt x="46" y="40"/>
                    <a:pt x="39" y="54"/>
                  </a:cubicBezTo>
                  <a:cubicBezTo>
                    <a:pt x="38" y="56"/>
                    <a:pt x="36" y="58"/>
                    <a:pt x="35" y="58"/>
                  </a:cubicBezTo>
                  <a:cubicBezTo>
                    <a:pt x="23" y="59"/>
                    <a:pt x="12" y="60"/>
                    <a:pt x="0" y="61"/>
                  </a:cubicBezTo>
                  <a:cubicBezTo>
                    <a:pt x="9" y="50"/>
                    <a:pt x="18" y="40"/>
                    <a:pt x="27" y="30"/>
                  </a:cubicBezTo>
                  <a:cubicBezTo>
                    <a:pt x="36" y="21"/>
                    <a:pt x="46" y="12"/>
                    <a:pt x="56" y="3"/>
                  </a:cubicBezTo>
                  <a:cubicBezTo>
                    <a:pt x="58" y="0"/>
                    <a:pt x="59" y="0"/>
                    <a:pt x="62" y="2"/>
                  </a:cubicBezTo>
                  <a:cubicBezTo>
                    <a:pt x="90" y="18"/>
                    <a:pt x="115" y="37"/>
                    <a:pt x="139" y="58"/>
                  </a:cubicBezTo>
                  <a:cubicBezTo>
                    <a:pt x="139" y="59"/>
                    <a:pt x="140" y="59"/>
                    <a:pt x="14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107" name="Freeform 19">
              <a:extLst>
                <a:ext uri="{FF2B5EF4-FFF2-40B4-BE49-F238E27FC236}">
                  <a16:creationId xmlns:a16="http://schemas.microsoft.com/office/drawing/2014/main" id="{EF9685FE-2826-4456-BC1D-2047018EC71F}"/>
                </a:ext>
              </a:extLst>
            </p:cNvPr>
            <p:cNvSpPr>
              <a:spLocks/>
            </p:cNvSpPr>
            <p:nvPr/>
          </p:nvSpPr>
          <p:spPr bwMode="auto">
            <a:xfrm>
              <a:off x="823913" y="1938338"/>
              <a:ext cx="130175" cy="107950"/>
            </a:xfrm>
            <a:custGeom>
              <a:avLst/>
              <a:gdLst>
                <a:gd name="T0" fmla="*/ 114 w 114"/>
                <a:gd name="T1" fmla="*/ 95 h 95"/>
                <a:gd name="T2" fmla="*/ 0 w 114"/>
                <a:gd name="T3" fmla="*/ 75 h 95"/>
                <a:gd name="T4" fmla="*/ 20 w 114"/>
                <a:gd name="T5" fmla="*/ 0 h 95"/>
                <a:gd name="T6" fmla="*/ 37 w 114"/>
                <a:gd name="T7" fmla="*/ 21 h 95"/>
                <a:gd name="T8" fmla="*/ 31 w 114"/>
                <a:gd name="T9" fmla="*/ 44 h 95"/>
                <a:gd name="T10" fmla="*/ 58 w 114"/>
                <a:gd name="T11" fmla="*/ 78 h 95"/>
                <a:gd name="T12" fmla="*/ 88 w 114"/>
                <a:gd name="T13" fmla="*/ 78 h 95"/>
                <a:gd name="T14" fmla="*/ 96 w 114"/>
                <a:gd name="T15" fmla="*/ 80 h 95"/>
                <a:gd name="T16" fmla="*/ 114 w 11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5">
                  <a:moveTo>
                    <a:pt x="114" y="95"/>
                  </a:moveTo>
                  <a:cubicBezTo>
                    <a:pt x="74" y="92"/>
                    <a:pt x="37" y="86"/>
                    <a:pt x="0" y="75"/>
                  </a:cubicBezTo>
                  <a:cubicBezTo>
                    <a:pt x="4" y="50"/>
                    <a:pt x="10" y="25"/>
                    <a:pt x="20" y="0"/>
                  </a:cubicBezTo>
                  <a:cubicBezTo>
                    <a:pt x="26" y="8"/>
                    <a:pt x="32" y="15"/>
                    <a:pt x="37" y="21"/>
                  </a:cubicBezTo>
                  <a:cubicBezTo>
                    <a:pt x="35" y="30"/>
                    <a:pt x="32" y="37"/>
                    <a:pt x="31" y="44"/>
                  </a:cubicBezTo>
                  <a:cubicBezTo>
                    <a:pt x="31" y="60"/>
                    <a:pt x="42" y="73"/>
                    <a:pt x="58" y="78"/>
                  </a:cubicBezTo>
                  <a:cubicBezTo>
                    <a:pt x="68" y="82"/>
                    <a:pt x="78" y="81"/>
                    <a:pt x="88" y="78"/>
                  </a:cubicBezTo>
                  <a:cubicBezTo>
                    <a:pt x="91" y="78"/>
                    <a:pt x="94" y="78"/>
                    <a:pt x="96" y="80"/>
                  </a:cubicBezTo>
                  <a:cubicBezTo>
                    <a:pt x="102" y="84"/>
                    <a:pt x="107" y="89"/>
                    <a:pt x="114"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sp>
          <p:nvSpPr>
            <p:cNvPr id="108" name="Freeform 20">
              <a:extLst>
                <a:ext uri="{FF2B5EF4-FFF2-40B4-BE49-F238E27FC236}">
                  <a16:creationId xmlns:a16="http://schemas.microsoft.com/office/drawing/2014/main" id="{EC24A477-E89B-49AF-9955-AEC1633B23DD}"/>
                </a:ext>
              </a:extLst>
            </p:cNvPr>
            <p:cNvSpPr>
              <a:spLocks/>
            </p:cNvSpPr>
            <p:nvPr/>
          </p:nvSpPr>
          <p:spPr bwMode="auto">
            <a:xfrm>
              <a:off x="1130300" y="1811338"/>
              <a:ext cx="65087" cy="61913"/>
            </a:xfrm>
            <a:custGeom>
              <a:avLst/>
              <a:gdLst>
                <a:gd name="T0" fmla="*/ 46 w 57"/>
                <a:gd name="T1" fmla="*/ 54 h 54"/>
                <a:gd name="T2" fmla="*/ 0 w 57"/>
                <a:gd name="T3" fmla="*/ 0 h 54"/>
                <a:gd name="T4" fmla="*/ 57 w 57"/>
                <a:gd name="T5" fmla="*/ 13 h 54"/>
                <a:gd name="T6" fmla="*/ 46 w 57"/>
                <a:gd name="T7" fmla="*/ 54 h 54"/>
              </a:gdLst>
              <a:ahLst/>
              <a:cxnLst>
                <a:cxn ang="0">
                  <a:pos x="T0" y="T1"/>
                </a:cxn>
                <a:cxn ang="0">
                  <a:pos x="T2" y="T3"/>
                </a:cxn>
                <a:cxn ang="0">
                  <a:pos x="T4" y="T5"/>
                </a:cxn>
                <a:cxn ang="0">
                  <a:pos x="T6" y="T7"/>
                </a:cxn>
              </a:cxnLst>
              <a:rect l="0" t="0" r="r" b="b"/>
              <a:pathLst>
                <a:path w="57" h="54">
                  <a:moveTo>
                    <a:pt x="46" y="54"/>
                  </a:moveTo>
                  <a:cubicBezTo>
                    <a:pt x="31" y="36"/>
                    <a:pt x="16" y="19"/>
                    <a:pt x="0" y="0"/>
                  </a:cubicBezTo>
                  <a:cubicBezTo>
                    <a:pt x="19" y="5"/>
                    <a:pt x="38" y="8"/>
                    <a:pt x="57" y="13"/>
                  </a:cubicBezTo>
                  <a:cubicBezTo>
                    <a:pt x="53" y="27"/>
                    <a:pt x="50" y="40"/>
                    <a:pt x="4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Verdana"/>
                <a:ea typeface="+mn-ea"/>
                <a:cs typeface="+mn-cs"/>
              </a:endParaRPr>
            </a:p>
          </p:txBody>
        </p:sp>
      </p:grpSp>
      <p:sp>
        <p:nvSpPr>
          <p:cNvPr id="252" name="Rectangle: Rounded Corners 67">
            <a:extLst>
              <a:ext uri="{FF2B5EF4-FFF2-40B4-BE49-F238E27FC236}">
                <a16:creationId xmlns:a16="http://schemas.microsoft.com/office/drawing/2014/main" id="{5A607E36-82C5-43A2-8756-DA5A40316502}"/>
              </a:ext>
            </a:extLst>
          </p:cNvPr>
          <p:cNvSpPr>
            <a:spLocks/>
          </p:cNvSpPr>
          <p:nvPr/>
        </p:nvSpPr>
        <p:spPr>
          <a:xfrm>
            <a:off x="10619374" y="1782737"/>
            <a:ext cx="822541" cy="3899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a:solidFill>
                  <a:srgbClr val="FFFFFF"/>
                </a:solidFill>
                <a:latin typeface="Verdana"/>
              </a:rPr>
              <a:t>Hypercare</a:t>
            </a:r>
          </a:p>
        </p:txBody>
      </p:sp>
      <p:grpSp>
        <p:nvGrpSpPr>
          <p:cNvPr id="253" name="Group 252">
            <a:extLst>
              <a:ext uri="{FF2B5EF4-FFF2-40B4-BE49-F238E27FC236}">
                <a16:creationId xmlns:a16="http://schemas.microsoft.com/office/drawing/2014/main" id="{12CC9702-1498-406F-9C07-8FAACA204139}"/>
              </a:ext>
            </a:extLst>
          </p:cNvPr>
          <p:cNvGrpSpPr/>
          <p:nvPr/>
        </p:nvGrpSpPr>
        <p:grpSpPr>
          <a:xfrm>
            <a:off x="4273432" y="2365509"/>
            <a:ext cx="740016" cy="517127"/>
            <a:chOff x="4116758" y="2368704"/>
            <a:chExt cx="708981" cy="495439"/>
          </a:xfrm>
        </p:grpSpPr>
        <p:sp>
          <p:nvSpPr>
            <p:cNvPr id="254" name="Rectangle: Rounded Corners 67">
              <a:extLst>
                <a:ext uri="{FF2B5EF4-FFF2-40B4-BE49-F238E27FC236}">
                  <a16:creationId xmlns:a16="http://schemas.microsoft.com/office/drawing/2014/main" id="{56B9F733-6B09-4A19-9566-7B4480A04E11}"/>
                </a:ext>
              </a:extLst>
            </p:cNvPr>
            <p:cNvSpPr>
              <a:spLocks/>
            </p:cNvSpPr>
            <p:nvPr/>
          </p:nvSpPr>
          <p:spPr>
            <a:xfrm>
              <a:off x="4116758" y="2368704"/>
              <a:ext cx="708981" cy="495439"/>
            </a:xfrm>
            <a:prstGeom prst="roundRect">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a:solidFill>
                  <a:srgbClr val="00C37B">
                    <a:lumMod val="50000"/>
                  </a:srgbClr>
                </a:solidFill>
                <a:latin typeface="Verdana"/>
              </a:endParaRPr>
            </a:p>
          </p:txBody>
        </p:sp>
        <p:grpSp>
          <p:nvGrpSpPr>
            <p:cNvPr id="255" name="Group 229">
              <a:extLst>
                <a:ext uri="{FF2B5EF4-FFF2-40B4-BE49-F238E27FC236}">
                  <a16:creationId xmlns:a16="http://schemas.microsoft.com/office/drawing/2014/main" id="{E6116DCE-5F43-47CC-84A2-73046682F97D}"/>
                </a:ext>
              </a:extLst>
            </p:cNvPr>
            <p:cNvGrpSpPr/>
            <p:nvPr/>
          </p:nvGrpSpPr>
          <p:grpSpPr>
            <a:xfrm>
              <a:off x="4340172" y="2472645"/>
              <a:ext cx="309848" cy="253447"/>
              <a:chOff x="6802518" y="2786453"/>
              <a:chExt cx="4348185" cy="3363522"/>
            </a:xfrm>
          </p:grpSpPr>
          <p:sp>
            <p:nvSpPr>
              <p:cNvPr id="256" name="Freeform 112">
                <a:extLst>
                  <a:ext uri="{FF2B5EF4-FFF2-40B4-BE49-F238E27FC236}">
                    <a16:creationId xmlns:a16="http://schemas.microsoft.com/office/drawing/2014/main" id="{64E9FE53-0D08-4AEB-B1ED-4F0E1E09851D}"/>
                  </a:ext>
                </a:extLst>
              </p:cNvPr>
              <p:cNvSpPr>
                <a:spLocks/>
              </p:cNvSpPr>
              <p:nvPr/>
            </p:nvSpPr>
            <p:spPr bwMode="auto">
              <a:xfrm>
                <a:off x="6964363" y="4137025"/>
                <a:ext cx="3435350" cy="2012950"/>
              </a:xfrm>
              <a:custGeom>
                <a:avLst/>
                <a:gdLst>
                  <a:gd name="T0" fmla="*/ 2162 w 2164"/>
                  <a:gd name="T1" fmla="*/ 884 h 1268"/>
                  <a:gd name="T2" fmla="*/ 2136 w 2164"/>
                  <a:gd name="T3" fmla="*/ 784 h 1268"/>
                  <a:gd name="T4" fmla="*/ 2084 w 2164"/>
                  <a:gd name="T5" fmla="*/ 698 h 1268"/>
                  <a:gd name="T6" fmla="*/ 2010 w 2164"/>
                  <a:gd name="T7" fmla="*/ 632 h 1268"/>
                  <a:gd name="T8" fmla="*/ 1920 w 2164"/>
                  <a:gd name="T9" fmla="*/ 588 h 1268"/>
                  <a:gd name="T10" fmla="*/ 1816 w 2164"/>
                  <a:gd name="T11" fmla="*/ 572 h 1268"/>
                  <a:gd name="T12" fmla="*/ 1778 w 2164"/>
                  <a:gd name="T13" fmla="*/ 574 h 1268"/>
                  <a:gd name="T14" fmla="*/ 1748 w 2164"/>
                  <a:gd name="T15" fmla="*/ 566 h 1268"/>
                  <a:gd name="T16" fmla="*/ 1732 w 2164"/>
                  <a:gd name="T17" fmla="*/ 552 h 1268"/>
                  <a:gd name="T18" fmla="*/ 1724 w 2164"/>
                  <a:gd name="T19" fmla="*/ 522 h 1268"/>
                  <a:gd name="T20" fmla="*/ 1728 w 2164"/>
                  <a:gd name="T21" fmla="*/ 476 h 1268"/>
                  <a:gd name="T22" fmla="*/ 1722 w 2164"/>
                  <a:gd name="T23" fmla="*/ 404 h 1268"/>
                  <a:gd name="T24" fmla="*/ 1690 w 2164"/>
                  <a:gd name="T25" fmla="*/ 290 h 1268"/>
                  <a:gd name="T26" fmla="*/ 1618 w 2164"/>
                  <a:gd name="T27" fmla="*/ 174 h 1268"/>
                  <a:gd name="T28" fmla="*/ 1518 w 2164"/>
                  <a:gd name="T29" fmla="*/ 82 h 1268"/>
                  <a:gd name="T30" fmla="*/ 1394 w 2164"/>
                  <a:gd name="T31" fmla="*/ 22 h 1268"/>
                  <a:gd name="T32" fmla="*/ 1300 w 2164"/>
                  <a:gd name="T33" fmla="*/ 4 h 1268"/>
                  <a:gd name="T34" fmla="*/ 1252 w 2164"/>
                  <a:gd name="T35" fmla="*/ 0 h 1268"/>
                  <a:gd name="T36" fmla="*/ 1126 w 2164"/>
                  <a:gd name="T37" fmla="*/ 18 h 1268"/>
                  <a:gd name="T38" fmla="*/ 1012 w 2164"/>
                  <a:gd name="T39" fmla="*/ 66 h 1268"/>
                  <a:gd name="T40" fmla="*/ 916 w 2164"/>
                  <a:gd name="T41" fmla="*/ 140 h 1268"/>
                  <a:gd name="T42" fmla="*/ 842 w 2164"/>
                  <a:gd name="T43" fmla="*/ 236 h 1268"/>
                  <a:gd name="T44" fmla="*/ 794 w 2164"/>
                  <a:gd name="T45" fmla="*/ 352 h 1268"/>
                  <a:gd name="T46" fmla="*/ 780 w 2164"/>
                  <a:gd name="T47" fmla="*/ 406 h 1268"/>
                  <a:gd name="T48" fmla="*/ 756 w 2164"/>
                  <a:gd name="T49" fmla="*/ 430 h 1268"/>
                  <a:gd name="T50" fmla="*/ 732 w 2164"/>
                  <a:gd name="T51" fmla="*/ 434 h 1268"/>
                  <a:gd name="T52" fmla="*/ 710 w 2164"/>
                  <a:gd name="T53" fmla="*/ 426 h 1268"/>
                  <a:gd name="T54" fmla="*/ 622 w 2164"/>
                  <a:gd name="T55" fmla="*/ 380 h 1268"/>
                  <a:gd name="T56" fmla="*/ 526 w 2164"/>
                  <a:gd name="T57" fmla="*/ 356 h 1268"/>
                  <a:gd name="T58" fmla="*/ 458 w 2164"/>
                  <a:gd name="T59" fmla="*/ 350 h 1268"/>
                  <a:gd name="T60" fmla="*/ 322 w 2164"/>
                  <a:gd name="T61" fmla="*/ 372 h 1268"/>
                  <a:gd name="T62" fmla="*/ 202 w 2164"/>
                  <a:gd name="T63" fmla="*/ 430 h 1268"/>
                  <a:gd name="T64" fmla="*/ 106 w 2164"/>
                  <a:gd name="T65" fmla="*/ 518 h 1268"/>
                  <a:gd name="T66" fmla="*/ 36 w 2164"/>
                  <a:gd name="T67" fmla="*/ 630 h 1268"/>
                  <a:gd name="T68" fmla="*/ 2 w 2164"/>
                  <a:gd name="T69" fmla="*/ 762 h 1268"/>
                  <a:gd name="T70" fmla="*/ 2 w 2164"/>
                  <a:gd name="T71" fmla="*/ 856 h 1268"/>
                  <a:gd name="T72" fmla="*/ 36 w 2164"/>
                  <a:gd name="T73" fmla="*/ 988 h 1268"/>
                  <a:gd name="T74" fmla="*/ 106 w 2164"/>
                  <a:gd name="T75" fmla="*/ 1100 h 1268"/>
                  <a:gd name="T76" fmla="*/ 202 w 2164"/>
                  <a:gd name="T77" fmla="*/ 1190 h 1268"/>
                  <a:gd name="T78" fmla="*/ 322 w 2164"/>
                  <a:gd name="T79" fmla="*/ 1246 h 1268"/>
                  <a:gd name="T80" fmla="*/ 458 w 2164"/>
                  <a:gd name="T81" fmla="*/ 1268 h 1268"/>
                  <a:gd name="T82" fmla="*/ 828 w 2164"/>
                  <a:gd name="T83" fmla="*/ 786 h 1268"/>
                  <a:gd name="T84" fmla="*/ 804 w 2164"/>
                  <a:gd name="T85" fmla="*/ 780 h 1268"/>
                  <a:gd name="T86" fmla="*/ 786 w 2164"/>
                  <a:gd name="T87" fmla="*/ 762 h 1268"/>
                  <a:gd name="T88" fmla="*/ 782 w 2164"/>
                  <a:gd name="T89" fmla="*/ 726 h 1268"/>
                  <a:gd name="T90" fmla="*/ 1040 w 2164"/>
                  <a:gd name="T91" fmla="*/ 274 h 1268"/>
                  <a:gd name="T92" fmla="*/ 1070 w 2164"/>
                  <a:gd name="T93" fmla="*/ 250 h 1268"/>
                  <a:gd name="T94" fmla="*/ 1094 w 2164"/>
                  <a:gd name="T95" fmla="*/ 250 h 1268"/>
                  <a:gd name="T96" fmla="*/ 1124 w 2164"/>
                  <a:gd name="T97" fmla="*/ 274 h 1268"/>
                  <a:gd name="T98" fmla="*/ 1382 w 2164"/>
                  <a:gd name="T99" fmla="*/ 726 h 1268"/>
                  <a:gd name="T100" fmla="*/ 1378 w 2164"/>
                  <a:gd name="T101" fmla="*/ 762 h 1268"/>
                  <a:gd name="T102" fmla="*/ 1360 w 2164"/>
                  <a:gd name="T103" fmla="*/ 780 h 1268"/>
                  <a:gd name="T104" fmla="*/ 1248 w 2164"/>
                  <a:gd name="T105" fmla="*/ 786 h 1268"/>
                  <a:gd name="T106" fmla="*/ 1816 w 2164"/>
                  <a:gd name="T107" fmla="*/ 1268 h 1268"/>
                  <a:gd name="T108" fmla="*/ 1920 w 2164"/>
                  <a:gd name="T109" fmla="*/ 1252 h 1268"/>
                  <a:gd name="T110" fmla="*/ 2010 w 2164"/>
                  <a:gd name="T111" fmla="*/ 1208 h 1268"/>
                  <a:gd name="T112" fmla="*/ 2084 w 2164"/>
                  <a:gd name="T113" fmla="*/ 1140 h 1268"/>
                  <a:gd name="T114" fmla="*/ 2136 w 2164"/>
                  <a:gd name="T115" fmla="*/ 1054 h 1268"/>
                  <a:gd name="T116" fmla="*/ 2162 w 2164"/>
                  <a:gd name="T117" fmla="*/ 95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4" h="1268">
                    <a:moveTo>
                      <a:pt x="2164" y="920"/>
                    </a:moveTo>
                    <a:lnTo>
                      <a:pt x="2164" y="920"/>
                    </a:lnTo>
                    <a:lnTo>
                      <a:pt x="2162" y="884"/>
                    </a:lnTo>
                    <a:lnTo>
                      <a:pt x="2156" y="850"/>
                    </a:lnTo>
                    <a:lnTo>
                      <a:pt x="2148" y="816"/>
                    </a:lnTo>
                    <a:lnTo>
                      <a:pt x="2136" y="784"/>
                    </a:lnTo>
                    <a:lnTo>
                      <a:pt x="2122" y="754"/>
                    </a:lnTo>
                    <a:lnTo>
                      <a:pt x="2104" y="726"/>
                    </a:lnTo>
                    <a:lnTo>
                      <a:pt x="2084" y="698"/>
                    </a:lnTo>
                    <a:lnTo>
                      <a:pt x="2062" y="674"/>
                    </a:lnTo>
                    <a:lnTo>
                      <a:pt x="2036" y="652"/>
                    </a:lnTo>
                    <a:lnTo>
                      <a:pt x="2010" y="632"/>
                    </a:lnTo>
                    <a:lnTo>
                      <a:pt x="1982" y="614"/>
                    </a:lnTo>
                    <a:lnTo>
                      <a:pt x="1952" y="600"/>
                    </a:lnTo>
                    <a:lnTo>
                      <a:pt x="1920" y="588"/>
                    </a:lnTo>
                    <a:lnTo>
                      <a:pt x="1886" y="578"/>
                    </a:lnTo>
                    <a:lnTo>
                      <a:pt x="1852" y="574"/>
                    </a:lnTo>
                    <a:lnTo>
                      <a:pt x="1816" y="572"/>
                    </a:lnTo>
                    <a:lnTo>
                      <a:pt x="1816" y="572"/>
                    </a:lnTo>
                    <a:lnTo>
                      <a:pt x="1778" y="574"/>
                    </a:lnTo>
                    <a:lnTo>
                      <a:pt x="1778" y="574"/>
                    </a:lnTo>
                    <a:lnTo>
                      <a:pt x="1768" y="574"/>
                    </a:lnTo>
                    <a:lnTo>
                      <a:pt x="1756" y="572"/>
                    </a:lnTo>
                    <a:lnTo>
                      <a:pt x="1748" y="566"/>
                    </a:lnTo>
                    <a:lnTo>
                      <a:pt x="1740" y="560"/>
                    </a:lnTo>
                    <a:lnTo>
                      <a:pt x="1740" y="560"/>
                    </a:lnTo>
                    <a:lnTo>
                      <a:pt x="1732" y="552"/>
                    </a:lnTo>
                    <a:lnTo>
                      <a:pt x="1728" y="542"/>
                    </a:lnTo>
                    <a:lnTo>
                      <a:pt x="1726" y="532"/>
                    </a:lnTo>
                    <a:lnTo>
                      <a:pt x="1724" y="522"/>
                    </a:lnTo>
                    <a:lnTo>
                      <a:pt x="1724" y="522"/>
                    </a:lnTo>
                    <a:lnTo>
                      <a:pt x="1728" y="476"/>
                    </a:lnTo>
                    <a:lnTo>
                      <a:pt x="1728" y="476"/>
                    </a:lnTo>
                    <a:lnTo>
                      <a:pt x="1726" y="452"/>
                    </a:lnTo>
                    <a:lnTo>
                      <a:pt x="1724" y="428"/>
                    </a:lnTo>
                    <a:lnTo>
                      <a:pt x="1722" y="404"/>
                    </a:lnTo>
                    <a:lnTo>
                      <a:pt x="1718" y="380"/>
                    </a:lnTo>
                    <a:lnTo>
                      <a:pt x="1706" y="334"/>
                    </a:lnTo>
                    <a:lnTo>
                      <a:pt x="1690" y="290"/>
                    </a:lnTo>
                    <a:lnTo>
                      <a:pt x="1670" y="250"/>
                    </a:lnTo>
                    <a:lnTo>
                      <a:pt x="1646" y="210"/>
                    </a:lnTo>
                    <a:lnTo>
                      <a:pt x="1618" y="174"/>
                    </a:lnTo>
                    <a:lnTo>
                      <a:pt x="1588" y="140"/>
                    </a:lnTo>
                    <a:lnTo>
                      <a:pt x="1554" y="110"/>
                    </a:lnTo>
                    <a:lnTo>
                      <a:pt x="1518" y="82"/>
                    </a:lnTo>
                    <a:lnTo>
                      <a:pt x="1478" y="58"/>
                    </a:lnTo>
                    <a:lnTo>
                      <a:pt x="1436" y="38"/>
                    </a:lnTo>
                    <a:lnTo>
                      <a:pt x="1394" y="22"/>
                    </a:lnTo>
                    <a:lnTo>
                      <a:pt x="1348" y="10"/>
                    </a:lnTo>
                    <a:lnTo>
                      <a:pt x="1324" y="6"/>
                    </a:lnTo>
                    <a:lnTo>
                      <a:pt x="1300" y="4"/>
                    </a:lnTo>
                    <a:lnTo>
                      <a:pt x="1276" y="2"/>
                    </a:lnTo>
                    <a:lnTo>
                      <a:pt x="1252" y="0"/>
                    </a:lnTo>
                    <a:lnTo>
                      <a:pt x="1252" y="0"/>
                    </a:lnTo>
                    <a:lnTo>
                      <a:pt x="1210" y="2"/>
                    </a:lnTo>
                    <a:lnTo>
                      <a:pt x="1168" y="8"/>
                    </a:lnTo>
                    <a:lnTo>
                      <a:pt x="1126" y="18"/>
                    </a:lnTo>
                    <a:lnTo>
                      <a:pt x="1086" y="30"/>
                    </a:lnTo>
                    <a:lnTo>
                      <a:pt x="1050" y="46"/>
                    </a:lnTo>
                    <a:lnTo>
                      <a:pt x="1012" y="66"/>
                    </a:lnTo>
                    <a:lnTo>
                      <a:pt x="978" y="88"/>
                    </a:lnTo>
                    <a:lnTo>
                      <a:pt x="946" y="112"/>
                    </a:lnTo>
                    <a:lnTo>
                      <a:pt x="916" y="140"/>
                    </a:lnTo>
                    <a:lnTo>
                      <a:pt x="888" y="170"/>
                    </a:lnTo>
                    <a:lnTo>
                      <a:pt x="864" y="202"/>
                    </a:lnTo>
                    <a:lnTo>
                      <a:pt x="842" y="236"/>
                    </a:lnTo>
                    <a:lnTo>
                      <a:pt x="822" y="274"/>
                    </a:lnTo>
                    <a:lnTo>
                      <a:pt x="806" y="312"/>
                    </a:lnTo>
                    <a:lnTo>
                      <a:pt x="794" y="352"/>
                    </a:lnTo>
                    <a:lnTo>
                      <a:pt x="784" y="394"/>
                    </a:lnTo>
                    <a:lnTo>
                      <a:pt x="784" y="394"/>
                    </a:lnTo>
                    <a:lnTo>
                      <a:pt x="780" y="406"/>
                    </a:lnTo>
                    <a:lnTo>
                      <a:pt x="774" y="416"/>
                    </a:lnTo>
                    <a:lnTo>
                      <a:pt x="766" y="424"/>
                    </a:lnTo>
                    <a:lnTo>
                      <a:pt x="756" y="430"/>
                    </a:lnTo>
                    <a:lnTo>
                      <a:pt x="756" y="430"/>
                    </a:lnTo>
                    <a:lnTo>
                      <a:pt x="744" y="434"/>
                    </a:lnTo>
                    <a:lnTo>
                      <a:pt x="732" y="434"/>
                    </a:lnTo>
                    <a:lnTo>
                      <a:pt x="722" y="432"/>
                    </a:lnTo>
                    <a:lnTo>
                      <a:pt x="710" y="426"/>
                    </a:lnTo>
                    <a:lnTo>
                      <a:pt x="710" y="426"/>
                    </a:lnTo>
                    <a:lnTo>
                      <a:pt x="682" y="408"/>
                    </a:lnTo>
                    <a:lnTo>
                      <a:pt x="652" y="394"/>
                    </a:lnTo>
                    <a:lnTo>
                      <a:pt x="622" y="380"/>
                    </a:lnTo>
                    <a:lnTo>
                      <a:pt x="590" y="370"/>
                    </a:lnTo>
                    <a:lnTo>
                      <a:pt x="558" y="362"/>
                    </a:lnTo>
                    <a:lnTo>
                      <a:pt x="526" y="356"/>
                    </a:lnTo>
                    <a:lnTo>
                      <a:pt x="492" y="352"/>
                    </a:lnTo>
                    <a:lnTo>
                      <a:pt x="458" y="350"/>
                    </a:lnTo>
                    <a:lnTo>
                      <a:pt x="458" y="350"/>
                    </a:lnTo>
                    <a:lnTo>
                      <a:pt x="412" y="354"/>
                    </a:lnTo>
                    <a:lnTo>
                      <a:pt x="366" y="360"/>
                    </a:lnTo>
                    <a:lnTo>
                      <a:pt x="322" y="372"/>
                    </a:lnTo>
                    <a:lnTo>
                      <a:pt x="280" y="386"/>
                    </a:lnTo>
                    <a:lnTo>
                      <a:pt x="240" y="406"/>
                    </a:lnTo>
                    <a:lnTo>
                      <a:pt x="202" y="430"/>
                    </a:lnTo>
                    <a:lnTo>
                      <a:pt x="168" y="456"/>
                    </a:lnTo>
                    <a:lnTo>
                      <a:pt x="134" y="486"/>
                    </a:lnTo>
                    <a:lnTo>
                      <a:pt x="106" y="518"/>
                    </a:lnTo>
                    <a:lnTo>
                      <a:pt x="78" y="554"/>
                    </a:lnTo>
                    <a:lnTo>
                      <a:pt x="56" y="590"/>
                    </a:lnTo>
                    <a:lnTo>
                      <a:pt x="36" y="630"/>
                    </a:lnTo>
                    <a:lnTo>
                      <a:pt x="22" y="674"/>
                    </a:lnTo>
                    <a:lnTo>
                      <a:pt x="10" y="716"/>
                    </a:lnTo>
                    <a:lnTo>
                      <a:pt x="2" y="762"/>
                    </a:lnTo>
                    <a:lnTo>
                      <a:pt x="0" y="810"/>
                    </a:lnTo>
                    <a:lnTo>
                      <a:pt x="0" y="810"/>
                    </a:lnTo>
                    <a:lnTo>
                      <a:pt x="2" y="856"/>
                    </a:lnTo>
                    <a:lnTo>
                      <a:pt x="10" y="902"/>
                    </a:lnTo>
                    <a:lnTo>
                      <a:pt x="22" y="946"/>
                    </a:lnTo>
                    <a:lnTo>
                      <a:pt x="36" y="988"/>
                    </a:lnTo>
                    <a:lnTo>
                      <a:pt x="56" y="1028"/>
                    </a:lnTo>
                    <a:lnTo>
                      <a:pt x="78" y="1066"/>
                    </a:lnTo>
                    <a:lnTo>
                      <a:pt x="106" y="1100"/>
                    </a:lnTo>
                    <a:lnTo>
                      <a:pt x="134" y="1134"/>
                    </a:lnTo>
                    <a:lnTo>
                      <a:pt x="168" y="1162"/>
                    </a:lnTo>
                    <a:lnTo>
                      <a:pt x="202" y="1190"/>
                    </a:lnTo>
                    <a:lnTo>
                      <a:pt x="240" y="1212"/>
                    </a:lnTo>
                    <a:lnTo>
                      <a:pt x="280" y="1232"/>
                    </a:lnTo>
                    <a:lnTo>
                      <a:pt x="322" y="1246"/>
                    </a:lnTo>
                    <a:lnTo>
                      <a:pt x="366" y="1258"/>
                    </a:lnTo>
                    <a:lnTo>
                      <a:pt x="412" y="1266"/>
                    </a:lnTo>
                    <a:lnTo>
                      <a:pt x="458" y="1268"/>
                    </a:lnTo>
                    <a:lnTo>
                      <a:pt x="918" y="1268"/>
                    </a:lnTo>
                    <a:lnTo>
                      <a:pt x="918" y="786"/>
                    </a:lnTo>
                    <a:lnTo>
                      <a:pt x="828" y="786"/>
                    </a:lnTo>
                    <a:lnTo>
                      <a:pt x="828" y="786"/>
                    </a:lnTo>
                    <a:lnTo>
                      <a:pt x="816" y="784"/>
                    </a:lnTo>
                    <a:lnTo>
                      <a:pt x="804" y="780"/>
                    </a:lnTo>
                    <a:lnTo>
                      <a:pt x="794" y="772"/>
                    </a:lnTo>
                    <a:lnTo>
                      <a:pt x="786" y="762"/>
                    </a:lnTo>
                    <a:lnTo>
                      <a:pt x="786" y="762"/>
                    </a:lnTo>
                    <a:lnTo>
                      <a:pt x="782" y="750"/>
                    </a:lnTo>
                    <a:lnTo>
                      <a:pt x="780" y="738"/>
                    </a:lnTo>
                    <a:lnTo>
                      <a:pt x="782" y="726"/>
                    </a:lnTo>
                    <a:lnTo>
                      <a:pt x="786" y="714"/>
                    </a:lnTo>
                    <a:lnTo>
                      <a:pt x="1040" y="274"/>
                    </a:lnTo>
                    <a:lnTo>
                      <a:pt x="1040" y="274"/>
                    </a:lnTo>
                    <a:lnTo>
                      <a:pt x="1048" y="264"/>
                    </a:lnTo>
                    <a:lnTo>
                      <a:pt x="1058" y="256"/>
                    </a:lnTo>
                    <a:lnTo>
                      <a:pt x="1070" y="250"/>
                    </a:lnTo>
                    <a:lnTo>
                      <a:pt x="1082" y="250"/>
                    </a:lnTo>
                    <a:lnTo>
                      <a:pt x="1082" y="250"/>
                    </a:lnTo>
                    <a:lnTo>
                      <a:pt x="1094" y="250"/>
                    </a:lnTo>
                    <a:lnTo>
                      <a:pt x="1106" y="256"/>
                    </a:lnTo>
                    <a:lnTo>
                      <a:pt x="1116" y="264"/>
                    </a:lnTo>
                    <a:lnTo>
                      <a:pt x="1124" y="274"/>
                    </a:lnTo>
                    <a:lnTo>
                      <a:pt x="1378" y="714"/>
                    </a:lnTo>
                    <a:lnTo>
                      <a:pt x="1378" y="714"/>
                    </a:lnTo>
                    <a:lnTo>
                      <a:pt x="1382" y="726"/>
                    </a:lnTo>
                    <a:lnTo>
                      <a:pt x="1384" y="738"/>
                    </a:lnTo>
                    <a:lnTo>
                      <a:pt x="1382" y="750"/>
                    </a:lnTo>
                    <a:lnTo>
                      <a:pt x="1378" y="762"/>
                    </a:lnTo>
                    <a:lnTo>
                      <a:pt x="1378" y="762"/>
                    </a:lnTo>
                    <a:lnTo>
                      <a:pt x="1370" y="772"/>
                    </a:lnTo>
                    <a:lnTo>
                      <a:pt x="1360" y="780"/>
                    </a:lnTo>
                    <a:lnTo>
                      <a:pt x="1350" y="784"/>
                    </a:lnTo>
                    <a:lnTo>
                      <a:pt x="1336" y="786"/>
                    </a:lnTo>
                    <a:lnTo>
                      <a:pt x="1248" y="786"/>
                    </a:lnTo>
                    <a:lnTo>
                      <a:pt x="1248" y="1268"/>
                    </a:lnTo>
                    <a:lnTo>
                      <a:pt x="1816" y="1268"/>
                    </a:lnTo>
                    <a:lnTo>
                      <a:pt x="1816" y="1268"/>
                    </a:lnTo>
                    <a:lnTo>
                      <a:pt x="1852" y="1266"/>
                    </a:lnTo>
                    <a:lnTo>
                      <a:pt x="1886" y="1260"/>
                    </a:lnTo>
                    <a:lnTo>
                      <a:pt x="1920" y="1252"/>
                    </a:lnTo>
                    <a:lnTo>
                      <a:pt x="1952" y="1240"/>
                    </a:lnTo>
                    <a:lnTo>
                      <a:pt x="1982" y="1226"/>
                    </a:lnTo>
                    <a:lnTo>
                      <a:pt x="2010" y="1208"/>
                    </a:lnTo>
                    <a:lnTo>
                      <a:pt x="2036" y="1188"/>
                    </a:lnTo>
                    <a:lnTo>
                      <a:pt x="2062" y="1166"/>
                    </a:lnTo>
                    <a:lnTo>
                      <a:pt x="2084" y="1140"/>
                    </a:lnTo>
                    <a:lnTo>
                      <a:pt x="2104" y="1114"/>
                    </a:lnTo>
                    <a:lnTo>
                      <a:pt x="2122" y="1086"/>
                    </a:lnTo>
                    <a:lnTo>
                      <a:pt x="2136" y="1054"/>
                    </a:lnTo>
                    <a:lnTo>
                      <a:pt x="2148" y="1022"/>
                    </a:lnTo>
                    <a:lnTo>
                      <a:pt x="2156" y="990"/>
                    </a:lnTo>
                    <a:lnTo>
                      <a:pt x="2162" y="956"/>
                    </a:lnTo>
                    <a:lnTo>
                      <a:pt x="2164" y="920"/>
                    </a:lnTo>
                    <a:lnTo>
                      <a:pt x="2164" y="920"/>
                    </a:lnTo>
                  </a:path>
                </a:pathLst>
              </a:cu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C37B">
                      <a:lumMod val="50000"/>
                    </a:srgbClr>
                  </a:solidFill>
                  <a:latin typeface="Verdana"/>
                </a:endParaRPr>
              </a:p>
            </p:txBody>
          </p:sp>
          <p:sp>
            <p:nvSpPr>
              <p:cNvPr id="257" name="Line 114">
                <a:extLst>
                  <a:ext uri="{FF2B5EF4-FFF2-40B4-BE49-F238E27FC236}">
                    <a16:creationId xmlns:a16="http://schemas.microsoft.com/office/drawing/2014/main" id="{99FF101D-6FE6-4E41-B7F2-B5309A802D16}"/>
                  </a:ext>
                </a:extLst>
              </p:cNvPr>
              <p:cNvSpPr>
                <a:spLocks noChangeShapeType="1"/>
              </p:cNvSpPr>
              <p:nvPr/>
            </p:nvSpPr>
            <p:spPr bwMode="auto">
              <a:xfrm>
                <a:off x="8951913" y="3984625"/>
                <a:ext cx="0" cy="0"/>
              </a:xfrm>
              <a:prstGeom prst="line">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C37B">
                      <a:lumMod val="50000"/>
                    </a:srgbClr>
                  </a:solidFill>
                  <a:latin typeface="Verdana"/>
                </a:endParaRPr>
              </a:p>
            </p:txBody>
          </p:sp>
          <p:sp>
            <p:nvSpPr>
              <p:cNvPr id="258" name="Freeform 115">
                <a:extLst>
                  <a:ext uri="{FF2B5EF4-FFF2-40B4-BE49-F238E27FC236}">
                    <a16:creationId xmlns:a16="http://schemas.microsoft.com/office/drawing/2014/main" id="{0AF9005D-1707-4698-B005-9F12C14B65FA}"/>
                  </a:ext>
                </a:extLst>
              </p:cNvPr>
              <p:cNvSpPr>
                <a:spLocks noEditPoints="1"/>
              </p:cNvSpPr>
              <p:nvPr/>
            </p:nvSpPr>
            <p:spPr bwMode="auto">
              <a:xfrm>
                <a:off x="6964363" y="4137025"/>
                <a:ext cx="3435350" cy="2012950"/>
              </a:xfrm>
              <a:custGeom>
                <a:avLst/>
                <a:gdLst>
                  <a:gd name="T0" fmla="*/ 1852 w 2164"/>
                  <a:gd name="T1" fmla="*/ 574 h 1268"/>
                  <a:gd name="T2" fmla="*/ 1952 w 2164"/>
                  <a:gd name="T3" fmla="*/ 600 h 1268"/>
                  <a:gd name="T4" fmla="*/ 2036 w 2164"/>
                  <a:gd name="T5" fmla="*/ 652 h 1268"/>
                  <a:gd name="T6" fmla="*/ 2104 w 2164"/>
                  <a:gd name="T7" fmla="*/ 726 h 1268"/>
                  <a:gd name="T8" fmla="*/ 2148 w 2164"/>
                  <a:gd name="T9" fmla="*/ 816 h 1268"/>
                  <a:gd name="T10" fmla="*/ 2164 w 2164"/>
                  <a:gd name="T11" fmla="*/ 920 h 1268"/>
                  <a:gd name="T12" fmla="*/ 2156 w 2164"/>
                  <a:gd name="T13" fmla="*/ 990 h 1268"/>
                  <a:gd name="T14" fmla="*/ 2122 w 2164"/>
                  <a:gd name="T15" fmla="*/ 1086 h 1268"/>
                  <a:gd name="T16" fmla="*/ 2062 w 2164"/>
                  <a:gd name="T17" fmla="*/ 1166 h 1268"/>
                  <a:gd name="T18" fmla="*/ 1982 w 2164"/>
                  <a:gd name="T19" fmla="*/ 1226 h 1268"/>
                  <a:gd name="T20" fmla="*/ 1886 w 2164"/>
                  <a:gd name="T21" fmla="*/ 1260 h 1268"/>
                  <a:gd name="T22" fmla="*/ 1248 w 2164"/>
                  <a:gd name="T23" fmla="*/ 1268 h 1268"/>
                  <a:gd name="T24" fmla="*/ 1336 w 2164"/>
                  <a:gd name="T25" fmla="*/ 786 h 1268"/>
                  <a:gd name="T26" fmla="*/ 1370 w 2164"/>
                  <a:gd name="T27" fmla="*/ 772 h 1268"/>
                  <a:gd name="T28" fmla="*/ 1382 w 2164"/>
                  <a:gd name="T29" fmla="*/ 750 h 1268"/>
                  <a:gd name="T30" fmla="*/ 1378 w 2164"/>
                  <a:gd name="T31" fmla="*/ 714 h 1268"/>
                  <a:gd name="T32" fmla="*/ 1116 w 2164"/>
                  <a:gd name="T33" fmla="*/ 264 h 1268"/>
                  <a:gd name="T34" fmla="*/ 1082 w 2164"/>
                  <a:gd name="T35" fmla="*/ 250 h 1268"/>
                  <a:gd name="T36" fmla="*/ 1058 w 2164"/>
                  <a:gd name="T37" fmla="*/ 256 h 1268"/>
                  <a:gd name="T38" fmla="*/ 786 w 2164"/>
                  <a:gd name="T39" fmla="*/ 714 h 1268"/>
                  <a:gd name="T40" fmla="*/ 780 w 2164"/>
                  <a:gd name="T41" fmla="*/ 738 h 1268"/>
                  <a:gd name="T42" fmla="*/ 786 w 2164"/>
                  <a:gd name="T43" fmla="*/ 762 h 1268"/>
                  <a:gd name="T44" fmla="*/ 816 w 2164"/>
                  <a:gd name="T45" fmla="*/ 784 h 1268"/>
                  <a:gd name="T46" fmla="*/ 918 w 2164"/>
                  <a:gd name="T47" fmla="*/ 1268 h 1268"/>
                  <a:gd name="T48" fmla="*/ 412 w 2164"/>
                  <a:gd name="T49" fmla="*/ 1266 h 1268"/>
                  <a:gd name="T50" fmla="*/ 280 w 2164"/>
                  <a:gd name="T51" fmla="*/ 1232 h 1268"/>
                  <a:gd name="T52" fmla="*/ 168 w 2164"/>
                  <a:gd name="T53" fmla="*/ 1162 h 1268"/>
                  <a:gd name="T54" fmla="*/ 78 w 2164"/>
                  <a:gd name="T55" fmla="*/ 1066 h 1268"/>
                  <a:gd name="T56" fmla="*/ 22 w 2164"/>
                  <a:gd name="T57" fmla="*/ 946 h 1268"/>
                  <a:gd name="T58" fmla="*/ 0 w 2164"/>
                  <a:gd name="T59" fmla="*/ 810 h 1268"/>
                  <a:gd name="T60" fmla="*/ 10 w 2164"/>
                  <a:gd name="T61" fmla="*/ 716 h 1268"/>
                  <a:gd name="T62" fmla="*/ 56 w 2164"/>
                  <a:gd name="T63" fmla="*/ 590 h 1268"/>
                  <a:gd name="T64" fmla="*/ 134 w 2164"/>
                  <a:gd name="T65" fmla="*/ 486 h 1268"/>
                  <a:gd name="T66" fmla="*/ 240 w 2164"/>
                  <a:gd name="T67" fmla="*/ 406 h 1268"/>
                  <a:gd name="T68" fmla="*/ 366 w 2164"/>
                  <a:gd name="T69" fmla="*/ 360 h 1268"/>
                  <a:gd name="T70" fmla="*/ 458 w 2164"/>
                  <a:gd name="T71" fmla="*/ 350 h 1268"/>
                  <a:gd name="T72" fmla="*/ 558 w 2164"/>
                  <a:gd name="T73" fmla="*/ 362 h 1268"/>
                  <a:gd name="T74" fmla="*/ 652 w 2164"/>
                  <a:gd name="T75" fmla="*/ 394 h 1268"/>
                  <a:gd name="T76" fmla="*/ 710 w 2164"/>
                  <a:gd name="T77" fmla="*/ 426 h 1268"/>
                  <a:gd name="T78" fmla="*/ 744 w 2164"/>
                  <a:gd name="T79" fmla="*/ 434 h 1268"/>
                  <a:gd name="T80" fmla="*/ 766 w 2164"/>
                  <a:gd name="T81" fmla="*/ 424 h 1268"/>
                  <a:gd name="T82" fmla="*/ 784 w 2164"/>
                  <a:gd name="T83" fmla="*/ 394 h 1268"/>
                  <a:gd name="T84" fmla="*/ 806 w 2164"/>
                  <a:gd name="T85" fmla="*/ 312 h 1268"/>
                  <a:gd name="T86" fmla="*/ 864 w 2164"/>
                  <a:gd name="T87" fmla="*/ 202 h 1268"/>
                  <a:gd name="T88" fmla="*/ 946 w 2164"/>
                  <a:gd name="T89" fmla="*/ 112 h 1268"/>
                  <a:gd name="T90" fmla="*/ 1050 w 2164"/>
                  <a:gd name="T91" fmla="*/ 46 h 1268"/>
                  <a:gd name="T92" fmla="*/ 1168 w 2164"/>
                  <a:gd name="T93" fmla="*/ 8 h 1268"/>
                  <a:gd name="T94" fmla="*/ 1252 w 2164"/>
                  <a:gd name="T95" fmla="*/ 0 h 1268"/>
                  <a:gd name="T96" fmla="*/ 1324 w 2164"/>
                  <a:gd name="T97" fmla="*/ 6 h 1268"/>
                  <a:gd name="T98" fmla="*/ 1436 w 2164"/>
                  <a:gd name="T99" fmla="*/ 38 h 1268"/>
                  <a:gd name="T100" fmla="*/ 1554 w 2164"/>
                  <a:gd name="T101" fmla="*/ 110 h 1268"/>
                  <a:gd name="T102" fmla="*/ 1646 w 2164"/>
                  <a:gd name="T103" fmla="*/ 210 h 1268"/>
                  <a:gd name="T104" fmla="*/ 1706 w 2164"/>
                  <a:gd name="T105" fmla="*/ 334 h 1268"/>
                  <a:gd name="T106" fmla="*/ 1724 w 2164"/>
                  <a:gd name="T107" fmla="*/ 428 h 1268"/>
                  <a:gd name="T108" fmla="*/ 1728 w 2164"/>
                  <a:gd name="T109" fmla="*/ 476 h 1268"/>
                  <a:gd name="T110" fmla="*/ 1726 w 2164"/>
                  <a:gd name="T111" fmla="*/ 532 h 1268"/>
                  <a:gd name="T112" fmla="*/ 1740 w 2164"/>
                  <a:gd name="T113" fmla="*/ 560 h 1268"/>
                  <a:gd name="T114" fmla="*/ 1756 w 2164"/>
                  <a:gd name="T115" fmla="*/ 572 h 1268"/>
                  <a:gd name="T116" fmla="*/ 1778 w 2164"/>
                  <a:gd name="T117" fmla="*/ 574 h 1268"/>
                  <a:gd name="T118" fmla="*/ 1816 w 2164"/>
                  <a:gd name="T119" fmla="*/ 57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4" h="1268">
                    <a:moveTo>
                      <a:pt x="1816" y="572"/>
                    </a:moveTo>
                    <a:lnTo>
                      <a:pt x="1816" y="572"/>
                    </a:lnTo>
                    <a:lnTo>
                      <a:pt x="1852" y="574"/>
                    </a:lnTo>
                    <a:lnTo>
                      <a:pt x="1886" y="578"/>
                    </a:lnTo>
                    <a:lnTo>
                      <a:pt x="1920" y="588"/>
                    </a:lnTo>
                    <a:lnTo>
                      <a:pt x="1952" y="600"/>
                    </a:lnTo>
                    <a:lnTo>
                      <a:pt x="1982" y="614"/>
                    </a:lnTo>
                    <a:lnTo>
                      <a:pt x="2010" y="632"/>
                    </a:lnTo>
                    <a:lnTo>
                      <a:pt x="2036" y="652"/>
                    </a:lnTo>
                    <a:lnTo>
                      <a:pt x="2062" y="674"/>
                    </a:lnTo>
                    <a:lnTo>
                      <a:pt x="2084" y="698"/>
                    </a:lnTo>
                    <a:lnTo>
                      <a:pt x="2104" y="726"/>
                    </a:lnTo>
                    <a:lnTo>
                      <a:pt x="2122" y="754"/>
                    </a:lnTo>
                    <a:lnTo>
                      <a:pt x="2136" y="784"/>
                    </a:lnTo>
                    <a:lnTo>
                      <a:pt x="2148" y="816"/>
                    </a:lnTo>
                    <a:lnTo>
                      <a:pt x="2156" y="850"/>
                    </a:lnTo>
                    <a:lnTo>
                      <a:pt x="2162" y="884"/>
                    </a:lnTo>
                    <a:lnTo>
                      <a:pt x="2164" y="920"/>
                    </a:lnTo>
                    <a:lnTo>
                      <a:pt x="2164" y="920"/>
                    </a:lnTo>
                    <a:lnTo>
                      <a:pt x="2162" y="956"/>
                    </a:lnTo>
                    <a:lnTo>
                      <a:pt x="2156" y="990"/>
                    </a:lnTo>
                    <a:lnTo>
                      <a:pt x="2148" y="1022"/>
                    </a:lnTo>
                    <a:lnTo>
                      <a:pt x="2136" y="1054"/>
                    </a:lnTo>
                    <a:lnTo>
                      <a:pt x="2122" y="1086"/>
                    </a:lnTo>
                    <a:lnTo>
                      <a:pt x="2104" y="1114"/>
                    </a:lnTo>
                    <a:lnTo>
                      <a:pt x="2084" y="1140"/>
                    </a:lnTo>
                    <a:lnTo>
                      <a:pt x="2062" y="1166"/>
                    </a:lnTo>
                    <a:lnTo>
                      <a:pt x="2036" y="1188"/>
                    </a:lnTo>
                    <a:lnTo>
                      <a:pt x="2010" y="1208"/>
                    </a:lnTo>
                    <a:lnTo>
                      <a:pt x="1982" y="1226"/>
                    </a:lnTo>
                    <a:lnTo>
                      <a:pt x="1952" y="1240"/>
                    </a:lnTo>
                    <a:lnTo>
                      <a:pt x="1920" y="1252"/>
                    </a:lnTo>
                    <a:lnTo>
                      <a:pt x="1886" y="1260"/>
                    </a:lnTo>
                    <a:lnTo>
                      <a:pt x="1852" y="1266"/>
                    </a:lnTo>
                    <a:lnTo>
                      <a:pt x="1816" y="1268"/>
                    </a:lnTo>
                    <a:lnTo>
                      <a:pt x="1248" y="1268"/>
                    </a:lnTo>
                    <a:lnTo>
                      <a:pt x="1248" y="786"/>
                    </a:lnTo>
                    <a:lnTo>
                      <a:pt x="1336" y="786"/>
                    </a:lnTo>
                    <a:lnTo>
                      <a:pt x="1336" y="786"/>
                    </a:lnTo>
                    <a:lnTo>
                      <a:pt x="1350" y="784"/>
                    </a:lnTo>
                    <a:lnTo>
                      <a:pt x="1360" y="780"/>
                    </a:lnTo>
                    <a:lnTo>
                      <a:pt x="1370" y="772"/>
                    </a:lnTo>
                    <a:lnTo>
                      <a:pt x="1378" y="762"/>
                    </a:lnTo>
                    <a:lnTo>
                      <a:pt x="1378" y="762"/>
                    </a:lnTo>
                    <a:lnTo>
                      <a:pt x="1382" y="750"/>
                    </a:lnTo>
                    <a:lnTo>
                      <a:pt x="1384" y="738"/>
                    </a:lnTo>
                    <a:lnTo>
                      <a:pt x="1382" y="726"/>
                    </a:lnTo>
                    <a:lnTo>
                      <a:pt x="1378" y="714"/>
                    </a:lnTo>
                    <a:lnTo>
                      <a:pt x="1124" y="274"/>
                    </a:lnTo>
                    <a:lnTo>
                      <a:pt x="1124" y="274"/>
                    </a:lnTo>
                    <a:lnTo>
                      <a:pt x="1116" y="264"/>
                    </a:lnTo>
                    <a:lnTo>
                      <a:pt x="1106" y="256"/>
                    </a:lnTo>
                    <a:lnTo>
                      <a:pt x="1094" y="250"/>
                    </a:lnTo>
                    <a:lnTo>
                      <a:pt x="1082" y="250"/>
                    </a:lnTo>
                    <a:lnTo>
                      <a:pt x="1082" y="250"/>
                    </a:lnTo>
                    <a:lnTo>
                      <a:pt x="1070" y="250"/>
                    </a:lnTo>
                    <a:lnTo>
                      <a:pt x="1058" y="256"/>
                    </a:lnTo>
                    <a:lnTo>
                      <a:pt x="1048" y="264"/>
                    </a:lnTo>
                    <a:lnTo>
                      <a:pt x="1040" y="274"/>
                    </a:lnTo>
                    <a:lnTo>
                      <a:pt x="786" y="714"/>
                    </a:lnTo>
                    <a:lnTo>
                      <a:pt x="786" y="714"/>
                    </a:lnTo>
                    <a:lnTo>
                      <a:pt x="782" y="726"/>
                    </a:lnTo>
                    <a:lnTo>
                      <a:pt x="780" y="738"/>
                    </a:lnTo>
                    <a:lnTo>
                      <a:pt x="782" y="750"/>
                    </a:lnTo>
                    <a:lnTo>
                      <a:pt x="786" y="762"/>
                    </a:lnTo>
                    <a:lnTo>
                      <a:pt x="786" y="762"/>
                    </a:lnTo>
                    <a:lnTo>
                      <a:pt x="794" y="772"/>
                    </a:lnTo>
                    <a:lnTo>
                      <a:pt x="804" y="780"/>
                    </a:lnTo>
                    <a:lnTo>
                      <a:pt x="816" y="784"/>
                    </a:lnTo>
                    <a:lnTo>
                      <a:pt x="828" y="786"/>
                    </a:lnTo>
                    <a:lnTo>
                      <a:pt x="918" y="786"/>
                    </a:lnTo>
                    <a:lnTo>
                      <a:pt x="918" y="1268"/>
                    </a:lnTo>
                    <a:lnTo>
                      <a:pt x="458" y="1268"/>
                    </a:lnTo>
                    <a:lnTo>
                      <a:pt x="458" y="1268"/>
                    </a:lnTo>
                    <a:lnTo>
                      <a:pt x="412" y="1266"/>
                    </a:lnTo>
                    <a:lnTo>
                      <a:pt x="366" y="1258"/>
                    </a:lnTo>
                    <a:lnTo>
                      <a:pt x="322" y="1246"/>
                    </a:lnTo>
                    <a:lnTo>
                      <a:pt x="280" y="1232"/>
                    </a:lnTo>
                    <a:lnTo>
                      <a:pt x="240" y="1212"/>
                    </a:lnTo>
                    <a:lnTo>
                      <a:pt x="202" y="1190"/>
                    </a:lnTo>
                    <a:lnTo>
                      <a:pt x="168" y="1162"/>
                    </a:lnTo>
                    <a:lnTo>
                      <a:pt x="134" y="1134"/>
                    </a:lnTo>
                    <a:lnTo>
                      <a:pt x="106" y="1100"/>
                    </a:lnTo>
                    <a:lnTo>
                      <a:pt x="78" y="1066"/>
                    </a:lnTo>
                    <a:lnTo>
                      <a:pt x="56" y="1028"/>
                    </a:lnTo>
                    <a:lnTo>
                      <a:pt x="36" y="988"/>
                    </a:lnTo>
                    <a:lnTo>
                      <a:pt x="22" y="946"/>
                    </a:lnTo>
                    <a:lnTo>
                      <a:pt x="10" y="902"/>
                    </a:lnTo>
                    <a:lnTo>
                      <a:pt x="2" y="856"/>
                    </a:lnTo>
                    <a:lnTo>
                      <a:pt x="0" y="810"/>
                    </a:lnTo>
                    <a:lnTo>
                      <a:pt x="0" y="810"/>
                    </a:lnTo>
                    <a:lnTo>
                      <a:pt x="2" y="762"/>
                    </a:lnTo>
                    <a:lnTo>
                      <a:pt x="10" y="716"/>
                    </a:lnTo>
                    <a:lnTo>
                      <a:pt x="22" y="674"/>
                    </a:lnTo>
                    <a:lnTo>
                      <a:pt x="36" y="630"/>
                    </a:lnTo>
                    <a:lnTo>
                      <a:pt x="56" y="590"/>
                    </a:lnTo>
                    <a:lnTo>
                      <a:pt x="78" y="554"/>
                    </a:lnTo>
                    <a:lnTo>
                      <a:pt x="106" y="518"/>
                    </a:lnTo>
                    <a:lnTo>
                      <a:pt x="134" y="486"/>
                    </a:lnTo>
                    <a:lnTo>
                      <a:pt x="168" y="456"/>
                    </a:lnTo>
                    <a:lnTo>
                      <a:pt x="202" y="430"/>
                    </a:lnTo>
                    <a:lnTo>
                      <a:pt x="240" y="406"/>
                    </a:lnTo>
                    <a:lnTo>
                      <a:pt x="280" y="386"/>
                    </a:lnTo>
                    <a:lnTo>
                      <a:pt x="322" y="372"/>
                    </a:lnTo>
                    <a:lnTo>
                      <a:pt x="366" y="360"/>
                    </a:lnTo>
                    <a:lnTo>
                      <a:pt x="412" y="354"/>
                    </a:lnTo>
                    <a:lnTo>
                      <a:pt x="458" y="350"/>
                    </a:lnTo>
                    <a:lnTo>
                      <a:pt x="458" y="350"/>
                    </a:lnTo>
                    <a:lnTo>
                      <a:pt x="492" y="352"/>
                    </a:lnTo>
                    <a:lnTo>
                      <a:pt x="526" y="356"/>
                    </a:lnTo>
                    <a:lnTo>
                      <a:pt x="558" y="362"/>
                    </a:lnTo>
                    <a:lnTo>
                      <a:pt x="590" y="370"/>
                    </a:lnTo>
                    <a:lnTo>
                      <a:pt x="622" y="380"/>
                    </a:lnTo>
                    <a:lnTo>
                      <a:pt x="652" y="394"/>
                    </a:lnTo>
                    <a:lnTo>
                      <a:pt x="682" y="408"/>
                    </a:lnTo>
                    <a:lnTo>
                      <a:pt x="710" y="426"/>
                    </a:lnTo>
                    <a:lnTo>
                      <a:pt x="710" y="426"/>
                    </a:lnTo>
                    <a:lnTo>
                      <a:pt x="722" y="432"/>
                    </a:lnTo>
                    <a:lnTo>
                      <a:pt x="732" y="434"/>
                    </a:lnTo>
                    <a:lnTo>
                      <a:pt x="744" y="434"/>
                    </a:lnTo>
                    <a:lnTo>
                      <a:pt x="756" y="430"/>
                    </a:lnTo>
                    <a:lnTo>
                      <a:pt x="756" y="430"/>
                    </a:lnTo>
                    <a:lnTo>
                      <a:pt x="766" y="424"/>
                    </a:lnTo>
                    <a:lnTo>
                      <a:pt x="774" y="416"/>
                    </a:lnTo>
                    <a:lnTo>
                      <a:pt x="780" y="406"/>
                    </a:lnTo>
                    <a:lnTo>
                      <a:pt x="784" y="394"/>
                    </a:lnTo>
                    <a:lnTo>
                      <a:pt x="784" y="394"/>
                    </a:lnTo>
                    <a:lnTo>
                      <a:pt x="794" y="352"/>
                    </a:lnTo>
                    <a:lnTo>
                      <a:pt x="806" y="312"/>
                    </a:lnTo>
                    <a:lnTo>
                      <a:pt x="822" y="274"/>
                    </a:lnTo>
                    <a:lnTo>
                      <a:pt x="842" y="236"/>
                    </a:lnTo>
                    <a:lnTo>
                      <a:pt x="864" y="202"/>
                    </a:lnTo>
                    <a:lnTo>
                      <a:pt x="888" y="170"/>
                    </a:lnTo>
                    <a:lnTo>
                      <a:pt x="916" y="140"/>
                    </a:lnTo>
                    <a:lnTo>
                      <a:pt x="946" y="112"/>
                    </a:lnTo>
                    <a:lnTo>
                      <a:pt x="978" y="88"/>
                    </a:lnTo>
                    <a:lnTo>
                      <a:pt x="1012" y="66"/>
                    </a:lnTo>
                    <a:lnTo>
                      <a:pt x="1050" y="46"/>
                    </a:lnTo>
                    <a:lnTo>
                      <a:pt x="1086" y="30"/>
                    </a:lnTo>
                    <a:lnTo>
                      <a:pt x="1126" y="18"/>
                    </a:lnTo>
                    <a:lnTo>
                      <a:pt x="1168" y="8"/>
                    </a:lnTo>
                    <a:lnTo>
                      <a:pt x="1210" y="2"/>
                    </a:lnTo>
                    <a:lnTo>
                      <a:pt x="1252" y="0"/>
                    </a:lnTo>
                    <a:lnTo>
                      <a:pt x="1252" y="0"/>
                    </a:lnTo>
                    <a:lnTo>
                      <a:pt x="1276" y="2"/>
                    </a:lnTo>
                    <a:lnTo>
                      <a:pt x="1300" y="4"/>
                    </a:lnTo>
                    <a:lnTo>
                      <a:pt x="1324" y="6"/>
                    </a:lnTo>
                    <a:lnTo>
                      <a:pt x="1348" y="10"/>
                    </a:lnTo>
                    <a:lnTo>
                      <a:pt x="1394" y="22"/>
                    </a:lnTo>
                    <a:lnTo>
                      <a:pt x="1436" y="38"/>
                    </a:lnTo>
                    <a:lnTo>
                      <a:pt x="1478" y="58"/>
                    </a:lnTo>
                    <a:lnTo>
                      <a:pt x="1518" y="82"/>
                    </a:lnTo>
                    <a:lnTo>
                      <a:pt x="1554" y="110"/>
                    </a:lnTo>
                    <a:lnTo>
                      <a:pt x="1588" y="140"/>
                    </a:lnTo>
                    <a:lnTo>
                      <a:pt x="1618" y="174"/>
                    </a:lnTo>
                    <a:lnTo>
                      <a:pt x="1646" y="210"/>
                    </a:lnTo>
                    <a:lnTo>
                      <a:pt x="1670" y="250"/>
                    </a:lnTo>
                    <a:lnTo>
                      <a:pt x="1690" y="290"/>
                    </a:lnTo>
                    <a:lnTo>
                      <a:pt x="1706" y="334"/>
                    </a:lnTo>
                    <a:lnTo>
                      <a:pt x="1718" y="380"/>
                    </a:lnTo>
                    <a:lnTo>
                      <a:pt x="1722" y="404"/>
                    </a:lnTo>
                    <a:lnTo>
                      <a:pt x="1724" y="428"/>
                    </a:lnTo>
                    <a:lnTo>
                      <a:pt x="1726" y="452"/>
                    </a:lnTo>
                    <a:lnTo>
                      <a:pt x="1728" y="476"/>
                    </a:lnTo>
                    <a:lnTo>
                      <a:pt x="1728" y="476"/>
                    </a:lnTo>
                    <a:lnTo>
                      <a:pt x="1724" y="522"/>
                    </a:lnTo>
                    <a:lnTo>
                      <a:pt x="1724" y="522"/>
                    </a:lnTo>
                    <a:lnTo>
                      <a:pt x="1726" y="532"/>
                    </a:lnTo>
                    <a:lnTo>
                      <a:pt x="1728" y="542"/>
                    </a:lnTo>
                    <a:lnTo>
                      <a:pt x="1732" y="552"/>
                    </a:lnTo>
                    <a:lnTo>
                      <a:pt x="1740" y="560"/>
                    </a:lnTo>
                    <a:lnTo>
                      <a:pt x="1740" y="560"/>
                    </a:lnTo>
                    <a:lnTo>
                      <a:pt x="1748" y="566"/>
                    </a:lnTo>
                    <a:lnTo>
                      <a:pt x="1756" y="572"/>
                    </a:lnTo>
                    <a:lnTo>
                      <a:pt x="1768" y="574"/>
                    </a:lnTo>
                    <a:lnTo>
                      <a:pt x="1778" y="574"/>
                    </a:lnTo>
                    <a:lnTo>
                      <a:pt x="1778" y="574"/>
                    </a:lnTo>
                    <a:lnTo>
                      <a:pt x="1816" y="572"/>
                    </a:lnTo>
                    <a:lnTo>
                      <a:pt x="1816" y="572"/>
                    </a:lnTo>
                    <a:close/>
                    <a:moveTo>
                      <a:pt x="1816" y="572"/>
                    </a:moveTo>
                    <a:lnTo>
                      <a:pt x="1816" y="572"/>
                    </a:lnTo>
                    <a:close/>
                  </a:path>
                </a:pathLst>
              </a:cu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C37B">
                      <a:lumMod val="50000"/>
                    </a:srgbClr>
                  </a:solidFill>
                  <a:latin typeface="Verdana"/>
                </a:endParaRPr>
              </a:p>
            </p:txBody>
          </p:sp>
          <p:sp>
            <p:nvSpPr>
              <p:cNvPr id="259" name="Freeform 116">
                <a:extLst>
                  <a:ext uri="{FF2B5EF4-FFF2-40B4-BE49-F238E27FC236}">
                    <a16:creationId xmlns:a16="http://schemas.microsoft.com/office/drawing/2014/main" id="{52494197-214F-4796-A398-2ECAC4C2FD82}"/>
                  </a:ext>
                </a:extLst>
              </p:cNvPr>
              <p:cNvSpPr>
                <a:spLocks/>
              </p:cNvSpPr>
              <p:nvPr/>
            </p:nvSpPr>
            <p:spPr bwMode="auto">
              <a:xfrm>
                <a:off x="7715359" y="4137022"/>
                <a:ext cx="3435344" cy="2012953"/>
              </a:xfrm>
              <a:custGeom>
                <a:avLst/>
                <a:gdLst>
                  <a:gd name="T0" fmla="*/ 1852 w 2164"/>
                  <a:gd name="T1" fmla="*/ 574 h 1268"/>
                  <a:gd name="T2" fmla="*/ 1952 w 2164"/>
                  <a:gd name="T3" fmla="*/ 600 h 1268"/>
                  <a:gd name="T4" fmla="*/ 2036 w 2164"/>
                  <a:gd name="T5" fmla="*/ 652 h 1268"/>
                  <a:gd name="T6" fmla="*/ 2104 w 2164"/>
                  <a:gd name="T7" fmla="*/ 726 h 1268"/>
                  <a:gd name="T8" fmla="*/ 2148 w 2164"/>
                  <a:gd name="T9" fmla="*/ 816 h 1268"/>
                  <a:gd name="T10" fmla="*/ 2164 w 2164"/>
                  <a:gd name="T11" fmla="*/ 920 h 1268"/>
                  <a:gd name="T12" fmla="*/ 2156 w 2164"/>
                  <a:gd name="T13" fmla="*/ 990 h 1268"/>
                  <a:gd name="T14" fmla="*/ 2122 w 2164"/>
                  <a:gd name="T15" fmla="*/ 1086 h 1268"/>
                  <a:gd name="T16" fmla="*/ 2062 w 2164"/>
                  <a:gd name="T17" fmla="*/ 1166 h 1268"/>
                  <a:gd name="T18" fmla="*/ 1982 w 2164"/>
                  <a:gd name="T19" fmla="*/ 1226 h 1268"/>
                  <a:gd name="T20" fmla="*/ 1886 w 2164"/>
                  <a:gd name="T21" fmla="*/ 1260 h 1268"/>
                  <a:gd name="T22" fmla="*/ 1248 w 2164"/>
                  <a:gd name="T23" fmla="*/ 1268 h 1268"/>
                  <a:gd name="T24" fmla="*/ 1336 w 2164"/>
                  <a:gd name="T25" fmla="*/ 786 h 1268"/>
                  <a:gd name="T26" fmla="*/ 1370 w 2164"/>
                  <a:gd name="T27" fmla="*/ 772 h 1268"/>
                  <a:gd name="T28" fmla="*/ 1382 w 2164"/>
                  <a:gd name="T29" fmla="*/ 750 h 1268"/>
                  <a:gd name="T30" fmla="*/ 1378 w 2164"/>
                  <a:gd name="T31" fmla="*/ 714 h 1268"/>
                  <a:gd name="T32" fmla="*/ 1116 w 2164"/>
                  <a:gd name="T33" fmla="*/ 264 h 1268"/>
                  <a:gd name="T34" fmla="*/ 1082 w 2164"/>
                  <a:gd name="T35" fmla="*/ 250 h 1268"/>
                  <a:gd name="T36" fmla="*/ 1058 w 2164"/>
                  <a:gd name="T37" fmla="*/ 256 h 1268"/>
                  <a:gd name="T38" fmla="*/ 786 w 2164"/>
                  <a:gd name="T39" fmla="*/ 714 h 1268"/>
                  <a:gd name="T40" fmla="*/ 780 w 2164"/>
                  <a:gd name="T41" fmla="*/ 738 h 1268"/>
                  <a:gd name="T42" fmla="*/ 786 w 2164"/>
                  <a:gd name="T43" fmla="*/ 762 h 1268"/>
                  <a:gd name="T44" fmla="*/ 816 w 2164"/>
                  <a:gd name="T45" fmla="*/ 784 h 1268"/>
                  <a:gd name="T46" fmla="*/ 918 w 2164"/>
                  <a:gd name="T47" fmla="*/ 1268 h 1268"/>
                  <a:gd name="T48" fmla="*/ 412 w 2164"/>
                  <a:gd name="T49" fmla="*/ 1266 h 1268"/>
                  <a:gd name="T50" fmla="*/ 280 w 2164"/>
                  <a:gd name="T51" fmla="*/ 1232 h 1268"/>
                  <a:gd name="T52" fmla="*/ 168 w 2164"/>
                  <a:gd name="T53" fmla="*/ 1162 h 1268"/>
                  <a:gd name="T54" fmla="*/ 78 w 2164"/>
                  <a:gd name="T55" fmla="*/ 1066 h 1268"/>
                  <a:gd name="T56" fmla="*/ 22 w 2164"/>
                  <a:gd name="T57" fmla="*/ 946 h 1268"/>
                  <a:gd name="T58" fmla="*/ 0 w 2164"/>
                  <a:gd name="T59" fmla="*/ 810 h 1268"/>
                  <a:gd name="T60" fmla="*/ 10 w 2164"/>
                  <a:gd name="T61" fmla="*/ 716 h 1268"/>
                  <a:gd name="T62" fmla="*/ 56 w 2164"/>
                  <a:gd name="T63" fmla="*/ 590 h 1268"/>
                  <a:gd name="T64" fmla="*/ 134 w 2164"/>
                  <a:gd name="T65" fmla="*/ 486 h 1268"/>
                  <a:gd name="T66" fmla="*/ 240 w 2164"/>
                  <a:gd name="T67" fmla="*/ 406 h 1268"/>
                  <a:gd name="T68" fmla="*/ 366 w 2164"/>
                  <a:gd name="T69" fmla="*/ 360 h 1268"/>
                  <a:gd name="T70" fmla="*/ 458 w 2164"/>
                  <a:gd name="T71" fmla="*/ 350 h 1268"/>
                  <a:gd name="T72" fmla="*/ 558 w 2164"/>
                  <a:gd name="T73" fmla="*/ 362 h 1268"/>
                  <a:gd name="T74" fmla="*/ 652 w 2164"/>
                  <a:gd name="T75" fmla="*/ 394 h 1268"/>
                  <a:gd name="T76" fmla="*/ 710 w 2164"/>
                  <a:gd name="T77" fmla="*/ 426 h 1268"/>
                  <a:gd name="T78" fmla="*/ 744 w 2164"/>
                  <a:gd name="T79" fmla="*/ 434 h 1268"/>
                  <a:gd name="T80" fmla="*/ 766 w 2164"/>
                  <a:gd name="T81" fmla="*/ 424 h 1268"/>
                  <a:gd name="T82" fmla="*/ 784 w 2164"/>
                  <a:gd name="T83" fmla="*/ 394 h 1268"/>
                  <a:gd name="T84" fmla="*/ 806 w 2164"/>
                  <a:gd name="T85" fmla="*/ 312 h 1268"/>
                  <a:gd name="T86" fmla="*/ 864 w 2164"/>
                  <a:gd name="T87" fmla="*/ 202 h 1268"/>
                  <a:gd name="T88" fmla="*/ 946 w 2164"/>
                  <a:gd name="T89" fmla="*/ 112 h 1268"/>
                  <a:gd name="T90" fmla="*/ 1050 w 2164"/>
                  <a:gd name="T91" fmla="*/ 46 h 1268"/>
                  <a:gd name="T92" fmla="*/ 1168 w 2164"/>
                  <a:gd name="T93" fmla="*/ 8 h 1268"/>
                  <a:gd name="T94" fmla="*/ 1252 w 2164"/>
                  <a:gd name="T95" fmla="*/ 0 h 1268"/>
                  <a:gd name="T96" fmla="*/ 1324 w 2164"/>
                  <a:gd name="T97" fmla="*/ 6 h 1268"/>
                  <a:gd name="T98" fmla="*/ 1436 w 2164"/>
                  <a:gd name="T99" fmla="*/ 38 h 1268"/>
                  <a:gd name="T100" fmla="*/ 1554 w 2164"/>
                  <a:gd name="T101" fmla="*/ 110 h 1268"/>
                  <a:gd name="T102" fmla="*/ 1646 w 2164"/>
                  <a:gd name="T103" fmla="*/ 210 h 1268"/>
                  <a:gd name="T104" fmla="*/ 1706 w 2164"/>
                  <a:gd name="T105" fmla="*/ 334 h 1268"/>
                  <a:gd name="T106" fmla="*/ 1724 w 2164"/>
                  <a:gd name="T107" fmla="*/ 428 h 1268"/>
                  <a:gd name="T108" fmla="*/ 1728 w 2164"/>
                  <a:gd name="T109" fmla="*/ 476 h 1268"/>
                  <a:gd name="T110" fmla="*/ 1726 w 2164"/>
                  <a:gd name="T111" fmla="*/ 532 h 1268"/>
                  <a:gd name="T112" fmla="*/ 1740 w 2164"/>
                  <a:gd name="T113" fmla="*/ 560 h 1268"/>
                  <a:gd name="T114" fmla="*/ 1756 w 2164"/>
                  <a:gd name="T115" fmla="*/ 572 h 1268"/>
                  <a:gd name="T116" fmla="*/ 1778 w 2164"/>
                  <a:gd name="T117" fmla="*/ 574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4" h="1268">
                    <a:moveTo>
                      <a:pt x="1816" y="572"/>
                    </a:moveTo>
                    <a:lnTo>
                      <a:pt x="1816" y="572"/>
                    </a:lnTo>
                    <a:lnTo>
                      <a:pt x="1852" y="574"/>
                    </a:lnTo>
                    <a:lnTo>
                      <a:pt x="1886" y="578"/>
                    </a:lnTo>
                    <a:lnTo>
                      <a:pt x="1920" y="588"/>
                    </a:lnTo>
                    <a:lnTo>
                      <a:pt x="1952" y="600"/>
                    </a:lnTo>
                    <a:lnTo>
                      <a:pt x="1982" y="614"/>
                    </a:lnTo>
                    <a:lnTo>
                      <a:pt x="2010" y="632"/>
                    </a:lnTo>
                    <a:lnTo>
                      <a:pt x="2036" y="652"/>
                    </a:lnTo>
                    <a:lnTo>
                      <a:pt x="2062" y="674"/>
                    </a:lnTo>
                    <a:lnTo>
                      <a:pt x="2084" y="698"/>
                    </a:lnTo>
                    <a:lnTo>
                      <a:pt x="2104" y="726"/>
                    </a:lnTo>
                    <a:lnTo>
                      <a:pt x="2122" y="754"/>
                    </a:lnTo>
                    <a:lnTo>
                      <a:pt x="2136" y="784"/>
                    </a:lnTo>
                    <a:lnTo>
                      <a:pt x="2148" y="816"/>
                    </a:lnTo>
                    <a:lnTo>
                      <a:pt x="2156" y="850"/>
                    </a:lnTo>
                    <a:lnTo>
                      <a:pt x="2162" y="884"/>
                    </a:lnTo>
                    <a:lnTo>
                      <a:pt x="2164" y="920"/>
                    </a:lnTo>
                    <a:lnTo>
                      <a:pt x="2164" y="920"/>
                    </a:lnTo>
                    <a:lnTo>
                      <a:pt x="2162" y="956"/>
                    </a:lnTo>
                    <a:lnTo>
                      <a:pt x="2156" y="990"/>
                    </a:lnTo>
                    <a:lnTo>
                      <a:pt x="2148" y="1022"/>
                    </a:lnTo>
                    <a:lnTo>
                      <a:pt x="2136" y="1054"/>
                    </a:lnTo>
                    <a:lnTo>
                      <a:pt x="2122" y="1086"/>
                    </a:lnTo>
                    <a:lnTo>
                      <a:pt x="2104" y="1114"/>
                    </a:lnTo>
                    <a:lnTo>
                      <a:pt x="2084" y="1140"/>
                    </a:lnTo>
                    <a:lnTo>
                      <a:pt x="2062" y="1166"/>
                    </a:lnTo>
                    <a:lnTo>
                      <a:pt x="2036" y="1188"/>
                    </a:lnTo>
                    <a:lnTo>
                      <a:pt x="2010" y="1208"/>
                    </a:lnTo>
                    <a:lnTo>
                      <a:pt x="1982" y="1226"/>
                    </a:lnTo>
                    <a:lnTo>
                      <a:pt x="1952" y="1240"/>
                    </a:lnTo>
                    <a:lnTo>
                      <a:pt x="1920" y="1252"/>
                    </a:lnTo>
                    <a:lnTo>
                      <a:pt x="1886" y="1260"/>
                    </a:lnTo>
                    <a:lnTo>
                      <a:pt x="1852" y="1266"/>
                    </a:lnTo>
                    <a:lnTo>
                      <a:pt x="1816" y="1268"/>
                    </a:lnTo>
                    <a:lnTo>
                      <a:pt x="1248" y="1268"/>
                    </a:lnTo>
                    <a:lnTo>
                      <a:pt x="1248" y="786"/>
                    </a:lnTo>
                    <a:lnTo>
                      <a:pt x="1336" y="786"/>
                    </a:lnTo>
                    <a:lnTo>
                      <a:pt x="1336" y="786"/>
                    </a:lnTo>
                    <a:lnTo>
                      <a:pt x="1350" y="784"/>
                    </a:lnTo>
                    <a:lnTo>
                      <a:pt x="1360" y="780"/>
                    </a:lnTo>
                    <a:lnTo>
                      <a:pt x="1370" y="772"/>
                    </a:lnTo>
                    <a:lnTo>
                      <a:pt x="1378" y="762"/>
                    </a:lnTo>
                    <a:lnTo>
                      <a:pt x="1378" y="762"/>
                    </a:lnTo>
                    <a:lnTo>
                      <a:pt x="1382" y="750"/>
                    </a:lnTo>
                    <a:lnTo>
                      <a:pt x="1384" y="738"/>
                    </a:lnTo>
                    <a:lnTo>
                      <a:pt x="1382" y="726"/>
                    </a:lnTo>
                    <a:lnTo>
                      <a:pt x="1378" y="714"/>
                    </a:lnTo>
                    <a:lnTo>
                      <a:pt x="1124" y="274"/>
                    </a:lnTo>
                    <a:lnTo>
                      <a:pt x="1124" y="274"/>
                    </a:lnTo>
                    <a:lnTo>
                      <a:pt x="1116" y="264"/>
                    </a:lnTo>
                    <a:lnTo>
                      <a:pt x="1106" y="256"/>
                    </a:lnTo>
                    <a:lnTo>
                      <a:pt x="1094" y="250"/>
                    </a:lnTo>
                    <a:lnTo>
                      <a:pt x="1082" y="250"/>
                    </a:lnTo>
                    <a:lnTo>
                      <a:pt x="1082" y="250"/>
                    </a:lnTo>
                    <a:lnTo>
                      <a:pt x="1070" y="250"/>
                    </a:lnTo>
                    <a:lnTo>
                      <a:pt x="1058" y="256"/>
                    </a:lnTo>
                    <a:lnTo>
                      <a:pt x="1048" y="264"/>
                    </a:lnTo>
                    <a:lnTo>
                      <a:pt x="1040" y="274"/>
                    </a:lnTo>
                    <a:lnTo>
                      <a:pt x="786" y="714"/>
                    </a:lnTo>
                    <a:lnTo>
                      <a:pt x="786" y="714"/>
                    </a:lnTo>
                    <a:lnTo>
                      <a:pt x="782" y="726"/>
                    </a:lnTo>
                    <a:lnTo>
                      <a:pt x="780" y="738"/>
                    </a:lnTo>
                    <a:lnTo>
                      <a:pt x="782" y="750"/>
                    </a:lnTo>
                    <a:lnTo>
                      <a:pt x="786" y="762"/>
                    </a:lnTo>
                    <a:lnTo>
                      <a:pt x="786" y="762"/>
                    </a:lnTo>
                    <a:lnTo>
                      <a:pt x="794" y="772"/>
                    </a:lnTo>
                    <a:lnTo>
                      <a:pt x="804" y="780"/>
                    </a:lnTo>
                    <a:lnTo>
                      <a:pt x="816" y="784"/>
                    </a:lnTo>
                    <a:lnTo>
                      <a:pt x="828" y="786"/>
                    </a:lnTo>
                    <a:lnTo>
                      <a:pt x="918" y="786"/>
                    </a:lnTo>
                    <a:lnTo>
                      <a:pt x="918" y="1268"/>
                    </a:lnTo>
                    <a:lnTo>
                      <a:pt x="458" y="1268"/>
                    </a:lnTo>
                    <a:lnTo>
                      <a:pt x="458" y="1268"/>
                    </a:lnTo>
                    <a:lnTo>
                      <a:pt x="412" y="1266"/>
                    </a:lnTo>
                    <a:lnTo>
                      <a:pt x="366" y="1258"/>
                    </a:lnTo>
                    <a:lnTo>
                      <a:pt x="322" y="1246"/>
                    </a:lnTo>
                    <a:lnTo>
                      <a:pt x="280" y="1232"/>
                    </a:lnTo>
                    <a:lnTo>
                      <a:pt x="240" y="1212"/>
                    </a:lnTo>
                    <a:lnTo>
                      <a:pt x="202" y="1190"/>
                    </a:lnTo>
                    <a:lnTo>
                      <a:pt x="168" y="1162"/>
                    </a:lnTo>
                    <a:lnTo>
                      <a:pt x="134" y="1134"/>
                    </a:lnTo>
                    <a:lnTo>
                      <a:pt x="106" y="1100"/>
                    </a:lnTo>
                    <a:lnTo>
                      <a:pt x="78" y="1066"/>
                    </a:lnTo>
                    <a:lnTo>
                      <a:pt x="56" y="1028"/>
                    </a:lnTo>
                    <a:lnTo>
                      <a:pt x="36" y="988"/>
                    </a:lnTo>
                    <a:lnTo>
                      <a:pt x="22" y="946"/>
                    </a:lnTo>
                    <a:lnTo>
                      <a:pt x="10" y="902"/>
                    </a:lnTo>
                    <a:lnTo>
                      <a:pt x="2" y="856"/>
                    </a:lnTo>
                    <a:lnTo>
                      <a:pt x="0" y="810"/>
                    </a:lnTo>
                    <a:lnTo>
                      <a:pt x="0" y="810"/>
                    </a:lnTo>
                    <a:lnTo>
                      <a:pt x="2" y="762"/>
                    </a:lnTo>
                    <a:lnTo>
                      <a:pt x="10" y="716"/>
                    </a:lnTo>
                    <a:lnTo>
                      <a:pt x="22" y="674"/>
                    </a:lnTo>
                    <a:lnTo>
                      <a:pt x="36" y="630"/>
                    </a:lnTo>
                    <a:lnTo>
                      <a:pt x="56" y="590"/>
                    </a:lnTo>
                    <a:lnTo>
                      <a:pt x="78" y="554"/>
                    </a:lnTo>
                    <a:lnTo>
                      <a:pt x="106" y="518"/>
                    </a:lnTo>
                    <a:lnTo>
                      <a:pt x="134" y="486"/>
                    </a:lnTo>
                    <a:lnTo>
                      <a:pt x="168" y="456"/>
                    </a:lnTo>
                    <a:lnTo>
                      <a:pt x="202" y="430"/>
                    </a:lnTo>
                    <a:lnTo>
                      <a:pt x="240" y="406"/>
                    </a:lnTo>
                    <a:lnTo>
                      <a:pt x="280" y="386"/>
                    </a:lnTo>
                    <a:lnTo>
                      <a:pt x="322" y="372"/>
                    </a:lnTo>
                    <a:lnTo>
                      <a:pt x="366" y="360"/>
                    </a:lnTo>
                    <a:lnTo>
                      <a:pt x="412" y="354"/>
                    </a:lnTo>
                    <a:lnTo>
                      <a:pt x="458" y="350"/>
                    </a:lnTo>
                    <a:lnTo>
                      <a:pt x="458" y="350"/>
                    </a:lnTo>
                    <a:lnTo>
                      <a:pt x="492" y="352"/>
                    </a:lnTo>
                    <a:lnTo>
                      <a:pt x="526" y="356"/>
                    </a:lnTo>
                    <a:lnTo>
                      <a:pt x="558" y="362"/>
                    </a:lnTo>
                    <a:lnTo>
                      <a:pt x="590" y="370"/>
                    </a:lnTo>
                    <a:lnTo>
                      <a:pt x="622" y="380"/>
                    </a:lnTo>
                    <a:lnTo>
                      <a:pt x="652" y="394"/>
                    </a:lnTo>
                    <a:lnTo>
                      <a:pt x="682" y="408"/>
                    </a:lnTo>
                    <a:lnTo>
                      <a:pt x="710" y="426"/>
                    </a:lnTo>
                    <a:lnTo>
                      <a:pt x="710" y="426"/>
                    </a:lnTo>
                    <a:lnTo>
                      <a:pt x="722" y="432"/>
                    </a:lnTo>
                    <a:lnTo>
                      <a:pt x="732" y="434"/>
                    </a:lnTo>
                    <a:lnTo>
                      <a:pt x="744" y="434"/>
                    </a:lnTo>
                    <a:lnTo>
                      <a:pt x="756" y="430"/>
                    </a:lnTo>
                    <a:lnTo>
                      <a:pt x="756" y="430"/>
                    </a:lnTo>
                    <a:lnTo>
                      <a:pt x="766" y="424"/>
                    </a:lnTo>
                    <a:lnTo>
                      <a:pt x="774" y="416"/>
                    </a:lnTo>
                    <a:lnTo>
                      <a:pt x="780" y="406"/>
                    </a:lnTo>
                    <a:lnTo>
                      <a:pt x="784" y="394"/>
                    </a:lnTo>
                    <a:lnTo>
                      <a:pt x="784" y="394"/>
                    </a:lnTo>
                    <a:lnTo>
                      <a:pt x="794" y="352"/>
                    </a:lnTo>
                    <a:lnTo>
                      <a:pt x="806" y="312"/>
                    </a:lnTo>
                    <a:lnTo>
                      <a:pt x="822" y="274"/>
                    </a:lnTo>
                    <a:lnTo>
                      <a:pt x="842" y="236"/>
                    </a:lnTo>
                    <a:lnTo>
                      <a:pt x="864" y="202"/>
                    </a:lnTo>
                    <a:lnTo>
                      <a:pt x="888" y="170"/>
                    </a:lnTo>
                    <a:lnTo>
                      <a:pt x="916" y="140"/>
                    </a:lnTo>
                    <a:lnTo>
                      <a:pt x="946" y="112"/>
                    </a:lnTo>
                    <a:lnTo>
                      <a:pt x="978" y="88"/>
                    </a:lnTo>
                    <a:lnTo>
                      <a:pt x="1012" y="66"/>
                    </a:lnTo>
                    <a:lnTo>
                      <a:pt x="1050" y="46"/>
                    </a:lnTo>
                    <a:lnTo>
                      <a:pt x="1086" y="30"/>
                    </a:lnTo>
                    <a:lnTo>
                      <a:pt x="1126" y="18"/>
                    </a:lnTo>
                    <a:lnTo>
                      <a:pt x="1168" y="8"/>
                    </a:lnTo>
                    <a:lnTo>
                      <a:pt x="1210" y="2"/>
                    </a:lnTo>
                    <a:lnTo>
                      <a:pt x="1252" y="0"/>
                    </a:lnTo>
                    <a:lnTo>
                      <a:pt x="1252" y="0"/>
                    </a:lnTo>
                    <a:lnTo>
                      <a:pt x="1276" y="2"/>
                    </a:lnTo>
                    <a:lnTo>
                      <a:pt x="1300" y="4"/>
                    </a:lnTo>
                    <a:lnTo>
                      <a:pt x="1324" y="6"/>
                    </a:lnTo>
                    <a:lnTo>
                      <a:pt x="1348" y="10"/>
                    </a:lnTo>
                    <a:lnTo>
                      <a:pt x="1394" y="22"/>
                    </a:lnTo>
                    <a:lnTo>
                      <a:pt x="1436" y="38"/>
                    </a:lnTo>
                    <a:lnTo>
                      <a:pt x="1478" y="58"/>
                    </a:lnTo>
                    <a:lnTo>
                      <a:pt x="1518" y="82"/>
                    </a:lnTo>
                    <a:lnTo>
                      <a:pt x="1554" y="110"/>
                    </a:lnTo>
                    <a:lnTo>
                      <a:pt x="1588" y="140"/>
                    </a:lnTo>
                    <a:lnTo>
                      <a:pt x="1618" y="174"/>
                    </a:lnTo>
                    <a:lnTo>
                      <a:pt x="1646" y="210"/>
                    </a:lnTo>
                    <a:lnTo>
                      <a:pt x="1670" y="250"/>
                    </a:lnTo>
                    <a:lnTo>
                      <a:pt x="1690" y="290"/>
                    </a:lnTo>
                    <a:lnTo>
                      <a:pt x="1706" y="334"/>
                    </a:lnTo>
                    <a:lnTo>
                      <a:pt x="1718" y="380"/>
                    </a:lnTo>
                    <a:lnTo>
                      <a:pt x="1722" y="404"/>
                    </a:lnTo>
                    <a:lnTo>
                      <a:pt x="1724" y="428"/>
                    </a:lnTo>
                    <a:lnTo>
                      <a:pt x="1726" y="452"/>
                    </a:lnTo>
                    <a:lnTo>
                      <a:pt x="1728" y="476"/>
                    </a:lnTo>
                    <a:lnTo>
                      <a:pt x="1728" y="476"/>
                    </a:lnTo>
                    <a:lnTo>
                      <a:pt x="1724" y="522"/>
                    </a:lnTo>
                    <a:lnTo>
                      <a:pt x="1724" y="522"/>
                    </a:lnTo>
                    <a:lnTo>
                      <a:pt x="1726" y="532"/>
                    </a:lnTo>
                    <a:lnTo>
                      <a:pt x="1728" y="542"/>
                    </a:lnTo>
                    <a:lnTo>
                      <a:pt x="1732" y="552"/>
                    </a:lnTo>
                    <a:lnTo>
                      <a:pt x="1740" y="560"/>
                    </a:lnTo>
                    <a:lnTo>
                      <a:pt x="1740" y="560"/>
                    </a:lnTo>
                    <a:lnTo>
                      <a:pt x="1748" y="566"/>
                    </a:lnTo>
                    <a:lnTo>
                      <a:pt x="1756" y="572"/>
                    </a:lnTo>
                    <a:lnTo>
                      <a:pt x="1768" y="574"/>
                    </a:lnTo>
                    <a:lnTo>
                      <a:pt x="1778" y="574"/>
                    </a:lnTo>
                    <a:lnTo>
                      <a:pt x="1778" y="574"/>
                    </a:lnTo>
                    <a:lnTo>
                      <a:pt x="1816" y="572"/>
                    </a:lnTo>
                    <a:lnTo>
                      <a:pt x="1816" y="572"/>
                    </a:lnTo>
                  </a:path>
                </a:pathLst>
              </a:cu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C37B">
                      <a:lumMod val="50000"/>
                    </a:srgbClr>
                  </a:solidFill>
                  <a:latin typeface="Verdana"/>
                </a:endParaRPr>
              </a:p>
            </p:txBody>
          </p:sp>
          <p:sp>
            <p:nvSpPr>
              <p:cNvPr id="260" name="Line 117">
                <a:extLst>
                  <a:ext uri="{FF2B5EF4-FFF2-40B4-BE49-F238E27FC236}">
                    <a16:creationId xmlns:a16="http://schemas.microsoft.com/office/drawing/2014/main" id="{207B6766-83DF-48B6-B711-F5DD1B1B62D7}"/>
                  </a:ext>
                </a:extLst>
              </p:cNvPr>
              <p:cNvSpPr>
                <a:spLocks noChangeShapeType="1"/>
              </p:cNvSpPr>
              <p:nvPr/>
            </p:nvSpPr>
            <p:spPr bwMode="auto">
              <a:xfrm>
                <a:off x="9847263" y="5045075"/>
                <a:ext cx="0" cy="0"/>
              </a:xfrm>
              <a:prstGeom prst="line">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C37B">
                      <a:lumMod val="50000"/>
                    </a:srgbClr>
                  </a:solidFill>
                  <a:latin typeface="Verdana"/>
                </a:endParaRPr>
              </a:p>
            </p:txBody>
          </p:sp>
          <p:sp>
            <p:nvSpPr>
              <p:cNvPr id="261" name="Freeform 119">
                <a:extLst>
                  <a:ext uri="{FF2B5EF4-FFF2-40B4-BE49-F238E27FC236}">
                    <a16:creationId xmlns:a16="http://schemas.microsoft.com/office/drawing/2014/main" id="{F08B08AE-A826-4D86-9EBD-F97BA69109C3}"/>
                  </a:ext>
                </a:extLst>
              </p:cNvPr>
              <p:cNvSpPr>
                <a:spLocks/>
              </p:cNvSpPr>
              <p:nvPr/>
            </p:nvSpPr>
            <p:spPr bwMode="auto">
              <a:xfrm>
                <a:off x="6802518" y="2786453"/>
                <a:ext cx="3435348" cy="2009784"/>
              </a:xfrm>
              <a:custGeom>
                <a:avLst/>
                <a:gdLst>
                  <a:gd name="T0" fmla="*/ 2106 w 2164"/>
                  <a:gd name="T1" fmla="*/ 784 h 1266"/>
                  <a:gd name="T2" fmla="*/ 1984 w 2164"/>
                  <a:gd name="T3" fmla="*/ 756 h 1266"/>
                  <a:gd name="T4" fmla="*/ 1870 w 2164"/>
                  <a:gd name="T5" fmla="*/ 754 h 1266"/>
                  <a:gd name="T6" fmla="*/ 1692 w 2164"/>
                  <a:gd name="T7" fmla="*/ 798 h 1266"/>
                  <a:gd name="T8" fmla="*/ 1540 w 2164"/>
                  <a:gd name="T9" fmla="*/ 894 h 1266"/>
                  <a:gd name="T10" fmla="*/ 1426 w 2164"/>
                  <a:gd name="T11" fmla="*/ 1034 h 1266"/>
                  <a:gd name="T12" fmla="*/ 1372 w 2164"/>
                  <a:gd name="T13" fmla="*/ 1160 h 1266"/>
                  <a:gd name="T14" fmla="*/ 1252 w 2164"/>
                  <a:gd name="T15" fmla="*/ 1118 h 1266"/>
                  <a:gd name="T16" fmla="*/ 1124 w 2164"/>
                  <a:gd name="T17" fmla="*/ 1102 h 1266"/>
                  <a:gd name="T18" fmla="*/ 1040 w 2164"/>
                  <a:gd name="T19" fmla="*/ 1110 h 1266"/>
                  <a:gd name="T20" fmla="*/ 934 w 2164"/>
                  <a:gd name="T21" fmla="*/ 1136 h 1266"/>
                  <a:gd name="T22" fmla="*/ 836 w 2164"/>
                  <a:gd name="T23" fmla="*/ 1184 h 1266"/>
                  <a:gd name="T24" fmla="*/ 752 w 2164"/>
                  <a:gd name="T25" fmla="*/ 1248 h 1266"/>
                  <a:gd name="T26" fmla="*/ 312 w 2164"/>
                  <a:gd name="T27" fmla="*/ 1264 h 1266"/>
                  <a:gd name="T28" fmla="*/ 182 w 2164"/>
                  <a:gd name="T29" fmla="*/ 1224 h 1266"/>
                  <a:gd name="T30" fmla="*/ 80 w 2164"/>
                  <a:gd name="T31" fmla="*/ 1140 h 1266"/>
                  <a:gd name="T32" fmla="*/ 16 w 2164"/>
                  <a:gd name="T33" fmla="*/ 1022 h 1266"/>
                  <a:gd name="T34" fmla="*/ 0 w 2164"/>
                  <a:gd name="T35" fmla="*/ 918 h 1266"/>
                  <a:gd name="T36" fmla="*/ 28 w 2164"/>
                  <a:gd name="T37" fmla="*/ 784 h 1266"/>
                  <a:gd name="T38" fmla="*/ 102 w 2164"/>
                  <a:gd name="T39" fmla="*/ 672 h 1266"/>
                  <a:gd name="T40" fmla="*/ 212 w 2164"/>
                  <a:gd name="T41" fmla="*/ 598 h 1266"/>
                  <a:gd name="T42" fmla="*/ 348 w 2164"/>
                  <a:gd name="T43" fmla="*/ 570 h 1266"/>
                  <a:gd name="T44" fmla="*/ 396 w 2164"/>
                  <a:gd name="T45" fmla="*/ 572 h 1266"/>
                  <a:gd name="T46" fmla="*/ 424 w 2164"/>
                  <a:gd name="T47" fmla="*/ 560 h 1266"/>
                  <a:gd name="T48" fmla="*/ 438 w 2164"/>
                  <a:gd name="T49" fmla="*/ 520 h 1266"/>
                  <a:gd name="T50" fmla="*/ 438 w 2164"/>
                  <a:gd name="T51" fmla="*/ 450 h 1266"/>
                  <a:gd name="T52" fmla="*/ 458 w 2164"/>
                  <a:gd name="T53" fmla="*/ 334 h 1266"/>
                  <a:gd name="T54" fmla="*/ 546 w 2164"/>
                  <a:gd name="T55" fmla="*/ 172 h 1266"/>
                  <a:gd name="T56" fmla="*/ 686 w 2164"/>
                  <a:gd name="T57" fmla="*/ 58 h 1266"/>
                  <a:gd name="T58" fmla="*/ 840 w 2164"/>
                  <a:gd name="T59" fmla="*/ 6 h 1266"/>
                  <a:gd name="T60" fmla="*/ 916 w 2164"/>
                  <a:gd name="T61" fmla="*/ 0 h 1266"/>
                  <a:gd name="T62" fmla="*/ 814 w 2164"/>
                  <a:gd name="T63" fmla="*/ 544 h 1266"/>
                  <a:gd name="T64" fmla="*/ 786 w 2164"/>
                  <a:gd name="T65" fmla="*/ 566 h 1266"/>
                  <a:gd name="T66" fmla="*/ 786 w 2164"/>
                  <a:gd name="T67" fmla="*/ 614 h 1266"/>
                  <a:gd name="T68" fmla="*/ 1058 w 2164"/>
                  <a:gd name="T69" fmla="*/ 1072 h 1266"/>
                  <a:gd name="T70" fmla="*/ 1094 w 2164"/>
                  <a:gd name="T71" fmla="*/ 1076 h 1266"/>
                  <a:gd name="T72" fmla="*/ 1124 w 2164"/>
                  <a:gd name="T73" fmla="*/ 1054 h 1266"/>
                  <a:gd name="T74" fmla="*/ 1384 w 2164"/>
                  <a:gd name="T75" fmla="*/ 590 h 1266"/>
                  <a:gd name="T76" fmla="*/ 1370 w 2164"/>
                  <a:gd name="T77" fmla="*/ 556 h 1266"/>
                  <a:gd name="T78" fmla="*/ 1246 w 2164"/>
                  <a:gd name="T79" fmla="*/ 542 h 1266"/>
                  <a:gd name="T80" fmla="*/ 1294 w 2164"/>
                  <a:gd name="T81" fmla="*/ 194 h 1266"/>
                  <a:gd name="T82" fmla="*/ 1362 w 2164"/>
                  <a:gd name="T83" fmla="*/ 322 h 1266"/>
                  <a:gd name="T84" fmla="*/ 1382 w 2164"/>
                  <a:gd name="T85" fmla="*/ 406 h 1266"/>
                  <a:gd name="T86" fmla="*/ 1408 w 2164"/>
                  <a:gd name="T87" fmla="*/ 430 h 1266"/>
                  <a:gd name="T88" fmla="*/ 1454 w 2164"/>
                  <a:gd name="T89" fmla="*/ 426 h 1266"/>
                  <a:gd name="T90" fmla="*/ 1542 w 2164"/>
                  <a:gd name="T91" fmla="*/ 380 h 1266"/>
                  <a:gd name="T92" fmla="*/ 1672 w 2164"/>
                  <a:gd name="T93" fmla="*/ 352 h 1266"/>
                  <a:gd name="T94" fmla="*/ 1796 w 2164"/>
                  <a:gd name="T95" fmla="*/ 360 h 1266"/>
                  <a:gd name="T96" fmla="*/ 1960 w 2164"/>
                  <a:gd name="T97" fmla="*/ 428 h 1266"/>
                  <a:gd name="T98" fmla="*/ 2084 w 2164"/>
                  <a:gd name="T99" fmla="*/ 552 h 1266"/>
                  <a:gd name="T100" fmla="*/ 2154 w 2164"/>
                  <a:gd name="T101" fmla="*/ 71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4" h="1266">
                    <a:moveTo>
                      <a:pt x="2164" y="808"/>
                    </a:moveTo>
                    <a:lnTo>
                      <a:pt x="2164" y="808"/>
                    </a:lnTo>
                    <a:lnTo>
                      <a:pt x="2134" y="796"/>
                    </a:lnTo>
                    <a:lnTo>
                      <a:pt x="2106" y="784"/>
                    </a:lnTo>
                    <a:lnTo>
                      <a:pt x="2076" y="774"/>
                    </a:lnTo>
                    <a:lnTo>
                      <a:pt x="2046" y="768"/>
                    </a:lnTo>
                    <a:lnTo>
                      <a:pt x="2014" y="760"/>
                    </a:lnTo>
                    <a:lnTo>
                      <a:pt x="1984" y="756"/>
                    </a:lnTo>
                    <a:lnTo>
                      <a:pt x="1950" y="754"/>
                    </a:lnTo>
                    <a:lnTo>
                      <a:pt x="1918" y="752"/>
                    </a:lnTo>
                    <a:lnTo>
                      <a:pt x="1918" y="752"/>
                    </a:lnTo>
                    <a:lnTo>
                      <a:pt x="1870" y="754"/>
                    </a:lnTo>
                    <a:lnTo>
                      <a:pt x="1824" y="760"/>
                    </a:lnTo>
                    <a:lnTo>
                      <a:pt x="1778" y="770"/>
                    </a:lnTo>
                    <a:lnTo>
                      <a:pt x="1734" y="782"/>
                    </a:lnTo>
                    <a:lnTo>
                      <a:pt x="1692" y="798"/>
                    </a:lnTo>
                    <a:lnTo>
                      <a:pt x="1652" y="818"/>
                    </a:lnTo>
                    <a:lnTo>
                      <a:pt x="1612" y="842"/>
                    </a:lnTo>
                    <a:lnTo>
                      <a:pt x="1576" y="866"/>
                    </a:lnTo>
                    <a:lnTo>
                      <a:pt x="1540" y="894"/>
                    </a:lnTo>
                    <a:lnTo>
                      <a:pt x="1508" y="926"/>
                    </a:lnTo>
                    <a:lnTo>
                      <a:pt x="1478" y="960"/>
                    </a:lnTo>
                    <a:lnTo>
                      <a:pt x="1450" y="996"/>
                    </a:lnTo>
                    <a:lnTo>
                      <a:pt x="1426" y="1034"/>
                    </a:lnTo>
                    <a:lnTo>
                      <a:pt x="1404" y="1074"/>
                    </a:lnTo>
                    <a:lnTo>
                      <a:pt x="1386" y="1116"/>
                    </a:lnTo>
                    <a:lnTo>
                      <a:pt x="1372" y="1160"/>
                    </a:lnTo>
                    <a:lnTo>
                      <a:pt x="1372" y="1160"/>
                    </a:lnTo>
                    <a:lnTo>
                      <a:pt x="1342" y="1148"/>
                    </a:lnTo>
                    <a:lnTo>
                      <a:pt x="1312" y="1136"/>
                    </a:lnTo>
                    <a:lnTo>
                      <a:pt x="1282" y="1126"/>
                    </a:lnTo>
                    <a:lnTo>
                      <a:pt x="1252" y="1118"/>
                    </a:lnTo>
                    <a:lnTo>
                      <a:pt x="1220" y="1112"/>
                    </a:lnTo>
                    <a:lnTo>
                      <a:pt x="1188" y="1106"/>
                    </a:lnTo>
                    <a:lnTo>
                      <a:pt x="1158" y="1104"/>
                    </a:lnTo>
                    <a:lnTo>
                      <a:pt x="1124" y="1102"/>
                    </a:lnTo>
                    <a:lnTo>
                      <a:pt x="1124" y="1102"/>
                    </a:lnTo>
                    <a:lnTo>
                      <a:pt x="1096" y="1104"/>
                    </a:lnTo>
                    <a:lnTo>
                      <a:pt x="1068" y="1106"/>
                    </a:lnTo>
                    <a:lnTo>
                      <a:pt x="1040" y="1110"/>
                    </a:lnTo>
                    <a:lnTo>
                      <a:pt x="1012" y="1114"/>
                    </a:lnTo>
                    <a:lnTo>
                      <a:pt x="986" y="1120"/>
                    </a:lnTo>
                    <a:lnTo>
                      <a:pt x="960" y="1128"/>
                    </a:lnTo>
                    <a:lnTo>
                      <a:pt x="934" y="1136"/>
                    </a:lnTo>
                    <a:lnTo>
                      <a:pt x="908" y="1146"/>
                    </a:lnTo>
                    <a:lnTo>
                      <a:pt x="884" y="1158"/>
                    </a:lnTo>
                    <a:lnTo>
                      <a:pt x="860" y="1170"/>
                    </a:lnTo>
                    <a:lnTo>
                      <a:pt x="836" y="1184"/>
                    </a:lnTo>
                    <a:lnTo>
                      <a:pt x="814" y="1198"/>
                    </a:lnTo>
                    <a:lnTo>
                      <a:pt x="792" y="1214"/>
                    </a:lnTo>
                    <a:lnTo>
                      <a:pt x="772" y="1230"/>
                    </a:lnTo>
                    <a:lnTo>
                      <a:pt x="752" y="1248"/>
                    </a:lnTo>
                    <a:lnTo>
                      <a:pt x="732" y="1266"/>
                    </a:lnTo>
                    <a:lnTo>
                      <a:pt x="348" y="1266"/>
                    </a:lnTo>
                    <a:lnTo>
                      <a:pt x="348" y="1266"/>
                    </a:lnTo>
                    <a:lnTo>
                      <a:pt x="312" y="1264"/>
                    </a:lnTo>
                    <a:lnTo>
                      <a:pt x="278" y="1260"/>
                    </a:lnTo>
                    <a:lnTo>
                      <a:pt x="244" y="1252"/>
                    </a:lnTo>
                    <a:lnTo>
                      <a:pt x="212" y="1240"/>
                    </a:lnTo>
                    <a:lnTo>
                      <a:pt x="182" y="1224"/>
                    </a:lnTo>
                    <a:lnTo>
                      <a:pt x="154" y="1208"/>
                    </a:lnTo>
                    <a:lnTo>
                      <a:pt x="126" y="1188"/>
                    </a:lnTo>
                    <a:lnTo>
                      <a:pt x="102" y="1164"/>
                    </a:lnTo>
                    <a:lnTo>
                      <a:pt x="80" y="1140"/>
                    </a:lnTo>
                    <a:lnTo>
                      <a:pt x="60" y="1114"/>
                    </a:lnTo>
                    <a:lnTo>
                      <a:pt x="42" y="1084"/>
                    </a:lnTo>
                    <a:lnTo>
                      <a:pt x="28" y="1054"/>
                    </a:lnTo>
                    <a:lnTo>
                      <a:pt x="16" y="1022"/>
                    </a:lnTo>
                    <a:lnTo>
                      <a:pt x="8" y="988"/>
                    </a:lnTo>
                    <a:lnTo>
                      <a:pt x="2" y="954"/>
                    </a:lnTo>
                    <a:lnTo>
                      <a:pt x="0" y="918"/>
                    </a:lnTo>
                    <a:lnTo>
                      <a:pt x="0" y="918"/>
                    </a:lnTo>
                    <a:lnTo>
                      <a:pt x="2" y="884"/>
                    </a:lnTo>
                    <a:lnTo>
                      <a:pt x="8" y="848"/>
                    </a:lnTo>
                    <a:lnTo>
                      <a:pt x="16" y="816"/>
                    </a:lnTo>
                    <a:lnTo>
                      <a:pt x="28" y="784"/>
                    </a:lnTo>
                    <a:lnTo>
                      <a:pt x="42" y="754"/>
                    </a:lnTo>
                    <a:lnTo>
                      <a:pt x="60" y="724"/>
                    </a:lnTo>
                    <a:lnTo>
                      <a:pt x="80" y="698"/>
                    </a:lnTo>
                    <a:lnTo>
                      <a:pt x="102" y="672"/>
                    </a:lnTo>
                    <a:lnTo>
                      <a:pt x="126" y="650"/>
                    </a:lnTo>
                    <a:lnTo>
                      <a:pt x="154" y="630"/>
                    </a:lnTo>
                    <a:lnTo>
                      <a:pt x="182" y="612"/>
                    </a:lnTo>
                    <a:lnTo>
                      <a:pt x="212" y="598"/>
                    </a:lnTo>
                    <a:lnTo>
                      <a:pt x="244" y="586"/>
                    </a:lnTo>
                    <a:lnTo>
                      <a:pt x="278" y="578"/>
                    </a:lnTo>
                    <a:lnTo>
                      <a:pt x="312" y="572"/>
                    </a:lnTo>
                    <a:lnTo>
                      <a:pt x="348" y="570"/>
                    </a:lnTo>
                    <a:lnTo>
                      <a:pt x="348" y="570"/>
                    </a:lnTo>
                    <a:lnTo>
                      <a:pt x="386" y="572"/>
                    </a:lnTo>
                    <a:lnTo>
                      <a:pt x="386" y="572"/>
                    </a:lnTo>
                    <a:lnTo>
                      <a:pt x="396" y="572"/>
                    </a:lnTo>
                    <a:lnTo>
                      <a:pt x="406" y="570"/>
                    </a:lnTo>
                    <a:lnTo>
                      <a:pt x="416" y="566"/>
                    </a:lnTo>
                    <a:lnTo>
                      <a:pt x="424" y="560"/>
                    </a:lnTo>
                    <a:lnTo>
                      <a:pt x="424" y="560"/>
                    </a:lnTo>
                    <a:lnTo>
                      <a:pt x="432" y="552"/>
                    </a:lnTo>
                    <a:lnTo>
                      <a:pt x="436" y="542"/>
                    </a:lnTo>
                    <a:lnTo>
                      <a:pt x="438" y="532"/>
                    </a:lnTo>
                    <a:lnTo>
                      <a:pt x="438" y="520"/>
                    </a:lnTo>
                    <a:lnTo>
                      <a:pt x="438" y="520"/>
                    </a:lnTo>
                    <a:lnTo>
                      <a:pt x="436" y="474"/>
                    </a:lnTo>
                    <a:lnTo>
                      <a:pt x="436" y="474"/>
                    </a:lnTo>
                    <a:lnTo>
                      <a:pt x="438" y="450"/>
                    </a:lnTo>
                    <a:lnTo>
                      <a:pt x="438" y="426"/>
                    </a:lnTo>
                    <a:lnTo>
                      <a:pt x="442" y="402"/>
                    </a:lnTo>
                    <a:lnTo>
                      <a:pt x="446" y="380"/>
                    </a:lnTo>
                    <a:lnTo>
                      <a:pt x="458" y="334"/>
                    </a:lnTo>
                    <a:lnTo>
                      <a:pt x="474" y="290"/>
                    </a:lnTo>
                    <a:lnTo>
                      <a:pt x="494" y="248"/>
                    </a:lnTo>
                    <a:lnTo>
                      <a:pt x="518" y="210"/>
                    </a:lnTo>
                    <a:lnTo>
                      <a:pt x="546" y="172"/>
                    </a:lnTo>
                    <a:lnTo>
                      <a:pt x="576" y="140"/>
                    </a:lnTo>
                    <a:lnTo>
                      <a:pt x="610" y="108"/>
                    </a:lnTo>
                    <a:lnTo>
                      <a:pt x="646" y="82"/>
                    </a:lnTo>
                    <a:lnTo>
                      <a:pt x="686" y="58"/>
                    </a:lnTo>
                    <a:lnTo>
                      <a:pt x="726" y="38"/>
                    </a:lnTo>
                    <a:lnTo>
                      <a:pt x="770" y="22"/>
                    </a:lnTo>
                    <a:lnTo>
                      <a:pt x="816" y="10"/>
                    </a:lnTo>
                    <a:lnTo>
                      <a:pt x="840" y="6"/>
                    </a:lnTo>
                    <a:lnTo>
                      <a:pt x="862" y="2"/>
                    </a:lnTo>
                    <a:lnTo>
                      <a:pt x="888" y="0"/>
                    </a:lnTo>
                    <a:lnTo>
                      <a:pt x="912" y="0"/>
                    </a:lnTo>
                    <a:lnTo>
                      <a:pt x="916" y="0"/>
                    </a:lnTo>
                    <a:lnTo>
                      <a:pt x="916" y="542"/>
                    </a:lnTo>
                    <a:lnTo>
                      <a:pt x="828" y="542"/>
                    </a:lnTo>
                    <a:lnTo>
                      <a:pt x="828" y="542"/>
                    </a:lnTo>
                    <a:lnTo>
                      <a:pt x="814" y="544"/>
                    </a:lnTo>
                    <a:lnTo>
                      <a:pt x="804" y="548"/>
                    </a:lnTo>
                    <a:lnTo>
                      <a:pt x="794" y="556"/>
                    </a:lnTo>
                    <a:lnTo>
                      <a:pt x="786" y="566"/>
                    </a:lnTo>
                    <a:lnTo>
                      <a:pt x="786" y="566"/>
                    </a:lnTo>
                    <a:lnTo>
                      <a:pt x="780" y="578"/>
                    </a:lnTo>
                    <a:lnTo>
                      <a:pt x="780" y="590"/>
                    </a:lnTo>
                    <a:lnTo>
                      <a:pt x="780" y="602"/>
                    </a:lnTo>
                    <a:lnTo>
                      <a:pt x="786" y="614"/>
                    </a:lnTo>
                    <a:lnTo>
                      <a:pt x="1040" y="1054"/>
                    </a:lnTo>
                    <a:lnTo>
                      <a:pt x="1040" y="1054"/>
                    </a:lnTo>
                    <a:lnTo>
                      <a:pt x="1048" y="1064"/>
                    </a:lnTo>
                    <a:lnTo>
                      <a:pt x="1058" y="1072"/>
                    </a:lnTo>
                    <a:lnTo>
                      <a:pt x="1068" y="1076"/>
                    </a:lnTo>
                    <a:lnTo>
                      <a:pt x="1082" y="1078"/>
                    </a:lnTo>
                    <a:lnTo>
                      <a:pt x="1082" y="1078"/>
                    </a:lnTo>
                    <a:lnTo>
                      <a:pt x="1094" y="1076"/>
                    </a:lnTo>
                    <a:lnTo>
                      <a:pt x="1106" y="1072"/>
                    </a:lnTo>
                    <a:lnTo>
                      <a:pt x="1106" y="1072"/>
                    </a:lnTo>
                    <a:lnTo>
                      <a:pt x="1116" y="1064"/>
                    </a:lnTo>
                    <a:lnTo>
                      <a:pt x="1124" y="1054"/>
                    </a:lnTo>
                    <a:lnTo>
                      <a:pt x="1378" y="614"/>
                    </a:lnTo>
                    <a:lnTo>
                      <a:pt x="1378" y="614"/>
                    </a:lnTo>
                    <a:lnTo>
                      <a:pt x="1382" y="602"/>
                    </a:lnTo>
                    <a:lnTo>
                      <a:pt x="1384" y="590"/>
                    </a:lnTo>
                    <a:lnTo>
                      <a:pt x="1382" y="578"/>
                    </a:lnTo>
                    <a:lnTo>
                      <a:pt x="1378" y="566"/>
                    </a:lnTo>
                    <a:lnTo>
                      <a:pt x="1378" y="566"/>
                    </a:lnTo>
                    <a:lnTo>
                      <a:pt x="1370" y="556"/>
                    </a:lnTo>
                    <a:lnTo>
                      <a:pt x="1360" y="548"/>
                    </a:lnTo>
                    <a:lnTo>
                      <a:pt x="1348" y="544"/>
                    </a:lnTo>
                    <a:lnTo>
                      <a:pt x="1336" y="542"/>
                    </a:lnTo>
                    <a:lnTo>
                      <a:pt x="1246" y="542"/>
                    </a:lnTo>
                    <a:lnTo>
                      <a:pt x="1246" y="138"/>
                    </a:lnTo>
                    <a:lnTo>
                      <a:pt x="1246" y="138"/>
                    </a:lnTo>
                    <a:lnTo>
                      <a:pt x="1272" y="166"/>
                    </a:lnTo>
                    <a:lnTo>
                      <a:pt x="1294" y="194"/>
                    </a:lnTo>
                    <a:lnTo>
                      <a:pt x="1314" y="224"/>
                    </a:lnTo>
                    <a:lnTo>
                      <a:pt x="1332" y="256"/>
                    </a:lnTo>
                    <a:lnTo>
                      <a:pt x="1348" y="288"/>
                    </a:lnTo>
                    <a:lnTo>
                      <a:pt x="1362" y="322"/>
                    </a:lnTo>
                    <a:lnTo>
                      <a:pt x="1372" y="358"/>
                    </a:lnTo>
                    <a:lnTo>
                      <a:pt x="1380" y="394"/>
                    </a:lnTo>
                    <a:lnTo>
                      <a:pt x="1380" y="394"/>
                    </a:lnTo>
                    <a:lnTo>
                      <a:pt x="1382" y="406"/>
                    </a:lnTo>
                    <a:lnTo>
                      <a:pt x="1388" y="416"/>
                    </a:lnTo>
                    <a:lnTo>
                      <a:pt x="1398" y="424"/>
                    </a:lnTo>
                    <a:lnTo>
                      <a:pt x="1408" y="430"/>
                    </a:lnTo>
                    <a:lnTo>
                      <a:pt x="1408" y="430"/>
                    </a:lnTo>
                    <a:lnTo>
                      <a:pt x="1418" y="432"/>
                    </a:lnTo>
                    <a:lnTo>
                      <a:pt x="1430" y="434"/>
                    </a:lnTo>
                    <a:lnTo>
                      <a:pt x="1442" y="430"/>
                    </a:lnTo>
                    <a:lnTo>
                      <a:pt x="1454" y="426"/>
                    </a:lnTo>
                    <a:lnTo>
                      <a:pt x="1454" y="426"/>
                    </a:lnTo>
                    <a:lnTo>
                      <a:pt x="1482" y="408"/>
                    </a:lnTo>
                    <a:lnTo>
                      <a:pt x="1512" y="392"/>
                    </a:lnTo>
                    <a:lnTo>
                      <a:pt x="1542" y="380"/>
                    </a:lnTo>
                    <a:lnTo>
                      <a:pt x="1574" y="370"/>
                    </a:lnTo>
                    <a:lnTo>
                      <a:pt x="1606" y="360"/>
                    </a:lnTo>
                    <a:lnTo>
                      <a:pt x="1638" y="354"/>
                    </a:lnTo>
                    <a:lnTo>
                      <a:pt x="1672" y="352"/>
                    </a:lnTo>
                    <a:lnTo>
                      <a:pt x="1704" y="350"/>
                    </a:lnTo>
                    <a:lnTo>
                      <a:pt x="1704" y="350"/>
                    </a:lnTo>
                    <a:lnTo>
                      <a:pt x="1752" y="352"/>
                    </a:lnTo>
                    <a:lnTo>
                      <a:pt x="1796" y="360"/>
                    </a:lnTo>
                    <a:lnTo>
                      <a:pt x="1840" y="370"/>
                    </a:lnTo>
                    <a:lnTo>
                      <a:pt x="1882" y="386"/>
                    </a:lnTo>
                    <a:lnTo>
                      <a:pt x="1922" y="406"/>
                    </a:lnTo>
                    <a:lnTo>
                      <a:pt x="1960" y="428"/>
                    </a:lnTo>
                    <a:lnTo>
                      <a:pt x="1996" y="454"/>
                    </a:lnTo>
                    <a:lnTo>
                      <a:pt x="2028" y="484"/>
                    </a:lnTo>
                    <a:lnTo>
                      <a:pt x="2058" y="516"/>
                    </a:lnTo>
                    <a:lnTo>
                      <a:pt x="2084" y="552"/>
                    </a:lnTo>
                    <a:lnTo>
                      <a:pt x="2108" y="590"/>
                    </a:lnTo>
                    <a:lnTo>
                      <a:pt x="2126" y="630"/>
                    </a:lnTo>
                    <a:lnTo>
                      <a:pt x="2142" y="672"/>
                    </a:lnTo>
                    <a:lnTo>
                      <a:pt x="2154" y="716"/>
                    </a:lnTo>
                    <a:lnTo>
                      <a:pt x="2160" y="762"/>
                    </a:lnTo>
                    <a:lnTo>
                      <a:pt x="2164" y="808"/>
                    </a:lnTo>
                    <a:lnTo>
                      <a:pt x="2164" y="808"/>
                    </a:lnTo>
                  </a:path>
                </a:pathLst>
              </a:cu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C37B">
                      <a:lumMod val="50000"/>
                    </a:srgbClr>
                  </a:solidFill>
                  <a:latin typeface="Verdana"/>
                </a:endParaRPr>
              </a:p>
            </p:txBody>
          </p:sp>
          <p:sp>
            <p:nvSpPr>
              <p:cNvPr id="262" name="Line 120">
                <a:extLst>
                  <a:ext uri="{FF2B5EF4-FFF2-40B4-BE49-F238E27FC236}">
                    <a16:creationId xmlns:a16="http://schemas.microsoft.com/office/drawing/2014/main" id="{5395DE61-654E-4F4B-9279-4162B6AFD867}"/>
                  </a:ext>
                </a:extLst>
              </p:cNvPr>
              <p:cNvSpPr>
                <a:spLocks noChangeShapeType="1"/>
              </p:cNvSpPr>
              <p:nvPr/>
            </p:nvSpPr>
            <p:spPr bwMode="auto">
              <a:xfrm>
                <a:off x="9342438" y="4073525"/>
                <a:ext cx="0" cy="0"/>
              </a:xfrm>
              <a:prstGeom prst="line">
                <a:avLst/>
              </a:prstGeom>
              <a:solidFill>
                <a:schemeClr val="accent5"/>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C37B">
                      <a:lumMod val="50000"/>
                    </a:srgbClr>
                  </a:solidFill>
                  <a:latin typeface="Verdana"/>
                </a:endParaRPr>
              </a:p>
            </p:txBody>
          </p:sp>
        </p:grpSp>
      </p:grpSp>
      <p:sp>
        <p:nvSpPr>
          <p:cNvPr id="264" name="Rectangle: Rounded Corners 67">
            <a:extLst>
              <a:ext uri="{FF2B5EF4-FFF2-40B4-BE49-F238E27FC236}">
                <a16:creationId xmlns:a16="http://schemas.microsoft.com/office/drawing/2014/main" id="{908F13DF-5A65-4205-9E51-3EF5FF2E9615}"/>
              </a:ext>
            </a:extLst>
          </p:cNvPr>
          <p:cNvSpPr>
            <a:spLocks/>
          </p:cNvSpPr>
          <p:nvPr/>
        </p:nvSpPr>
        <p:spPr>
          <a:xfrm>
            <a:off x="2384107" y="2374045"/>
            <a:ext cx="740016" cy="517127"/>
          </a:xfrm>
          <a:prstGeom prst="roundRect">
            <a:avLst/>
          </a:pr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IN" sz="900">
              <a:solidFill>
                <a:prstClr val="black"/>
              </a:solidFill>
              <a:latin typeface="+mj-lt"/>
            </a:endParaRPr>
          </a:p>
        </p:txBody>
      </p:sp>
      <p:pic>
        <p:nvPicPr>
          <p:cNvPr id="265" name="Graphic 7" descr="Puzzle pieces">
            <a:extLst>
              <a:ext uri="{FF2B5EF4-FFF2-40B4-BE49-F238E27FC236}">
                <a16:creationId xmlns:a16="http://schemas.microsoft.com/office/drawing/2014/main" id="{9496ADF6-8B07-4F09-A7E1-6A91223C4D0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06814" y="2344275"/>
            <a:ext cx="519773" cy="519772"/>
          </a:xfrm>
          <a:prstGeom prst="rect">
            <a:avLst/>
          </a:prstGeom>
          <a:effectLst>
            <a:outerShdw blurRad="50800" dist="38100" dir="2700000" algn="tl" rotWithShape="0">
              <a:prstClr val="black">
                <a:alpha val="40000"/>
              </a:prstClr>
            </a:outerShdw>
          </a:effectLst>
        </p:spPr>
      </p:pic>
      <p:sp>
        <p:nvSpPr>
          <p:cNvPr id="266" name="Rectangle 265">
            <a:extLst>
              <a:ext uri="{FF2B5EF4-FFF2-40B4-BE49-F238E27FC236}">
                <a16:creationId xmlns:a16="http://schemas.microsoft.com/office/drawing/2014/main" id="{F08F0F07-3F09-4A7D-84BF-41C8D20087F7}"/>
              </a:ext>
            </a:extLst>
          </p:cNvPr>
          <p:cNvSpPr/>
          <p:nvPr/>
        </p:nvSpPr>
        <p:spPr>
          <a:xfrm>
            <a:off x="2297893" y="1967299"/>
            <a:ext cx="940393" cy="369332"/>
          </a:xfrm>
          <a:prstGeom prst="rect">
            <a:avLst/>
          </a:prstGeom>
        </p:spPr>
        <p:txBody>
          <a:bodyPr wrap="square">
            <a:spAutoFit/>
          </a:bodyPr>
          <a:lstStyle/>
          <a:p>
            <a:pPr algn="ctr" defTabSz="430088"/>
            <a:r>
              <a:rPr lang="en-IN" sz="900" dirty="0">
                <a:solidFill>
                  <a:prstClr val="black"/>
                </a:solidFill>
                <a:latin typeface="+mj-lt"/>
              </a:rPr>
              <a:t>Target </a:t>
            </a:r>
          </a:p>
          <a:p>
            <a:pPr algn="ctr" defTabSz="430088"/>
            <a:r>
              <a:rPr lang="en-IN" sz="900" dirty="0">
                <a:solidFill>
                  <a:prstClr val="black"/>
                </a:solidFill>
                <a:latin typeface="+mj-lt"/>
              </a:rPr>
              <a:t>Design</a:t>
            </a:r>
          </a:p>
        </p:txBody>
      </p:sp>
      <p:pic>
        <p:nvPicPr>
          <p:cNvPr id="267" name="Graphic 297">
            <a:extLst>
              <a:ext uri="{FF2B5EF4-FFF2-40B4-BE49-F238E27FC236}">
                <a16:creationId xmlns:a16="http://schemas.microsoft.com/office/drawing/2014/main" id="{CFCDEFE6-5ADD-4B12-9099-B899BAE1842A}"/>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45883" y="2290308"/>
            <a:ext cx="751735" cy="634665"/>
          </a:xfrm>
          <a:prstGeom prst="rect">
            <a:avLst/>
          </a:prstGeom>
        </p:spPr>
      </p:pic>
      <p:grpSp>
        <p:nvGrpSpPr>
          <p:cNvPr id="268" name="Group 256">
            <a:extLst>
              <a:ext uri="{FF2B5EF4-FFF2-40B4-BE49-F238E27FC236}">
                <a16:creationId xmlns:a16="http://schemas.microsoft.com/office/drawing/2014/main" id="{B0C7FC21-F4C3-4220-BCC9-40568F15970A}"/>
              </a:ext>
            </a:extLst>
          </p:cNvPr>
          <p:cNvGrpSpPr/>
          <p:nvPr/>
        </p:nvGrpSpPr>
        <p:grpSpPr>
          <a:xfrm>
            <a:off x="3266510" y="2923575"/>
            <a:ext cx="281332" cy="304180"/>
            <a:chOff x="1845595" y="3963459"/>
            <a:chExt cx="286215" cy="328313"/>
          </a:xfrm>
        </p:grpSpPr>
        <p:sp>
          <p:nvSpPr>
            <p:cNvPr id="269" name="Freeform 47">
              <a:extLst>
                <a:ext uri="{FF2B5EF4-FFF2-40B4-BE49-F238E27FC236}">
                  <a16:creationId xmlns:a16="http://schemas.microsoft.com/office/drawing/2014/main" id="{5BE601D1-941B-4E0B-8C05-7897B49FBF42}"/>
                </a:ext>
              </a:extLst>
            </p:cNvPr>
            <p:cNvSpPr>
              <a:spLocks/>
            </p:cNvSpPr>
            <p:nvPr/>
          </p:nvSpPr>
          <p:spPr bwMode="auto">
            <a:xfrm>
              <a:off x="1853223" y="3971088"/>
              <a:ext cx="271240" cy="89566"/>
            </a:xfrm>
            <a:custGeom>
              <a:avLst/>
              <a:gdLst>
                <a:gd name="T0" fmla="*/ 1920 w 1920"/>
                <a:gd name="T1" fmla="*/ 318 h 634"/>
                <a:gd name="T2" fmla="*/ 1914 w 1920"/>
                <a:gd name="T3" fmla="*/ 382 h 634"/>
                <a:gd name="T4" fmla="*/ 1894 w 1920"/>
                <a:gd name="T5" fmla="*/ 440 h 634"/>
                <a:gd name="T6" fmla="*/ 1866 w 1920"/>
                <a:gd name="T7" fmla="*/ 494 h 634"/>
                <a:gd name="T8" fmla="*/ 1826 w 1920"/>
                <a:gd name="T9" fmla="*/ 542 h 634"/>
                <a:gd name="T10" fmla="*/ 1780 w 1920"/>
                <a:gd name="T11" fmla="*/ 580 h 634"/>
                <a:gd name="T12" fmla="*/ 1726 w 1920"/>
                <a:gd name="T13" fmla="*/ 610 h 634"/>
                <a:gd name="T14" fmla="*/ 1666 w 1920"/>
                <a:gd name="T15" fmla="*/ 628 h 634"/>
                <a:gd name="T16" fmla="*/ 1604 w 1920"/>
                <a:gd name="T17" fmla="*/ 634 h 634"/>
                <a:gd name="T18" fmla="*/ 316 w 1920"/>
                <a:gd name="T19" fmla="*/ 634 h 634"/>
                <a:gd name="T20" fmla="*/ 252 w 1920"/>
                <a:gd name="T21" fmla="*/ 628 h 634"/>
                <a:gd name="T22" fmla="*/ 194 w 1920"/>
                <a:gd name="T23" fmla="*/ 608 h 634"/>
                <a:gd name="T24" fmla="*/ 140 w 1920"/>
                <a:gd name="T25" fmla="*/ 580 h 634"/>
                <a:gd name="T26" fmla="*/ 92 w 1920"/>
                <a:gd name="T27" fmla="*/ 540 h 634"/>
                <a:gd name="T28" fmla="*/ 54 w 1920"/>
                <a:gd name="T29" fmla="*/ 494 h 634"/>
                <a:gd name="T30" fmla="*/ 24 w 1920"/>
                <a:gd name="T31" fmla="*/ 440 h 634"/>
                <a:gd name="T32" fmla="*/ 6 w 1920"/>
                <a:gd name="T33" fmla="*/ 380 h 634"/>
                <a:gd name="T34" fmla="*/ 0 w 1920"/>
                <a:gd name="T35" fmla="*/ 318 h 634"/>
                <a:gd name="T36" fmla="*/ 0 w 1920"/>
                <a:gd name="T37" fmla="*/ 318 h 634"/>
                <a:gd name="T38" fmla="*/ 6 w 1920"/>
                <a:gd name="T39" fmla="*/ 254 h 634"/>
                <a:gd name="T40" fmla="*/ 26 w 1920"/>
                <a:gd name="T41" fmla="*/ 194 h 634"/>
                <a:gd name="T42" fmla="*/ 54 w 1920"/>
                <a:gd name="T43" fmla="*/ 140 h 634"/>
                <a:gd name="T44" fmla="*/ 94 w 1920"/>
                <a:gd name="T45" fmla="*/ 92 h 634"/>
                <a:gd name="T46" fmla="*/ 140 w 1920"/>
                <a:gd name="T47" fmla="*/ 54 h 634"/>
                <a:gd name="T48" fmla="*/ 194 w 1920"/>
                <a:gd name="T49" fmla="*/ 26 h 634"/>
                <a:gd name="T50" fmla="*/ 254 w 1920"/>
                <a:gd name="T51" fmla="*/ 6 h 634"/>
                <a:gd name="T52" fmla="*/ 316 w 1920"/>
                <a:gd name="T53" fmla="*/ 0 h 634"/>
                <a:gd name="T54" fmla="*/ 1600 w 1920"/>
                <a:gd name="T55" fmla="*/ 0 h 634"/>
                <a:gd name="T56" fmla="*/ 1664 w 1920"/>
                <a:gd name="T57" fmla="*/ 6 h 634"/>
                <a:gd name="T58" fmla="*/ 1724 w 1920"/>
                <a:gd name="T59" fmla="*/ 26 h 634"/>
                <a:gd name="T60" fmla="*/ 1778 w 1920"/>
                <a:gd name="T61" fmla="*/ 54 h 634"/>
                <a:gd name="T62" fmla="*/ 1826 w 1920"/>
                <a:gd name="T63" fmla="*/ 92 h 634"/>
                <a:gd name="T64" fmla="*/ 1866 w 1920"/>
                <a:gd name="T65" fmla="*/ 140 h 634"/>
                <a:gd name="T66" fmla="*/ 1894 w 1920"/>
                <a:gd name="T67" fmla="*/ 194 h 634"/>
                <a:gd name="T68" fmla="*/ 1914 w 1920"/>
                <a:gd name="T69" fmla="*/ 254 h 634"/>
                <a:gd name="T70" fmla="*/ 1920 w 1920"/>
                <a:gd name="T71" fmla="*/ 3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634">
                  <a:moveTo>
                    <a:pt x="1920" y="318"/>
                  </a:moveTo>
                  <a:lnTo>
                    <a:pt x="1920" y="318"/>
                  </a:lnTo>
                  <a:lnTo>
                    <a:pt x="1918" y="350"/>
                  </a:lnTo>
                  <a:lnTo>
                    <a:pt x="1914" y="382"/>
                  </a:lnTo>
                  <a:lnTo>
                    <a:pt x="1906" y="412"/>
                  </a:lnTo>
                  <a:lnTo>
                    <a:pt x="1894" y="440"/>
                  </a:lnTo>
                  <a:lnTo>
                    <a:pt x="1882" y="468"/>
                  </a:lnTo>
                  <a:lnTo>
                    <a:pt x="1866" y="494"/>
                  </a:lnTo>
                  <a:lnTo>
                    <a:pt x="1846" y="520"/>
                  </a:lnTo>
                  <a:lnTo>
                    <a:pt x="1826" y="542"/>
                  </a:lnTo>
                  <a:lnTo>
                    <a:pt x="1804" y="562"/>
                  </a:lnTo>
                  <a:lnTo>
                    <a:pt x="1780" y="580"/>
                  </a:lnTo>
                  <a:lnTo>
                    <a:pt x="1754" y="596"/>
                  </a:lnTo>
                  <a:lnTo>
                    <a:pt x="1726" y="610"/>
                  </a:lnTo>
                  <a:lnTo>
                    <a:pt x="1696" y="620"/>
                  </a:lnTo>
                  <a:lnTo>
                    <a:pt x="1666" y="628"/>
                  </a:lnTo>
                  <a:lnTo>
                    <a:pt x="1636" y="632"/>
                  </a:lnTo>
                  <a:lnTo>
                    <a:pt x="1604" y="634"/>
                  </a:lnTo>
                  <a:lnTo>
                    <a:pt x="316" y="634"/>
                  </a:lnTo>
                  <a:lnTo>
                    <a:pt x="316" y="634"/>
                  </a:lnTo>
                  <a:lnTo>
                    <a:pt x="284" y="632"/>
                  </a:lnTo>
                  <a:lnTo>
                    <a:pt x="252" y="628"/>
                  </a:lnTo>
                  <a:lnTo>
                    <a:pt x="222" y="620"/>
                  </a:lnTo>
                  <a:lnTo>
                    <a:pt x="194" y="608"/>
                  </a:lnTo>
                  <a:lnTo>
                    <a:pt x="166" y="596"/>
                  </a:lnTo>
                  <a:lnTo>
                    <a:pt x="140" y="580"/>
                  </a:lnTo>
                  <a:lnTo>
                    <a:pt x="114" y="560"/>
                  </a:lnTo>
                  <a:lnTo>
                    <a:pt x="92" y="540"/>
                  </a:lnTo>
                  <a:lnTo>
                    <a:pt x="72" y="518"/>
                  </a:lnTo>
                  <a:lnTo>
                    <a:pt x="54" y="494"/>
                  </a:lnTo>
                  <a:lnTo>
                    <a:pt x="38" y="468"/>
                  </a:lnTo>
                  <a:lnTo>
                    <a:pt x="24" y="440"/>
                  </a:lnTo>
                  <a:lnTo>
                    <a:pt x="14" y="410"/>
                  </a:lnTo>
                  <a:lnTo>
                    <a:pt x="6" y="380"/>
                  </a:lnTo>
                  <a:lnTo>
                    <a:pt x="2" y="350"/>
                  </a:lnTo>
                  <a:lnTo>
                    <a:pt x="0" y="318"/>
                  </a:lnTo>
                  <a:lnTo>
                    <a:pt x="0" y="318"/>
                  </a:lnTo>
                  <a:lnTo>
                    <a:pt x="0" y="318"/>
                  </a:lnTo>
                  <a:lnTo>
                    <a:pt x="2" y="284"/>
                  </a:lnTo>
                  <a:lnTo>
                    <a:pt x="6" y="254"/>
                  </a:lnTo>
                  <a:lnTo>
                    <a:pt x="14" y="222"/>
                  </a:lnTo>
                  <a:lnTo>
                    <a:pt x="26" y="194"/>
                  </a:lnTo>
                  <a:lnTo>
                    <a:pt x="38" y="166"/>
                  </a:lnTo>
                  <a:lnTo>
                    <a:pt x="54" y="140"/>
                  </a:lnTo>
                  <a:lnTo>
                    <a:pt x="74" y="116"/>
                  </a:lnTo>
                  <a:lnTo>
                    <a:pt x="94" y="92"/>
                  </a:lnTo>
                  <a:lnTo>
                    <a:pt x="116" y="72"/>
                  </a:lnTo>
                  <a:lnTo>
                    <a:pt x="140" y="54"/>
                  </a:lnTo>
                  <a:lnTo>
                    <a:pt x="166" y="38"/>
                  </a:lnTo>
                  <a:lnTo>
                    <a:pt x="194" y="26"/>
                  </a:lnTo>
                  <a:lnTo>
                    <a:pt x="224" y="14"/>
                  </a:lnTo>
                  <a:lnTo>
                    <a:pt x="254" y="6"/>
                  </a:lnTo>
                  <a:lnTo>
                    <a:pt x="284" y="2"/>
                  </a:lnTo>
                  <a:lnTo>
                    <a:pt x="316" y="0"/>
                  </a:lnTo>
                  <a:lnTo>
                    <a:pt x="1600" y="0"/>
                  </a:lnTo>
                  <a:lnTo>
                    <a:pt x="1600" y="0"/>
                  </a:lnTo>
                  <a:lnTo>
                    <a:pt x="1632" y="2"/>
                  </a:lnTo>
                  <a:lnTo>
                    <a:pt x="1664" y="6"/>
                  </a:lnTo>
                  <a:lnTo>
                    <a:pt x="1694" y="14"/>
                  </a:lnTo>
                  <a:lnTo>
                    <a:pt x="1724" y="26"/>
                  </a:lnTo>
                  <a:lnTo>
                    <a:pt x="1752" y="38"/>
                  </a:lnTo>
                  <a:lnTo>
                    <a:pt x="1778" y="54"/>
                  </a:lnTo>
                  <a:lnTo>
                    <a:pt x="1804" y="72"/>
                  </a:lnTo>
                  <a:lnTo>
                    <a:pt x="1826" y="92"/>
                  </a:lnTo>
                  <a:lnTo>
                    <a:pt x="1846" y="116"/>
                  </a:lnTo>
                  <a:lnTo>
                    <a:pt x="1866" y="140"/>
                  </a:lnTo>
                  <a:lnTo>
                    <a:pt x="1882" y="166"/>
                  </a:lnTo>
                  <a:lnTo>
                    <a:pt x="1894" y="194"/>
                  </a:lnTo>
                  <a:lnTo>
                    <a:pt x="1906" y="222"/>
                  </a:lnTo>
                  <a:lnTo>
                    <a:pt x="1914" y="254"/>
                  </a:lnTo>
                  <a:lnTo>
                    <a:pt x="1918" y="284"/>
                  </a:lnTo>
                  <a:lnTo>
                    <a:pt x="1920" y="318"/>
                  </a:lnTo>
                  <a:lnTo>
                    <a:pt x="1920" y="318"/>
                  </a:lnTo>
                  <a:close/>
                </a:path>
              </a:pathLst>
            </a:custGeom>
            <a:solidFill>
              <a:srgbClr val="62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70" name="Line 48">
              <a:extLst>
                <a:ext uri="{FF2B5EF4-FFF2-40B4-BE49-F238E27FC236}">
                  <a16:creationId xmlns:a16="http://schemas.microsoft.com/office/drawing/2014/main" id="{0D159E99-1635-4855-B6EB-380F14C8E1B3}"/>
                </a:ext>
              </a:extLst>
            </p:cNvPr>
            <p:cNvSpPr>
              <a:spLocks noChangeShapeType="1"/>
            </p:cNvSpPr>
            <p:nvPr/>
          </p:nvSpPr>
          <p:spPr bwMode="auto">
            <a:xfrm>
              <a:off x="1853223" y="4016012"/>
              <a:ext cx="0" cy="0"/>
            </a:xfrm>
            <a:prstGeom prst="line">
              <a:avLst/>
            </a:prstGeom>
            <a:noFill/>
            <a:ln w="41275">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71" name="Freeform 49">
              <a:extLst>
                <a:ext uri="{FF2B5EF4-FFF2-40B4-BE49-F238E27FC236}">
                  <a16:creationId xmlns:a16="http://schemas.microsoft.com/office/drawing/2014/main" id="{C544B476-1DCE-4200-B332-6DE1DBDA309A}"/>
                </a:ext>
              </a:extLst>
            </p:cNvPr>
            <p:cNvSpPr>
              <a:spLocks/>
            </p:cNvSpPr>
            <p:nvPr/>
          </p:nvSpPr>
          <p:spPr bwMode="auto">
            <a:xfrm>
              <a:off x="1854919" y="4086364"/>
              <a:ext cx="271240" cy="89566"/>
            </a:xfrm>
            <a:custGeom>
              <a:avLst/>
              <a:gdLst>
                <a:gd name="T0" fmla="*/ 1920 w 1920"/>
                <a:gd name="T1" fmla="*/ 318 h 634"/>
                <a:gd name="T2" fmla="*/ 1914 w 1920"/>
                <a:gd name="T3" fmla="*/ 382 h 634"/>
                <a:gd name="T4" fmla="*/ 1896 w 1920"/>
                <a:gd name="T5" fmla="*/ 440 h 634"/>
                <a:gd name="T6" fmla="*/ 1866 w 1920"/>
                <a:gd name="T7" fmla="*/ 494 h 634"/>
                <a:gd name="T8" fmla="*/ 1828 w 1920"/>
                <a:gd name="T9" fmla="*/ 542 h 634"/>
                <a:gd name="T10" fmla="*/ 1782 w 1920"/>
                <a:gd name="T11" fmla="*/ 580 h 634"/>
                <a:gd name="T12" fmla="*/ 1728 w 1920"/>
                <a:gd name="T13" fmla="*/ 610 h 634"/>
                <a:gd name="T14" fmla="*/ 1668 w 1920"/>
                <a:gd name="T15" fmla="*/ 628 h 634"/>
                <a:gd name="T16" fmla="*/ 1604 w 1920"/>
                <a:gd name="T17" fmla="*/ 634 h 634"/>
                <a:gd name="T18" fmla="*/ 318 w 1920"/>
                <a:gd name="T19" fmla="*/ 634 h 634"/>
                <a:gd name="T20" fmla="*/ 254 w 1920"/>
                <a:gd name="T21" fmla="*/ 628 h 634"/>
                <a:gd name="T22" fmla="*/ 194 w 1920"/>
                <a:gd name="T23" fmla="*/ 608 h 634"/>
                <a:gd name="T24" fmla="*/ 140 w 1920"/>
                <a:gd name="T25" fmla="*/ 580 h 634"/>
                <a:gd name="T26" fmla="*/ 94 w 1920"/>
                <a:gd name="T27" fmla="*/ 540 h 634"/>
                <a:gd name="T28" fmla="*/ 54 w 1920"/>
                <a:gd name="T29" fmla="*/ 494 h 634"/>
                <a:gd name="T30" fmla="*/ 26 w 1920"/>
                <a:gd name="T31" fmla="*/ 440 h 634"/>
                <a:gd name="T32" fmla="*/ 8 w 1920"/>
                <a:gd name="T33" fmla="*/ 380 h 634"/>
                <a:gd name="T34" fmla="*/ 0 w 1920"/>
                <a:gd name="T35" fmla="*/ 318 h 634"/>
                <a:gd name="T36" fmla="*/ 0 w 1920"/>
                <a:gd name="T37" fmla="*/ 318 h 634"/>
                <a:gd name="T38" fmla="*/ 8 w 1920"/>
                <a:gd name="T39" fmla="*/ 254 h 634"/>
                <a:gd name="T40" fmla="*/ 26 w 1920"/>
                <a:gd name="T41" fmla="*/ 194 h 634"/>
                <a:gd name="T42" fmla="*/ 56 w 1920"/>
                <a:gd name="T43" fmla="*/ 140 h 634"/>
                <a:gd name="T44" fmla="*/ 94 w 1920"/>
                <a:gd name="T45" fmla="*/ 92 h 634"/>
                <a:gd name="T46" fmla="*/ 142 w 1920"/>
                <a:gd name="T47" fmla="*/ 54 h 634"/>
                <a:gd name="T48" fmla="*/ 196 w 1920"/>
                <a:gd name="T49" fmla="*/ 26 h 634"/>
                <a:gd name="T50" fmla="*/ 254 w 1920"/>
                <a:gd name="T51" fmla="*/ 6 h 634"/>
                <a:gd name="T52" fmla="*/ 318 w 1920"/>
                <a:gd name="T53" fmla="*/ 0 h 634"/>
                <a:gd name="T54" fmla="*/ 1600 w 1920"/>
                <a:gd name="T55" fmla="*/ 0 h 634"/>
                <a:gd name="T56" fmla="*/ 1666 w 1920"/>
                <a:gd name="T57" fmla="*/ 6 h 634"/>
                <a:gd name="T58" fmla="*/ 1726 w 1920"/>
                <a:gd name="T59" fmla="*/ 24 h 634"/>
                <a:gd name="T60" fmla="*/ 1780 w 1920"/>
                <a:gd name="T61" fmla="*/ 52 h 634"/>
                <a:gd name="T62" fmla="*/ 1826 w 1920"/>
                <a:gd name="T63" fmla="*/ 92 h 634"/>
                <a:gd name="T64" fmla="*/ 1866 w 1920"/>
                <a:gd name="T65" fmla="*/ 138 h 634"/>
                <a:gd name="T66" fmla="*/ 1896 w 1920"/>
                <a:gd name="T67" fmla="*/ 192 h 634"/>
                <a:gd name="T68" fmla="*/ 1914 w 1920"/>
                <a:gd name="T69" fmla="*/ 252 h 634"/>
                <a:gd name="T70" fmla="*/ 1920 w 1920"/>
                <a:gd name="T71" fmla="*/ 3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634">
                  <a:moveTo>
                    <a:pt x="1920" y="318"/>
                  </a:moveTo>
                  <a:lnTo>
                    <a:pt x="1920" y="318"/>
                  </a:lnTo>
                  <a:lnTo>
                    <a:pt x="1920" y="350"/>
                  </a:lnTo>
                  <a:lnTo>
                    <a:pt x="1914" y="382"/>
                  </a:lnTo>
                  <a:lnTo>
                    <a:pt x="1906" y="412"/>
                  </a:lnTo>
                  <a:lnTo>
                    <a:pt x="1896" y="440"/>
                  </a:lnTo>
                  <a:lnTo>
                    <a:pt x="1882" y="468"/>
                  </a:lnTo>
                  <a:lnTo>
                    <a:pt x="1866" y="494"/>
                  </a:lnTo>
                  <a:lnTo>
                    <a:pt x="1848" y="520"/>
                  </a:lnTo>
                  <a:lnTo>
                    <a:pt x="1828" y="542"/>
                  </a:lnTo>
                  <a:lnTo>
                    <a:pt x="1806" y="562"/>
                  </a:lnTo>
                  <a:lnTo>
                    <a:pt x="1782" y="580"/>
                  </a:lnTo>
                  <a:lnTo>
                    <a:pt x="1756" y="596"/>
                  </a:lnTo>
                  <a:lnTo>
                    <a:pt x="1728" y="610"/>
                  </a:lnTo>
                  <a:lnTo>
                    <a:pt x="1698" y="620"/>
                  </a:lnTo>
                  <a:lnTo>
                    <a:pt x="1668" y="628"/>
                  </a:lnTo>
                  <a:lnTo>
                    <a:pt x="1636" y="632"/>
                  </a:lnTo>
                  <a:lnTo>
                    <a:pt x="1604" y="634"/>
                  </a:lnTo>
                  <a:lnTo>
                    <a:pt x="318" y="634"/>
                  </a:lnTo>
                  <a:lnTo>
                    <a:pt x="318" y="634"/>
                  </a:lnTo>
                  <a:lnTo>
                    <a:pt x="286" y="632"/>
                  </a:lnTo>
                  <a:lnTo>
                    <a:pt x="254" y="628"/>
                  </a:lnTo>
                  <a:lnTo>
                    <a:pt x="224" y="620"/>
                  </a:lnTo>
                  <a:lnTo>
                    <a:pt x="194" y="608"/>
                  </a:lnTo>
                  <a:lnTo>
                    <a:pt x="166" y="596"/>
                  </a:lnTo>
                  <a:lnTo>
                    <a:pt x="140" y="580"/>
                  </a:lnTo>
                  <a:lnTo>
                    <a:pt x="116" y="560"/>
                  </a:lnTo>
                  <a:lnTo>
                    <a:pt x="94" y="540"/>
                  </a:lnTo>
                  <a:lnTo>
                    <a:pt x="72" y="518"/>
                  </a:lnTo>
                  <a:lnTo>
                    <a:pt x="54" y="494"/>
                  </a:lnTo>
                  <a:lnTo>
                    <a:pt x="38" y="468"/>
                  </a:lnTo>
                  <a:lnTo>
                    <a:pt x="26" y="440"/>
                  </a:lnTo>
                  <a:lnTo>
                    <a:pt x="14" y="410"/>
                  </a:lnTo>
                  <a:lnTo>
                    <a:pt x="8" y="380"/>
                  </a:lnTo>
                  <a:lnTo>
                    <a:pt x="2" y="350"/>
                  </a:lnTo>
                  <a:lnTo>
                    <a:pt x="0" y="318"/>
                  </a:lnTo>
                  <a:lnTo>
                    <a:pt x="0" y="318"/>
                  </a:lnTo>
                  <a:lnTo>
                    <a:pt x="0" y="318"/>
                  </a:lnTo>
                  <a:lnTo>
                    <a:pt x="2" y="284"/>
                  </a:lnTo>
                  <a:lnTo>
                    <a:pt x="8" y="254"/>
                  </a:lnTo>
                  <a:lnTo>
                    <a:pt x="16" y="222"/>
                  </a:lnTo>
                  <a:lnTo>
                    <a:pt x="26" y="194"/>
                  </a:lnTo>
                  <a:lnTo>
                    <a:pt x="40" y="166"/>
                  </a:lnTo>
                  <a:lnTo>
                    <a:pt x="56" y="140"/>
                  </a:lnTo>
                  <a:lnTo>
                    <a:pt x="74" y="116"/>
                  </a:lnTo>
                  <a:lnTo>
                    <a:pt x="94" y="92"/>
                  </a:lnTo>
                  <a:lnTo>
                    <a:pt x="116" y="72"/>
                  </a:lnTo>
                  <a:lnTo>
                    <a:pt x="142" y="54"/>
                  </a:lnTo>
                  <a:lnTo>
                    <a:pt x="168" y="38"/>
                  </a:lnTo>
                  <a:lnTo>
                    <a:pt x="196" y="26"/>
                  </a:lnTo>
                  <a:lnTo>
                    <a:pt x="224" y="14"/>
                  </a:lnTo>
                  <a:lnTo>
                    <a:pt x="254" y="6"/>
                  </a:lnTo>
                  <a:lnTo>
                    <a:pt x="286" y="2"/>
                  </a:lnTo>
                  <a:lnTo>
                    <a:pt x="318" y="0"/>
                  </a:lnTo>
                  <a:lnTo>
                    <a:pt x="1600" y="0"/>
                  </a:lnTo>
                  <a:lnTo>
                    <a:pt x="1600" y="0"/>
                  </a:lnTo>
                  <a:lnTo>
                    <a:pt x="1634" y="2"/>
                  </a:lnTo>
                  <a:lnTo>
                    <a:pt x="1666" y="6"/>
                  </a:lnTo>
                  <a:lnTo>
                    <a:pt x="1696" y="14"/>
                  </a:lnTo>
                  <a:lnTo>
                    <a:pt x="1726" y="24"/>
                  </a:lnTo>
                  <a:lnTo>
                    <a:pt x="1754" y="38"/>
                  </a:lnTo>
                  <a:lnTo>
                    <a:pt x="1780" y="52"/>
                  </a:lnTo>
                  <a:lnTo>
                    <a:pt x="1804" y="72"/>
                  </a:lnTo>
                  <a:lnTo>
                    <a:pt x="1826" y="92"/>
                  </a:lnTo>
                  <a:lnTo>
                    <a:pt x="1848" y="114"/>
                  </a:lnTo>
                  <a:lnTo>
                    <a:pt x="1866" y="138"/>
                  </a:lnTo>
                  <a:lnTo>
                    <a:pt x="1882" y="166"/>
                  </a:lnTo>
                  <a:lnTo>
                    <a:pt x="1896" y="192"/>
                  </a:lnTo>
                  <a:lnTo>
                    <a:pt x="1906" y="222"/>
                  </a:lnTo>
                  <a:lnTo>
                    <a:pt x="1914" y="252"/>
                  </a:lnTo>
                  <a:lnTo>
                    <a:pt x="1920" y="284"/>
                  </a:lnTo>
                  <a:lnTo>
                    <a:pt x="1920" y="318"/>
                  </a:lnTo>
                  <a:lnTo>
                    <a:pt x="1920" y="318"/>
                  </a:lnTo>
                  <a:close/>
                </a:path>
              </a:pathLst>
            </a:custGeom>
            <a:solidFill>
              <a:srgbClr val="62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72" name="Line 50">
              <a:extLst>
                <a:ext uri="{FF2B5EF4-FFF2-40B4-BE49-F238E27FC236}">
                  <a16:creationId xmlns:a16="http://schemas.microsoft.com/office/drawing/2014/main" id="{D851645F-92F0-43F8-9189-219CFD7C09E8}"/>
                </a:ext>
              </a:extLst>
            </p:cNvPr>
            <p:cNvSpPr>
              <a:spLocks noChangeShapeType="1"/>
            </p:cNvSpPr>
            <p:nvPr/>
          </p:nvSpPr>
          <p:spPr bwMode="auto">
            <a:xfrm>
              <a:off x="1854919" y="4131288"/>
              <a:ext cx="0" cy="0"/>
            </a:xfrm>
            <a:prstGeom prst="line">
              <a:avLst/>
            </a:prstGeom>
            <a:noFill/>
            <a:ln w="41275">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73" name="Freeform 52">
              <a:extLst>
                <a:ext uri="{FF2B5EF4-FFF2-40B4-BE49-F238E27FC236}">
                  <a16:creationId xmlns:a16="http://schemas.microsoft.com/office/drawing/2014/main" id="{450C8084-4FAD-402B-8A8D-6DF5947089C2}"/>
                </a:ext>
              </a:extLst>
            </p:cNvPr>
            <p:cNvSpPr>
              <a:spLocks/>
            </p:cNvSpPr>
            <p:nvPr/>
          </p:nvSpPr>
          <p:spPr bwMode="auto">
            <a:xfrm>
              <a:off x="1851528" y="4201641"/>
              <a:ext cx="271240" cy="90131"/>
            </a:xfrm>
            <a:custGeom>
              <a:avLst/>
              <a:gdLst>
                <a:gd name="T0" fmla="*/ 1458 w 1920"/>
                <a:gd name="T1" fmla="*/ 634 h 638"/>
                <a:gd name="T2" fmla="*/ 316 w 1920"/>
                <a:gd name="T3" fmla="*/ 634 h 638"/>
                <a:gd name="T4" fmla="*/ 316 w 1920"/>
                <a:gd name="T5" fmla="*/ 634 h 638"/>
                <a:gd name="T6" fmla="*/ 284 w 1920"/>
                <a:gd name="T7" fmla="*/ 632 h 638"/>
                <a:gd name="T8" fmla="*/ 252 w 1920"/>
                <a:gd name="T9" fmla="*/ 628 h 638"/>
                <a:gd name="T10" fmla="*/ 222 w 1920"/>
                <a:gd name="T11" fmla="*/ 620 h 638"/>
                <a:gd name="T12" fmla="*/ 192 w 1920"/>
                <a:gd name="T13" fmla="*/ 608 h 638"/>
                <a:gd name="T14" fmla="*/ 164 w 1920"/>
                <a:gd name="T15" fmla="*/ 596 h 638"/>
                <a:gd name="T16" fmla="*/ 138 w 1920"/>
                <a:gd name="T17" fmla="*/ 580 h 638"/>
                <a:gd name="T18" fmla="*/ 114 w 1920"/>
                <a:gd name="T19" fmla="*/ 560 h 638"/>
                <a:gd name="T20" fmla="*/ 92 w 1920"/>
                <a:gd name="T21" fmla="*/ 540 h 638"/>
                <a:gd name="T22" fmla="*/ 72 w 1920"/>
                <a:gd name="T23" fmla="*/ 518 h 638"/>
                <a:gd name="T24" fmla="*/ 54 w 1920"/>
                <a:gd name="T25" fmla="*/ 494 h 638"/>
                <a:gd name="T26" fmla="*/ 38 w 1920"/>
                <a:gd name="T27" fmla="*/ 468 h 638"/>
                <a:gd name="T28" fmla="*/ 24 w 1920"/>
                <a:gd name="T29" fmla="*/ 440 h 638"/>
                <a:gd name="T30" fmla="*/ 14 w 1920"/>
                <a:gd name="T31" fmla="*/ 410 h 638"/>
                <a:gd name="T32" fmla="*/ 6 w 1920"/>
                <a:gd name="T33" fmla="*/ 380 h 638"/>
                <a:gd name="T34" fmla="*/ 0 w 1920"/>
                <a:gd name="T35" fmla="*/ 350 h 638"/>
                <a:gd name="T36" fmla="*/ 0 w 1920"/>
                <a:gd name="T37" fmla="*/ 318 h 638"/>
                <a:gd name="T38" fmla="*/ 0 w 1920"/>
                <a:gd name="T39" fmla="*/ 318 h 638"/>
                <a:gd name="T40" fmla="*/ 0 w 1920"/>
                <a:gd name="T41" fmla="*/ 318 h 638"/>
                <a:gd name="T42" fmla="*/ 0 w 1920"/>
                <a:gd name="T43" fmla="*/ 284 h 638"/>
                <a:gd name="T44" fmla="*/ 6 w 1920"/>
                <a:gd name="T45" fmla="*/ 254 h 638"/>
                <a:gd name="T46" fmla="*/ 14 w 1920"/>
                <a:gd name="T47" fmla="*/ 222 h 638"/>
                <a:gd name="T48" fmla="*/ 24 w 1920"/>
                <a:gd name="T49" fmla="*/ 194 h 638"/>
                <a:gd name="T50" fmla="*/ 38 w 1920"/>
                <a:gd name="T51" fmla="*/ 166 h 638"/>
                <a:gd name="T52" fmla="*/ 54 w 1920"/>
                <a:gd name="T53" fmla="*/ 140 h 638"/>
                <a:gd name="T54" fmla="*/ 72 w 1920"/>
                <a:gd name="T55" fmla="*/ 116 h 638"/>
                <a:gd name="T56" fmla="*/ 92 w 1920"/>
                <a:gd name="T57" fmla="*/ 92 h 638"/>
                <a:gd name="T58" fmla="*/ 116 w 1920"/>
                <a:gd name="T59" fmla="*/ 72 h 638"/>
                <a:gd name="T60" fmla="*/ 140 w 1920"/>
                <a:gd name="T61" fmla="*/ 54 h 638"/>
                <a:gd name="T62" fmla="*/ 166 w 1920"/>
                <a:gd name="T63" fmla="*/ 38 h 638"/>
                <a:gd name="T64" fmla="*/ 194 w 1920"/>
                <a:gd name="T65" fmla="*/ 26 h 638"/>
                <a:gd name="T66" fmla="*/ 222 w 1920"/>
                <a:gd name="T67" fmla="*/ 14 h 638"/>
                <a:gd name="T68" fmla="*/ 252 w 1920"/>
                <a:gd name="T69" fmla="*/ 6 h 638"/>
                <a:gd name="T70" fmla="*/ 284 w 1920"/>
                <a:gd name="T71" fmla="*/ 2 h 638"/>
                <a:gd name="T72" fmla="*/ 316 w 1920"/>
                <a:gd name="T73" fmla="*/ 0 h 638"/>
                <a:gd name="T74" fmla="*/ 1600 w 1920"/>
                <a:gd name="T75" fmla="*/ 0 h 638"/>
                <a:gd name="T76" fmla="*/ 1600 w 1920"/>
                <a:gd name="T77" fmla="*/ 0 h 638"/>
                <a:gd name="T78" fmla="*/ 1612 w 1920"/>
                <a:gd name="T79" fmla="*/ 2 h 638"/>
                <a:gd name="T80" fmla="*/ 1650 w 1920"/>
                <a:gd name="T81" fmla="*/ 6 h 638"/>
                <a:gd name="T82" fmla="*/ 1700 w 1920"/>
                <a:gd name="T83" fmla="*/ 14 h 638"/>
                <a:gd name="T84" fmla="*/ 1730 w 1920"/>
                <a:gd name="T85" fmla="*/ 22 h 638"/>
                <a:gd name="T86" fmla="*/ 1760 w 1920"/>
                <a:gd name="T87" fmla="*/ 30 h 638"/>
                <a:gd name="T88" fmla="*/ 1790 w 1920"/>
                <a:gd name="T89" fmla="*/ 42 h 638"/>
                <a:gd name="T90" fmla="*/ 1818 w 1920"/>
                <a:gd name="T91" fmla="*/ 56 h 638"/>
                <a:gd name="T92" fmla="*/ 1844 w 1920"/>
                <a:gd name="T93" fmla="*/ 74 h 638"/>
                <a:gd name="T94" fmla="*/ 1870 w 1920"/>
                <a:gd name="T95" fmla="*/ 94 h 638"/>
                <a:gd name="T96" fmla="*/ 1880 w 1920"/>
                <a:gd name="T97" fmla="*/ 104 h 638"/>
                <a:gd name="T98" fmla="*/ 1890 w 1920"/>
                <a:gd name="T99" fmla="*/ 118 h 638"/>
                <a:gd name="T100" fmla="*/ 1898 w 1920"/>
                <a:gd name="T101" fmla="*/ 130 h 638"/>
                <a:gd name="T102" fmla="*/ 1906 w 1920"/>
                <a:gd name="T103" fmla="*/ 144 h 638"/>
                <a:gd name="T104" fmla="*/ 1912 w 1920"/>
                <a:gd name="T105" fmla="*/ 160 h 638"/>
                <a:gd name="T106" fmla="*/ 1916 w 1920"/>
                <a:gd name="T107" fmla="*/ 176 h 638"/>
                <a:gd name="T108" fmla="*/ 1918 w 1920"/>
                <a:gd name="T109" fmla="*/ 194 h 638"/>
                <a:gd name="T110" fmla="*/ 1920 w 1920"/>
                <a:gd name="T111" fmla="*/ 212 h 638"/>
                <a:gd name="T112" fmla="*/ 1920 w 1920"/>
                <a:gd name="T113" fmla="*/ 212 h 638"/>
                <a:gd name="T114" fmla="*/ 1920 w 1920"/>
                <a:gd name="T115" fmla="*/ 638 h 638"/>
                <a:gd name="T116" fmla="*/ 1458 w 1920"/>
                <a:gd name="T117" fmla="*/ 6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0" h="638">
                  <a:moveTo>
                    <a:pt x="1458" y="634"/>
                  </a:moveTo>
                  <a:lnTo>
                    <a:pt x="316" y="634"/>
                  </a:lnTo>
                  <a:lnTo>
                    <a:pt x="316" y="634"/>
                  </a:lnTo>
                  <a:lnTo>
                    <a:pt x="284" y="632"/>
                  </a:lnTo>
                  <a:lnTo>
                    <a:pt x="252" y="628"/>
                  </a:lnTo>
                  <a:lnTo>
                    <a:pt x="222" y="620"/>
                  </a:lnTo>
                  <a:lnTo>
                    <a:pt x="192" y="608"/>
                  </a:lnTo>
                  <a:lnTo>
                    <a:pt x="164" y="596"/>
                  </a:lnTo>
                  <a:lnTo>
                    <a:pt x="138" y="580"/>
                  </a:lnTo>
                  <a:lnTo>
                    <a:pt x="114" y="560"/>
                  </a:lnTo>
                  <a:lnTo>
                    <a:pt x="92" y="540"/>
                  </a:lnTo>
                  <a:lnTo>
                    <a:pt x="72" y="518"/>
                  </a:lnTo>
                  <a:lnTo>
                    <a:pt x="54" y="494"/>
                  </a:lnTo>
                  <a:lnTo>
                    <a:pt x="38" y="468"/>
                  </a:lnTo>
                  <a:lnTo>
                    <a:pt x="24" y="440"/>
                  </a:lnTo>
                  <a:lnTo>
                    <a:pt x="14" y="410"/>
                  </a:lnTo>
                  <a:lnTo>
                    <a:pt x="6" y="380"/>
                  </a:lnTo>
                  <a:lnTo>
                    <a:pt x="0" y="350"/>
                  </a:lnTo>
                  <a:lnTo>
                    <a:pt x="0" y="318"/>
                  </a:lnTo>
                  <a:lnTo>
                    <a:pt x="0" y="318"/>
                  </a:lnTo>
                  <a:lnTo>
                    <a:pt x="0" y="318"/>
                  </a:lnTo>
                  <a:lnTo>
                    <a:pt x="0" y="284"/>
                  </a:lnTo>
                  <a:lnTo>
                    <a:pt x="6" y="254"/>
                  </a:lnTo>
                  <a:lnTo>
                    <a:pt x="14" y="222"/>
                  </a:lnTo>
                  <a:lnTo>
                    <a:pt x="24" y="194"/>
                  </a:lnTo>
                  <a:lnTo>
                    <a:pt x="38" y="166"/>
                  </a:lnTo>
                  <a:lnTo>
                    <a:pt x="54" y="140"/>
                  </a:lnTo>
                  <a:lnTo>
                    <a:pt x="72" y="116"/>
                  </a:lnTo>
                  <a:lnTo>
                    <a:pt x="92" y="92"/>
                  </a:lnTo>
                  <a:lnTo>
                    <a:pt x="116" y="72"/>
                  </a:lnTo>
                  <a:lnTo>
                    <a:pt x="140" y="54"/>
                  </a:lnTo>
                  <a:lnTo>
                    <a:pt x="166" y="38"/>
                  </a:lnTo>
                  <a:lnTo>
                    <a:pt x="194" y="26"/>
                  </a:lnTo>
                  <a:lnTo>
                    <a:pt x="222" y="14"/>
                  </a:lnTo>
                  <a:lnTo>
                    <a:pt x="252" y="6"/>
                  </a:lnTo>
                  <a:lnTo>
                    <a:pt x="284" y="2"/>
                  </a:lnTo>
                  <a:lnTo>
                    <a:pt x="316" y="0"/>
                  </a:lnTo>
                  <a:lnTo>
                    <a:pt x="1600" y="0"/>
                  </a:lnTo>
                  <a:lnTo>
                    <a:pt x="1600" y="0"/>
                  </a:lnTo>
                  <a:lnTo>
                    <a:pt x="1612" y="2"/>
                  </a:lnTo>
                  <a:lnTo>
                    <a:pt x="1650" y="6"/>
                  </a:lnTo>
                  <a:lnTo>
                    <a:pt x="1700" y="14"/>
                  </a:lnTo>
                  <a:lnTo>
                    <a:pt x="1730" y="22"/>
                  </a:lnTo>
                  <a:lnTo>
                    <a:pt x="1760" y="30"/>
                  </a:lnTo>
                  <a:lnTo>
                    <a:pt x="1790" y="42"/>
                  </a:lnTo>
                  <a:lnTo>
                    <a:pt x="1818" y="56"/>
                  </a:lnTo>
                  <a:lnTo>
                    <a:pt x="1844" y="74"/>
                  </a:lnTo>
                  <a:lnTo>
                    <a:pt x="1870" y="94"/>
                  </a:lnTo>
                  <a:lnTo>
                    <a:pt x="1880" y="104"/>
                  </a:lnTo>
                  <a:lnTo>
                    <a:pt x="1890" y="118"/>
                  </a:lnTo>
                  <a:lnTo>
                    <a:pt x="1898" y="130"/>
                  </a:lnTo>
                  <a:lnTo>
                    <a:pt x="1906" y="144"/>
                  </a:lnTo>
                  <a:lnTo>
                    <a:pt x="1912" y="160"/>
                  </a:lnTo>
                  <a:lnTo>
                    <a:pt x="1916" y="176"/>
                  </a:lnTo>
                  <a:lnTo>
                    <a:pt x="1918" y="194"/>
                  </a:lnTo>
                  <a:lnTo>
                    <a:pt x="1920" y="212"/>
                  </a:lnTo>
                  <a:lnTo>
                    <a:pt x="1920" y="212"/>
                  </a:lnTo>
                  <a:lnTo>
                    <a:pt x="1920" y="638"/>
                  </a:lnTo>
                  <a:lnTo>
                    <a:pt x="1458" y="6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74" name="Line 53">
              <a:extLst>
                <a:ext uri="{FF2B5EF4-FFF2-40B4-BE49-F238E27FC236}">
                  <a16:creationId xmlns:a16="http://schemas.microsoft.com/office/drawing/2014/main" id="{264990DA-7088-4F16-93BA-0856FAB58835}"/>
                </a:ext>
              </a:extLst>
            </p:cNvPr>
            <p:cNvSpPr>
              <a:spLocks noChangeShapeType="1"/>
            </p:cNvSpPr>
            <p:nvPr/>
          </p:nvSpPr>
          <p:spPr bwMode="auto">
            <a:xfrm>
              <a:off x="1851528" y="4246000"/>
              <a:ext cx="0" cy="0"/>
            </a:xfrm>
            <a:prstGeom prst="line">
              <a:avLst/>
            </a:prstGeom>
            <a:noFill/>
            <a:ln w="41275">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75" name="Freeform 56">
              <a:extLst>
                <a:ext uri="{FF2B5EF4-FFF2-40B4-BE49-F238E27FC236}">
                  <a16:creationId xmlns:a16="http://schemas.microsoft.com/office/drawing/2014/main" id="{A6036781-6976-4753-8A28-40CE6B613B86}"/>
                </a:ext>
              </a:extLst>
            </p:cNvPr>
            <p:cNvSpPr>
              <a:spLocks noEditPoints="1"/>
            </p:cNvSpPr>
            <p:nvPr/>
          </p:nvSpPr>
          <p:spPr bwMode="auto">
            <a:xfrm>
              <a:off x="1845595" y="3963459"/>
              <a:ext cx="286215" cy="104823"/>
            </a:xfrm>
            <a:custGeom>
              <a:avLst/>
              <a:gdLst>
                <a:gd name="T0" fmla="*/ 1654 w 2026"/>
                <a:gd name="T1" fmla="*/ 742 h 742"/>
                <a:gd name="T2" fmla="*/ 1764 w 2026"/>
                <a:gd name="T3" fmla="*/ 726 h 742"/>
                <a:gd name="T4" fmla="*/ 1862 w 2026"/>
                <a:gd name="T5" fmla="*/ 678 h 742"/>
                <a:gd name="T6" fmla="*/ 1940 w 2026"/>
                <a:gd name="T7" fmla="*/ 608 h 742"/>
                <a:gd name="T8" fmla="*/ 1996 w 2026"/>
                <a:gd name="T9" fmla="*/ 516 h 742"/>
                <a:gd name="T10" fmla="*/ 2024 w 2026"/>
                <a:gd name="T11" fmla="*/ 410 h 742"/>
                <a:gd name="T12" fmla="*/ 2024 w 2026"/>
                <a:gd name="T13" fmla="*/ 334 h 742"/>
                <a:gd name="T14" fmla="*/ 1996 w 2026"/>
                <a:gd name="T15" fmla="*/ 226 h 742"/>
                <a:gd name="T16" fmla="*/ 1940 w 2026"/>
                <a:gd name="T17" fmla="*/ 136 h 742"/>
                <a:gd name="T18" fmla="*/ 1862 w 2026"/>
                <a:gd name="T19" fmla="*/ 64 h 742"/>
                <a:gd name="T20" fmla="*/ 1764 w 2026"/>
                <a:gd name="T21" fmla="*/ 16 h 742"/>
                <a:gd name="T22" fmla="*/ 1654 w 2026"/>
                <a:gd name="T23" fmla="*/ 0 h 742"/>
                <a:gd name="T24" fmla="*/ 332 w 2026"/>
                <a:gd name="T25" fmla="*/ 2 h 742"/>
                <a:gd name="T26" fmla="*/ 226 w 2026"/>
                <a:gd name="T27" fmla="*/ 30 h 742"/>
                <a:gd name="T28" fmla="*/ 134 w 2026"/>
                <a:gd name="T29" fmla="*/ 84 h 742"/>
                <a:gd name="T30" fmla="*/ 64 w 2026"/>
                <a:gd name="T31" fmla="*/ 164 h 742"/>
                <a:gd name="T32" fmla="*/ 16 w 2026"/>
                <a:gd name="T33" fmla="*/ 260 h 742"/>
                <a:gd name="T34" fmla="*/ 0 w 2026"/>
                <a:gd name="T35" fmla="*/ 372 h 742"/>
                <a:gd name="T36" fmla="*/ 8 w 2026"/>
                <a:gd name="T37" fmla="*/ 446 h 742"/>
                <a:gd name="T38" fmla="*/ 46 w 2026"/>
                <a:gd name="T39" fmla="*/ 548 h 742"/>
                <a:gd name="T40" fmla="*/ 110 w 2026"/>
                <a:gd name="T41" fmla="*/ 634 h 742"/>
                <a:gd name="T42" fmla="*/ 194 w 2026"/>
                <a:gd name="T43" fmla="*/ 698 h 742"/>
                <a:gd name="T44" fmla="*/ 296 w 2026"/>
                <a:gd name="T45" fmla="*/ 734 h 742"/>
                <a:gd name="T46" fmla="*/ 370 w 2026"/>
                <a:gd name="T47" fmla="*/ 742 h 742"/>
                <a:gd name="T48" fmla="*/ 1654 w 2026"/>
                <a:gd name="T49" fmla="*/ 106 h 742"/>
                <a:gd name="T50" fmla="*/ 1734 w 2026"/>
                <a:gd name="T51" fmla="*/ 118 h 742"/>
                <a:gd name="T52" fmla="*/ 1802 w 2026"/>
                <a:gd name="T53" fmla="*/ 150 h 742"/>
                <a:gd name="T54" fmla="*/ 1860 w 2026"/>
                <a:gd name="T55" fmla="*/ 202 h 742"/>
                <a:gd name="T56" fmla="*/ 1898 w 2026"/>
                <a:gd name="T57" fmla="*/ 268 h 742"/>
                <a:gd name="T58" fmla="*/ 1918 w 2026"/>
                <a:gd name="T59" fmla="*/ 344 h 742"/>
                <a:gd name="T60" fmla="*/ 1918 w 2026"/>
                <a:gd name="T61" fmla="*/ 398 h 742"/>
                <a:gd name="T62" fmla="*/ 1898 w 2026"/>
                <a:gd name="T63" fmla="*/ 474 h 742"/>
                <a:gd name="T64" fmla="*/ 1860 w 2026"/>
                <a:gd name="T65" fmla="*/ 540 h 742"/>
                <a:gd name="T66" fmla="*/ 1802 w 2026"/>
                <a:gd name="T67" fmla="*/ 592 h 742"/>
                <a:gd name="T68" fmla="*/ 1734 w 2026"/>
                <a:gd name="T69" fmla="*/ 624 h 742"/>
                <a:gd name="T70" fmla="*/ 1654 w 2026"/>
                <a:gd name="T71" fmla="*/ 636 h 742"/>
                <a:gd name="T72" fmla="*/ 344 w 2026"/>
                <a:gd name="T73" fmla="*/ 636 h 742"/>
                <a:gd name="T74" fmla="*/ 268 w 2026"/>
                <a:gd name="T75" fmla="*/ 616 h 742"/>
                <a:gd name="T76" fmla="*/ 202 w 2026"/>
                <a:gd name="T77" fmla="*/ 576 h 742"/>
                <a:gd name="T78" fmla="*/ 150 w 2026"/>
                <a:gd name="T79" fmla="*/ 520 h 742"/>
                <a:gd name="T80" fmla="*/ 118 w 2026"/>
                <a:gd name="T81" fmla="*/ 450 h 742"/>
                <a:gd name="T82" fmla="*/ 106 w 2026"/>
                <a:gd name="T83" fmla="*/ 372 h 742"/>
                <a:gd name="T84" fmla="*/ 110 w 2026"/>
                <a:gd name="T85" fmla="*/ 318 h 742"/>
                <a:gd name="T86" fmla="*/ 138 w 2026"/>
                <a:gd name="T87" fmla="*/ 244 h 742"/>
                <a:gd name="T88" fmla="*/ 182 w 2026"/>
                <a:gd name="T89" fmla="*/ 184 h 742"/>
                <a:gd name="T90" fmla="*/ 244 w 2026"/>
                <a:gd name="T91" fmla="*/ 138 h 742"/>
                <a:gd name="T92" fmla="*/ 318 w 2026"/>
                <a:gd name="T93" fmla="*/ 110 h 742"/>
                <a:gd name="T94" fmla="*/ 370 w 2026"/>
                <a:gd name="T95" fmla="*/ 10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6" h="742">
                  <a:moveTo>
                    <a:pt x="370" y="742"/>
                  </a:moveTo>
                  <a:lnTo>
                    <a:pt x="1654" y="742"/>
                  </a:lnTo>
                  <a:lnTo>
                    <a:pt x="1654" y="742"/>
                  </a:lnTo>
                  <a:lnTo>
                    <a:pt x="1692" y="740"/>
                  </a:lnTo>
                  <a:lnTo>
                    <a:pt x="1728" y="734"/>
                  </a:lnTo>
                  <a:lnTo>
                    <a:pt x="1764" y="726"/>
                  </a:lnTo>
                  <a:lnTo>
                    <a:pt x="1798" y="714"/>
                  </a:lnTo>
                  <a:lnTo>
                    <a:pt x="1830" y="698"/>
                  </a:lnTo>
                  <a:lnTo>
                    <a:pt x="1862" y="678"/>
                  </a:lnTo>
                  <a:lnTo>
                    <a:pt x="1890" y="658"/>
                  </a:lnTo>
                  <a:lnTo>
                    <a:pt x="1916" y="634"/>
                  </a:lnTo>
                  <a:lnTo>
                    <a:pt x="1940" y="608"/>
                  </a:lnTo>
                  <a:lnTo>
                    <a:pt x="1962" y="578"/>
                  </a:lnTo>
                  <a:lnTo>
                    <a:pt x="1980" y="548"/>
                  </a:lnTo>
                  <a:lnTo>
                    <a:pt x="1996" y="516"/>
                  </a:lnTo>
                  <a:lnTo>
                    <a:pt x="2008" y="482"/>
                  </a:lnTo>
                  <a:lnTo>
                    <a:pt x="2018" y="446"/>
                  </a:lnTo>
                  <a:lnTo>
                    <a:pt x="2024" y="410"/>
                  </a:lnTo>
                  <a:lnTo>
                    <a:pt x="2026" y="372"/>
                  </a:lnTo>
                  <a:lnTo>
                    <a:pt x="2026" y="372"/>
                  </a:lnTo>
                  <a:lnTo>
                    <a:pt x="2024" y="334"/>
                  </a:lnTo>
                  <a:lnTo>
                    <a:pt x="2018" y="296"/>
                  </a:lnTo>
                  <a:lnTo>
                    <a:pt x="2008" y="260"/>
                  </a:lnTo>
                  <a:lnTo>
                    <a:pt x="1996" y="226"/>
                  </a:lnTo>
                  <a:lnTo>
                    <a:pt x="1980" y="194"/>
                  </a:lnTo>
                  <a:lnTo>
                    <a:pt x="1962" y="164"/>
                  </a:lnTo>
                  <a:lnTo>
                    <a:pt x="1940" y="136"/>
                  </a:lnTo>
                  <a:lnTo>
                    <a:pt x="1916" y="108"/>
                  </a:lnTo>
                  <a:lnTo>
                    <a:pt x="1890" y="84"/>
                  </a:lnTo>
                  <a:lnTo>
                    <a:pt x="1862" y="64"/>
                  </a:lnTo>
                  <a:lnTo>
                    <a:pt x="1830" y="44"/>
                  </a:lnTo>
                  <a:lnTo>
                    <a:pt x="1798" y="30"/>
                  </a:lnTo>
                  <a:lnTo>
                    <a:pt x="1764" y="16"/>
                  </a:lnTo>
                  <a:lnTo>
                    <a:pt x="1728" y="8"/>
                  </a:lnTo>
                  <a:lnTo>
                    <a:pt x="1692" y="2"/>
                  </a:lnTo>
                  <a:lnTo>
                    <a:pt x="1654" y="0"/>
                  </a:lnTo>
                  <a:lnTo>
                    <a:pt x="370" y="0"/>
                  </a:lnTo>
                  <a:lnTo>
                    <a:pt x="370" y="0"/>
                  </a:lnTo>
                  <a:lnTo>
                    <a:pt x="332" y="2"/>
                  </a:lnTo>
                  <a:lnTo>
                    <a:pt x="296" y="8"/>
                  </a:lnTo>
                  <a:lnTo>
                    <a:pt x="260" y="16"/>
                  </a:lnTo>
                  <a:lnTo>
                    <a:pt x="226" y="30"/>
                  </a:lnTo>
                  <a:lnTo>
                    <a:pt x="194" y="44"/>
                  </a:lnTo>
                  <a:lnTo>
                    <a:pt x="164" y="64"/>
                  </a:lnTo>
                  <a:lnTo>
                    <a:pt x="134" y="84"/>
                  </a:lnTo>
                  <a:lnTo>
                    <a:pt x="108" y="108"/>
                  </a:lnTo>
                  <a:lnTo>
                    <a:pt x="84" y="136"/>
                  </a:lnTo>
                  <a:lnTo>
                    <a:pt x="64" y="164"/>
                  </a:lnTo>
                  <a:lnTo>
                    <a:pt x="44" y="194"/>
                  </a:lnTo>
                  <a:lnTo>
                    <a:pt x="28" y="226"/>
                  </a:lnTo>
                  <a:lnTo>
                    <a:pt x="16" y="260"/>
                  </a:lnTo>
                  <a:lnTo>
                    <a:pt x="8" y="296"/>
                  </a:lnTo>
                  <a:lnTo>
                    <a:pt x="2" y="334"/>
                  </a:lnTo>
                  <a:lnTo>
                    <a:pt x="0" y="372"/>
                  </a:lnTo>
                  <a:lnTo>
                    <a:pt x="0" y="372"/>
                  </a:lnTo>
                  <a:lnTo>
                    <a:pt x="2" y="410"/>
                  </a:lnTo>
                  <a:lnTo>
                    <a:pt x="8" y="446"/>
                  </a:lnTo>
                  <a:lnTo>
                    <a:pt x="18" y="482"/>
                  </a:lnTo>
                  <a:lnTo>
                    <a:pt x="30" y="516"/>
                  </a:lnTo>
                  <a:lnTo>
                    <a:pt x="46" y="548"/>
                  </a:lnTo>
                  <a:lnTo>
                    <a:pt x="64" y="578"/>
                  </a:lnTo>
                  <a:lnTo>
                    <a:pt x="86" y="608"/>
                  </a:lnTo>
                  <a:lnTo>
                    <a:pt x="110" y="634"/>
                  </a:lnTo>
                  <a:lnTo>
                    <a:pt x="136" y="658"/>
                  </a:lnTo>
                  <a:lnTo>
                    <a:pt x="164" y="678"/>
                  </a:lnTo>
                  <a:lnTo>
                    <a:pt x="194" y="698"/>
                  </a:lnTo>
                  <a:lnTo>
                    <a:pt x="226" y="714"/>
                  </a:lnTo>
                  <a:lnTo>
                    <a:pt x="260" y="726"/>
                  </a:lnTo>
                  <a:lnTo>
                    <a:pt x="296" y="734"/>
                  </a:lnTo>
                  <a:lnTo>
                    <a:pt x="332" y="740"/>
                  </a:lnTo>
                  <a:lnTo>
                    <a:pt x="370" y="742"/>
                  </a:lnTo>
                  <a:lnTo>
                    <a:pt x="370" y="742"/>
                  </a:lnTo>
                  <a:close/>
                  <a:moveTo>
                    <a:pt x="370" y="106"/>
                  </a:moveTo>
                  <a:lnTo>
                    <a:pt x="1654" y="106"/>
                  </a:lnTo>
                  <a:lnTo>
                    <a:pt x="1654" y="106"/>
                  </a:lnTo>
                  <a:lnTo>
                    <a:pt x="1682" y="106"/>
                  </a:lnTo>
                  <a:lnTo>
                    <a:pt x="1708" y="110"/>
                  </a:lnTo>
                  <a:lnTo>
                    <a:pt x="1734" y="118"/>
                  </a:lnTo>
                  <a:lnTo>
                    <a:pt x="1758" y="126"/>
                  </a:lnTo>
                  <a:lnTo>
                    <a:pt x="1780" y="138"/>
                  </a:lnTo>
                  <a:lnTo>
                    <a:pt x="1802" y="150"/>
                  </a:lnTo>
                  <a:lnTo>
                    <a:pt x="1824" y="166"/>
                  </a:lnTo>
                  <a:lnTo>
                    <a:pt x="1842" y="184"/>
                  </a:lnTo>
                  <a:lnTo>
                    <a:pt x="1860" y="202"/>
                  </a:lnTo>
                  <a:lnTo>
                    <a:pt x="1874" y="222"/>
                  </a:lnTo>
                  <a:lnTo>
                    <a:pt x="1888" y="244"/>
                  </a:lnTo>
                  <a:lnTo>
                    <a:pt x="1898" y="268"/>
                  </a:lnTo>
                  <a:lnTo>
                    <a:pt x="1908" y="292"/>
                  </a:lnTo>
                  <a:lnTo>
                    <a:pt x="1914" y="318"/>
                  </a:lnTo>
                  <a:lnTo>
                    <a:pt x="1918" y="344"/>
                  </a:lnTo>
                  <a:lnTo>
                    <a:pt x="1920" y="372"/>
                  </a:lnTo>
                  <a:lnTo>
                    <a:pt x="1920" y="372"/>
                  </a:lnTo>
                  <a:lnTo>
                    <a:pt x="1918" y="398"/>
                  </a:lnTo>
                  <a:lnTo>
                    <a:pt x="1914" y="424"/>
                  </a:lnTo>
                  <a:lnTo>
                    <a:pt x="1908" y="450"/>
                  </a:lnTo>
                  <a:lnTo>
                    <a:pt x="1898" y="474"/>
                  </a:lnTo>
                  <a:lnTo>
                    <a:pt x="1888" y="498"/>
                  </a:lnTo>
                  <a:lnTo>
                    <a:pt x="1874" y="520"/>
                  </a:lnTo>
                  <a:lnTo>
                    <a:pt x="1860" y="540"/>
                  </a:lnTo>
                  <a:lnTo>
                    <a:pt x="1842" y="560"/>
                  </a:lnTo>
                  <a:lnTo>
                    <a:pt x="1824" y="576"/>
                  </a:lnTo>
                  <a:lnTo>
                    <a:pt x="1802" y="592"/>
                  </a:lnTo>
                  <a:lnTo>
                    <a:pt x="1780" y="604"/>
                  </a:lnTo>
                  <a:lnTo>
                    <a:pt x="1758" y="616"/>
                  </a:lnTo>
                  <a:lnTo>
                    <a:pt x="1734" y="624"/>
                  </a:lnTo>
                  <a:lnTo>
                    <a:pt x="1708" y="632"/>
                  </a:lnTo>
                  <a:lnTo>
                    <a:pt x="1682" y="636"/>
                  </a:lnTo>
                  <a:lnTo>
                    <a:pt x="1654" y="636"/>
                  </a:lnTo>
                  <a:lnTo>
                    <a:pt x="370" y="636"/>
                  </a:lnTo>
                  <a:lnTo>
                    <a:pt x="370" y="636"/>
                  </a:lnTo>
                  <a:lnTo>
                    <a:pt x="344" y="636"/>
                  </a:lnTo>
                  <a:lnTo>
                    <a:pt x="318" y="632"/>
                  </a:lnTo>
                  <a:lnTo>
                    <a:pt x="292" y="624"/>
                  </a:lnTo>
                  <a:lnTo>
                    <a:pt x="268" y="616"/>
                  </a:lnTo>
                  <a:lnTo>
                    <a:pt x="244" y="604"/>
                  </a:lnTo>
                  <a:lnTo>
                    <a:pt x="222" y="592"/>
                  </a:lnTo>
                  <a:lnTo>
                    <a:pt x="202" y="576"/>
                  </a:lnTo>
                  <a:lnTo>
                    <a:pt x="182" y="560"/>
                  </a:lnTo>
                  <a:lnTo>
                    <a:pt x="166" y="540"/>
                  </a:lnTo>
                  <a:lnTo>
                    <a:pt x="150" y="520"/>
                  </a:lnTo>
                  <a:lnTo>
                    <a:pt x="138" y="498"/>
                  </a:lnTo>
                  <a:lnTo>
                    <a:pt x="126" y="474"/>
                  </a:lnTo>
                  <a:lnTo>
                    <a:pt x="118" y="450"/>
                  </a:lnTo>
                  <a:lnTo>
                    <a:pt x="110" y="424"/>
                  </a:lnTo>
                  <a:lnTo>
                    <a:pt x="106" y="398"/>
                  </a:lnTo>
                  <a:lnTo>
                    <a:pt x="106" y="372"/>
                  </a:lnTo>
                  <a:lnTo>
                    <a:pt x="106" y="372"/>
                  </a:lnTo>
                  <a:lnTo>
                    <a:pt x="106" y="344"/>
                  </a:lnTo>
                  <a:lnTo>
                    <a:pt x="110" y="318"/>
                  </a:lnTo>
                  <a:lnTo>
                    <a:pt x="118" y="292"/>
                  </a:lnTo>
                  <a:lnTo>
                    <a:pt x="126" y="268"/>
                  </a:lnTo>
                  <a:lnTo>
                    <a:pt x="138" y="244"/>
                  </a:lnTo>
                  <a:lnTo>
                    <a:pt x="150" y="222"/>
                  </a:lnTo>
                  <a:lnTo>
                    <a:pt x="166" y="202"/>
                  </a:lnTo>
                  <a:lnTo>
                    <a:pt x="182" y="184"/>
                  </a:lnTo>
                  <a:lnTo>
                    <a:pt x="202" y="166"/>
                  </a:lnTo>
                  <a:lnTo>
                    <a:pt x="222" y="150"/>
                  </a:lnTo>
                  <a:lnTo>
                    <a:pt x="244" y="138"/>
                  </a:lnTo>
                  <a:lnTo>
                    <a:pt x="268" y="126"/>
                  </a:lnTo>
                  <a:lnTo>
                    <a:pt x="292" y="118"/>
                  </a:lnTo>
                  <a:lnTo>
                    <a:pt x="318" y="110"/>
                  </a:lnTo>
                  <a:lnTo>
                    <a:pt x="344" y="106"/>
                  </a:lnTo>
                  <a:lnTo>
                    <a:pt x="370" y="106"/>
                  </a:lnTo>
                  <a:lnTo>
                    <a:pt x="370"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76" name="Freeform 59">
              <a:extLst>
                <a:ext uri="{FF2B5EF4-FFF2-40B4-BE49-F238E27FC236}">
                  <a16:creationId xmlns:a16="http://schemas.microsoft.com/office/drawing/2014/main" id="{BED0FDC0-B5F1-4DB6-B3D6-FD40C940E223}"/>
                </a:ext>
              </a:extLst>
            </p:cNvPr>
            <p:cNvSpPr>
              <a:spLocks/>
            </p:cNvSpPr>
            <p:nvPr/>
          </p:nvSpPr>
          <p:spPr bwMode="auto">
            <a:xfrm>
              <a:off x="2053828" y="3999059"/>
              <a:ext cx="33622" cy="33622"/>
            </a:xfrm>
            <a:custGeom>
              <a:avLst/>
              <a:gdLst>
                <a:gd name="T0" fmla="*/ 120 w 238"/>
                <a:gd name="T1" fmla="*/ 0 h 238"/>
                <a:gd name="T2" fmla="*/ 120 w 238"/>
                <a:gd name="T3" fmla="*/ 0 h 238"/>
                <a:gd name="T4" fmla="*/ 132 w 238"/>
                <a:gd name="T5" fmla="*/ 2 h 238"/>
                <a:gd name="T6" fmla="*/ 144 w 238"/>
                <a:gd name="T7" fmla="*/ 4 h 238"/>
                <a:gd name="T8" fmla="*/ 166 w 238"/>
                <a:gd name="T9" fmla="*/ 10 h 238"/>
                <a:gd name="T10" fmla="*/ 186 w 238"/>
                <a:gd name="T11" fmla="*/ 22 h 238"/>
                <a:gd name="T12" fmla="*/ 202 w 238"/>
                <a:gd name="T13" fmla="*/ 36 h 238"/>
                <a:gd name="T14" fmla="*/ 218 w 238"/>
                <a:gd name="T15" fmla="*/ 54 h 238"/>
                <a:gd name="T16" fmla="*/ 228 w 238"/>
                <a:gd name="T17" fmla="*/ 74 h 238"/>
                <a:gd name="T18" fmla="*/ 236 w 238"/>
                <a:gd name="T19" fmla="*/ 96 h 238"/>
                <a:gd name="T20" fmla="*/ 236 w 238"/>
                <a:gd name="T21" fmla="*/ 108 h 238"/>
                <a:gd name="T22" fmla="*/ 238 w 238"/>
                <a:gd name="T23" fmla="*/ 120 h 238"/>
                <a:gd name="T24" fmla="*/ 238 w 238"/>
                <a:gd name="T25" fmla="*/ 120 h 238"/>
                <a:gd name="T26" fmla="*/ 236 w 238"/>
                <a:gd name="T27" fmla="*/ 132 h 238"/>
                <a:gd name="T28" fmla="*/ 236 w 238"/>
                <a:gd name="T29" fmla="*/ 144 h 238"/>
                <a:gd name="T30" fmla="*/ 228 w 238"/>
                <a:gd name="T31" fmla="*/ 166 h 238"/>
                <a:gd name="T32" fmla="*/ 218 w 238"/>
                <a:gd name="T33" fmla="*/ 186 h 238"/>
                <a:gd name="T34" fmla="*/ 202 w 238"/>
                <a:gd name="T35" fmla="*/ 202 h 238"/>
                <a:gd name="T36" fmla="*/ 186 w 238"/>
                <a:gd name="T37" fmla="*/ 218 h 238"/>
                <a:gd name="T38" fmla="*/ 166 w 238"/>
                <a:gd name="T39" fmla="*/ 228 h 238"/>
                <a:gd name="T40" fmla="*/ 144 w 238"/>
                <a:gd name="T41" fmla="*/ 236 h 238"/>
                <a:gd name="T42" fmla="*/ 132 w 238"/>
                <a:gd name="T43" fmla="*/ 236 h 238"/>
                <a:gd name="T44" fmla="*/ 120 w 238"/>
                <a:gd name="T45" fmla="*/ 238 h 238"/>
                <a:gd name="T46" fmla="*/ 120 w 238"/>
                <a:gd name="T47" fmla="*/ 238 h 238"/>
                <a:gd name="T48" fmla="*/ 108 w 238"/>
                <a:gd name="T49" fmla="*/ 236 h 238"/>
                <a:gd name="T50" fmla="*/ 96 w 238"/>
                <a:gd name="T51" fmla="*/ 236 h 238"/>
                <a:gd name="T52" fmla="*/ 74 w 238"/>
                <a:gd name="T53" fmla="*/ 228 h 238"/>
                <a:gd name="T54" fmla="*/ 54 w 238"/>
                <a:gd name="T55" fmla="*/ 218 h 238"/>
                <a:gd name="T56" fmla="*/ 36 w 238"/>
                <a:gd name="T57" fmla="*/ 202 h 238"/>
                <a:gd name="T58" fmla="*/ 22 w 238"/>
                <a:gd name="T59" fmla="*/ 186 h 238"/>
                <a:gd name="T60" fmla="*/ 10 w 238"/>
                <a:gd name="T61" fmla="*/ 166 h 238"/>
                <a:gd name="T62" fmla="*/ 4 w 238"/>
                <a:gd name="T63" fmla="*/ 144 h 238"/>
                <a:gd name="T64" fmla="*/ 2 w 238"/>
                <a:gd name="T65" fmla="*/ 132 h 238"/>
                <a:gd name="T66" fmla="*/ 0 w 238"/>
                <a:gd name="T67" fmla="*/ 120 h 238"/>
                <a:gd name="T68" fmla="*/ 0 w 238"/>
                <a:gd name="T69" fmla="*/ 120 h 238"/>
                <a:gd name="T70" fmla="*/ 2 w 238"/>
                <a:gd name="T71" fmla="*/ 108 h 238"/>
                <a:gd name="T72" fmla="*/ 4 w 238"/>
                <a:gd name="T73" fmla="*/ 96 h 238"/>
                <a:gd name="T74" fmla="*/ 10 w 238"/>
                <a:gd name="T75" fmla="*/ 74 h 238"/>
                <a:gd name="T76" fmla="*/ 22 w 238"/>
                <a:gd name="T77" fmla="*/ 54 h 238"/>
                <a:gd name="T78" fmla="*/ 36 w 238"/>
                <a:gd name="T79" fmla="*/ 36 h 238"/>
                <a:gd name="T80" fmla="*/ 54 w 238"/>
                <a:gd name="T81" fmla="*/ 22 h 238"/>
                <a:gd name="T82" fmla="*/ 74 w 238"/>
                <a:gd name="T83" fmla="*/ 10 h 238"/>
                <a:gd name="T84" fmla="*/ 96 w 238"/>
                <a:gd name="T85" fmla="*/ 4 h 238"/>
                <a:gd name="T86" fmla="*/ 108 w 238"/>
                <a:gd name="T87" fmla="*/ 2 h 238"/>
                <a:gd name="T88" fmla="*/ 120 w 238"/>
                <a:gd name="T89" fmla="*/ 0 h 238"/>
                <a:gd name="T90" fmla="*/ 120 w 238"/>
                <a:gd name="T9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238">
                  <a:moveTo>
                    <a:pt x="120" y="0"/>
                  </a:moveTo>
                  <a:lnTo>
                    <a:pt x="120" y="0"/>
                  </a:lnTo>
                  <a:lnTo>
                    <a:pt x="132" y="2"/>
                  </a:lnTo>
                  <a:lnTo>
                    <a:pt x="144" y="4"/>
                  </a:lnTo>
                  <a:lnTo>
                    <a:pt x="166" y="10"/>
                  </a:lnTo>
                  <a:lnTo>
                    <a:pt x="186" y="22"/>
                  </a:lnTo>
                  <a:lnTo>
                    <a:pt x="202" y="36"/>
                  </a:lnTo>
                  <a:lnTo>
                    <a:pt x="218" y="54"/>
                  </a:lnTo>
                  <a:lnTo>
                    <a:pt x="228" y="74"/>
                  </a:lnTo>
                  <a:lnTo>
                    <a:pt x="236" y="96"/>
                  </a:lnTo>
                  <a:lnTo>
                    <a:pt x="236" y="108"/>
                  </a:lnTo>
                  <a:lnTo>
                    <a:pt x="238" y="120"/>
                  </a:lnTo>
                  <a:lnTo>
                    <a:pt x="238" y="120"/>
                  </a:lnTo>
                  <a:lnTo>
                    <a:pt x="236" y="132"/>
                  </a:lnTo>
                  <a:lnTo>
                    <a:pt x="236" y="144"/>
                  </a:lnTo>
                  <a:lnTo>
                    <a:pt x="228" y="166"/>
                  </a:lnTo>
                  <a:lnTo>
                    <a:pt x="218" y="186"/>
                  </a:lnTo>
                  <a:lnTo>
                    <a:pt x="202" y="202"/>
                  </a:lnTo>
                  <a:lnTo>
                    <a:pt x="186" y="218"/>
                  </a:lnTo>
                  <a:lnTo>
                    <a:pt x="166" y="228"/>
                  </a:lnTo>
                  <a:lnTo>
                    <a:pt x="144" y="236"/>
                  </a:lnTo>
                  <a:lnTo>
                    <a:pt x="132" y="236"/>
                  </a:lnTo>
                  <a:lnTo>
                    <a:pt x="120" y="238"/>
                  </a:lnTo>
                  <a:lnTo>
                    <a:pt x="120" y="238"/>
                  </a:lnTo>
                  <a:lnTo>
                    <a:pt x="108" y="236"/>
                  </a:lnTo>
                  <a:lnTo>
                    <a:pt x="96" y="236"/>
                  </a:lnTo>
                  <a:lnTo>
                    <a:pt x="74" y="228"/>
                  </a:lnTo>
                  <a:lnTo>
                    <a:pt x="54" y="218"/>
                  </a:lnTo>
                  <a:lnTo>
                    <a:pt x="36" y="202"/>
                  </a:lnTo>
                  <a:lnTo>
                    <a:pt x="22" y="186"/>
                  </a:lnTo>
                  <a:lnTo>
                    <a:pt x="10" y="166"/>
                  </a:lnTo>
                  <a:lnTo>
                    <a:pt x="4" y="144"/>
                  </a:lnTo>
                  <a:lnTo>
                    <a:pt x="2" y="132"/>
                  </a:lnTo>
                  <a:lnTo>
                    <a:pt x="0" y="120"/>
                  </a:lnTo>
                  <a:lnTo>
                    <a:pt x="0" y="120"/>
                  </a:lnTo>
                  <a:lnTo>
                    <a:pt x="2" y="108"/>
                  </a:lnTo>
                  <a:lnTo>
                    <a:pt x="4" y="96"/>
                  </a:lnTo>
                  <a:lnTo>
                    <a:pt x="10" y="74"/>
                  </a:lnTo>
                  <a:lnTo>
                    <a:pt x="22" y="54"/>
                  </a:lnTo>
                  <a:lnTo>
                    <a:pt x="36" y="36"/>
                  </a:lnTo>
                  <a:lnTo>
                    <a:pt x="54" y="22"/>
                  </a:lnTo>
                  <a:lnTo>
                    <a:pt x="74" y="10"/>
                  </a:lnTo>
                  <a:lnTo>
                    <a:pt x="96" y="4"/>
                  </a:lnTo>
                  <a:lnTo>
                    <a:pt x="108" y="2"/>
                  </a:lnTo>
                  <a:lnTo>
                    <a:pt x="120" y="0"/>
                  </a:lnTo>
                  <a:lnTo>
                    <a:pt x="12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77" name="Freeform 60">
              <a:extLst>
                <a:ext uri="{FF2B5EF4-FFF2-40B4-BE49-F238E27FC236}">
                  <a16:creationId xmlns:a16="http://schemas.microsoft.com/office/drawing/2014/main" id="{CCFE7749-81D8-455F-A45E-90D9DB2345B4}"/>
                </a:ext>
              </a:extLst>
            </p:cNvPr>
            <p:cNvSpPr>
              <a:spLocks/>
            </p:cNvSpPr>
            <p:nvPr/>
          </p:nvSpPr>
          <p:spPr bwMode="auto">
            <a:xfrm>
              <a:off x="2057501" y="4114336"/>
              <a:ext cx="33622" cy="33622"/>
            </a:xfrm>
            <a:custGeom>
              <a:avLst/>
              <a:gdLst>
                <a:gd name="T0" fmla="*/ 118 w 238"/>
                <a:gd name="T1" fmla="*/ 0 h 238"/>
                <a:gd name="T2" fmla="*/ 118 w 238"/>
                <a:gd name="T3" fmla="*/ 0 h 238"/>
                <a:gd name="T4" fmla="*/ 130 w 238"/>
                <a:gd name="T5" fmla="*/ 2 h 238"/>
                <a:gd name="T6" fmla="*/ 142 w 238"/>
                <a:gd name="T7" fmla="*/ 4 h 238"/>
                <a:gd name="T8" fmla="*/ 164 w 238"/>
                <a:gd name="T9" fmla="*/ 10 h 238"/>
                <a:gd name="T10" fmla="*/ 184 w 238"/>
                <a:gd name="T11" fmla="*/ 22 h 238"/>
                <a:gd name="T12" fmla="*/ 202 w 238"/>
                <a:gd name="T13" fmla="*/ 36 h 238"/>
                <a:gd name="T14" fmla="*/ 216 w 238"/>
                <a:gd name="T15" fmla="*/ 54 h 238"/>
                <a:gd name="T16" fmla="*/ 228 w 238"/>
                <a:gd name="T17" fmla="*/ 74 h 238"/>
                <a:gd name="T18" fmla="*/ 234 w 238"/>
                <a:gd name="T19" fmla="*/ 96 h 238"/>
                <a:gd name="T20" fmla="*/ 236 w 238"/>
                <a:gd name="T21" fmla="*/ 108 h 238"/>
                <a:gd name="T22" fmla="*/ 238 w 238"/>
                <a:gd name="T23" fmla="*/ 120 h 238"/>
                <a:gd name="T24" fmla="*/ 238 w 238"/>
                <a:gd name="T25" fmla="*/ 120 h 238"/>
                <a:gd name="T26" fmla="*/ 236 w 238"/>
                <a:gd name="T27" fmla="*/ 132 h 238"/>
                <a:gd name="T28" fmla="*/ 234 w 238"/>
                <a:gd name="T29" fmla="*/ 144 h 238"/>
                <a:gd name="T30" fmla="*/ 228 w 238"/>
                <a:gd name="T31" fmla="*/ 166 h 238"/>
                <a:gd name="T32" fmla="*/ 216 w 238"/>
                <a:gd name="T33" fmla="*/ 186 h 238"/>
                <a:gd name="T34" fmla="*/ 202 w 238"/>
                <a:gd name="T35" fmla="*/ 202 h 238"/>
                <a:gd name="T36" fmla="*/ 184 w 238"/>
                <a:gd name="T37" fmla="*/ 218 h 238"/>
                <a:gd name="T38" fmla="*/ 164 w 238"/>
                <a:gd name="T39" fmla="*/ 228 h 238"/>
                <a:gd name="T40" fmla="*/ 142 w 238"/>
                <a:gd name="T41" fmla="*/ 236 h 238"/>
                <a:gd name="T42" fmla="*/ 130 w 238"/>
                <a:gd name="T43" fmla="*/ 236 h 238"/>
                <a:gd name="T44" fmla="*/ 118 w 238"/>
                <a:gd name="T45" fmla="*/ 238 h 238"/>
                <a:gd name="T46" fmla="*/ 118 w 238"/>
                <a:gd name="T47" fmla="*/ 238 h 238"/>
                <a:gd name="T48" fmla="*/ 106 w 238"/>
                <a:gd name="T49" fmla="*/ 236 h 238"/>
                <a:gd name="T50" fmla="*/ 94 w 238"/>
                <a:gd name="T51" fmla="*/ 236 h 238"/>
                <a:gd name="T52" fmla="*/ 72 w 238"/>
                <a:gd name="T53" fmla="*/ 228 h 238"/>
                <a:gd name="T54" fmla="*/ 52 w 238"/>
                <a:gd name="T55" fmla="*/ 218 h 238"/>
                <a:gd name="T56" fmla="*/ 36 w 238"/>
                <a:gd name="T57" fmla="*/ 202 h 238"/>
                <a:gd name="T58" fmla="*/ 20 w 238"/>
                <a:gd name="T59" fmla="*/ 186 h 238"/>
                <a:gd name="T60" fmla="*/ 10 w 238"/>
                <a:gd name="T61" fmla="*/ 166 h 238"/>
                <a:gd name="T62" fmla="*/ 2 w 238"/>
                <a:gd name="T63" fmla="*/ 144 h 238"/>
                <a:gd name="T64" fmla="*/ 2 w 238"/>
                <a:gd name="T65" fmla="*/ 132 h 238"/>
                <a:gd name="T66" fmla="*/ 0 w 238"/>
                <a:gd name="T67" fmla="*/ 120 h 238"/>
                <a:gd name="T68" fmla="*/ 0 w 238"/>
                <a:gd name="T69" fmla="*/ 120 h 238"/>
                <a:gd name="T70" fmla="*/ 2 w 238"/>
                <a:gd name="T71" fmla="*/ 108 h 238"/>
                <a:gd name="T72" fmla="*/ 2 w 238"/>
                <a:gd name="T73" fmla="*/ 96 h 238"/>
                <a:gd name="T74" fmla="*/ 10 w 238"/>
                <a:gd name="T75" fmla="*/ 74 h 238"/>
                <a:gd name="T76" fmla="*/ 20 w 238"/>
                <a:gd name="T77" fmla="*/ 54 h 238"/>
                <a:gd name="T78" fmla="*/ 36 w 238"/>
                <a:gd name="T79" fmla="*/ 36 h 238"/>
                <a:gd name="T80" fmla="*/ 52 w 238"/>
                <a:gd name="T81" fmla="*/ 22 h 238"/>
                <a:gd name="T82" fmla="*/ 72 w 238"/>
                <a:gd name="T83" fmla="*/ 10 h 238"/>
                <a:gd name="T84" fmla="*/ 94 w 238"/>
                <a:gd name="T85" fmla="*/ 4 h 238"/>
                <a:gd name="T86" fmla="*/ 106 w 238"/>
                <a:gd name="T87" fmla="*/ 2 h 238"/>
                <a:gd name="T88" fmla="*/ 118 w 238"/>
                <a:gd name="T89" fmla="*/ 0 h 238"/>
                <a:gd name="T90" fmla="*/ 118 w 238"/>
                <a:gd name="T9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238">
                  <a:moveTo>
                    <a:pt x="118" y="0"/>
                  </a:moveTo>
                  <a:lnTo>
                    <a:pt x="118" y="0"/>
                  </a:lnTo>
                  <a:lnTo>
                    <a:pt x="130" y="2"/>
                  </a:lnTo>
                  <a:lnTo>
                    <a:pt x="142" y="4"/>
                  </a:lnTo>
                  <a:lnTo>
                    <a:pt x="164" y="10"/>
                  </a:lnTo>
                  <a:lnTo>
                    <a:pt x="184" y="22"/>
                  </a:lnTo>
                  <a:lnTo>
                    <a:pt x="202" y="36"/>
                  </a:lnTo>
                  <a:lnTo>
                    <a:pt x="216" y="54"/>
                  </a:lnTo>
                  <a:lnTo>
                    <a:pt x="228" y="74"/>
                  </a:lnTo>
                  <a:lnTo>
                    <a:pt x="234" y="96"/>
                  </a:lnTo>
                  <a:lnTo>
                    <a:pt x="236" y="108"/>
                  </a:lnTo>
                  <a:lnTo>
                    <a:pt x="238" y="120"/>
                  </a:lnTo>
                  <a:lnTo>
                    <a:pt x="238" y="120"/>
                  </a:lnTo>
                  <a:lnTo>
                    <a:pt x="236" y="132"/>
                  </a:lnTo>
                  <a:lnTo>
                    <a:pt x="234" y="144"/>
                  </a:lnTo>
                  <a:lnTo>
                    <a:pt x="228" y="166"/>
                  </a:lnTo>
                  <a:lnTo>
                    <a:pt x="216" y="186"/>
                  </a:lnTo>
                  <a:lnTo>
                    <a:pt x="202" y="202"/>
                  </a:lnTo>
                  <a:lnTo>
                    <a:pt x="184" y="218"/>
                  </a:lnTo>
                  <a:lnTo>
                    <a:pt x="164" y="228"/>
                  </a:lnTo>
                  <a:lnTo>
                    <a:pt x="142" y="236"/>
                  </a:lnTo>
                  <a:lnTo>
                    <a:pt x="130" y="236"/>
                  </a:lnTo>
                  <a:lnTo>
                    <a:pt x="118" y="238"/>
                  </a:lnTo>
                  <a:lnTo>
                    <a:pt x="118" y="238"/>
                  </a:lnTo>
                  <a:lnTo>
                    <a:pt x="106" y="236"/>
                  </a:lnTo>
                  <a:lnTo>
                    <a:pt x="94" y="236"/>
                  </a:lnTo>
                  <a:lnTo>
                    <a:pt x="72" y="228"/>
                  </a:lnTo>
                  <a:lnTo>
                    <a:pt x="52" y="218"/>
                  </a:lnTo>
                  <a:lnTo>
                    <a:pt x="36" y="202"/>
                  </a:lnTo>
                  <a:lnTo>
                    <a:pt x="20" y="186"/>
                  </a:lnTo>
                  <a:lnTo>
                    <a:pt x="10" y="166"/>
                  </a:lnTo>
                  <a:lnTo>
                    <a:pt x="2" y="144"/>
                  </a:lnTo>
                  <a:lnTo>
                    <a:pt x="2" y="132"/>
                  </a:lnTo>
                  <a:lnTo>
                    <a:pt x="0" y="120"/>
                  </a:lnTo>
                  <a:lnTo>
                    <a:pt x="0" y="120"/>
                  </a:lnTo>
                  <a:lnTo>
                    <a:pt x="2" y="108"/>
                  </a:lnTo>
                  <a:lnTo>
                    <a:pt x="2" y="96"/>
                  </a:lnTo>
                  <a:lnTo>
                    <a:pt x="10" y="74"/>
                  </a:lnTo>
                  <a:lnTo>
                    <a:pt x="20" y="54"/>
                  </a:lnTo>
                  <a:lnTo>
                    <a:pt x="36" y="36"/>
                  </a:lnTo>
                  <a:lnTo>
                    <a:pt x="52" y="22"/>
                  </a:lnTo>
                  <a:lnTo>
                    <a:pt x="72" y="10"/>
                  </a:lnTo>
                  <a:lnTo>
                    <a:pt x="94" y="4"/>
                  </a:lnTo>
                  <a:lnTo>
                    <a:pt x="106" y="2"/>
                  </a:lnTo>
                  <a:lnTo>
                    <a:pt x="118" y="0"/>
                  </a:lnTo>
                  <a:lnTo>
                    <a:pt x="118"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78" name="Freeform 56">
              <a:extLst>
                <a:ext uri="{FF2B5EF4-FFF2-40B4-BE49-F238E27FC236}">
                  <a16:creationId xmlns:a16="http://schemas.microsoft.com/office/drawing/2014/main" id="{09A234F6-F639-45CD-A2F2-23EC37B31172}"/>
                </a:ext>
              </a:extLst>
            </p:cNvPr>
            <p:cNvSpPr>
              <a:spLocks noEditPoints="1"/>
            </p:cNvSpPr>
            <p:nvPr/>
          </p:nvSpPr>
          <p:spPr bwMode="auto">
            <a:xfrm>
              <a:off x="1845595" y="4071107"/>
              <a:ext cx="286215" cy="104823"/>
            </a:xfrm>
            <a:custGeom>
              <a:avLst/>
              <a:gdLst>
                <a:gd name="T0" fmla="*/ 1654 w 2026"/>
                <a:gd name="T1" fmla="*/ 742 h 742"/>
                <a:gd name="T2" fmla="*/ 1764 w 2026"/>
                <a:gd name="T3" fmla="*/ 726 h 742"/>
                <a:gd name="T4" fmla="*/ 1862 w 2026"/>
                <a:gd name="T5" fmla="*/ 678 h 742"/>
                <a:gd name="T6" fmla="*/ 1940 w 2026"/>
                <a:gd name="T7" fmla="*/ 608 h 742"/>
                <a:gd name="T8" fmla="*/ 1996 w 2026"/>
                <a:gd name="T9" fmla="*/ 516 h 742"/>
                <a:gd name="T10" fmla="*/ 2024 w 2026"/>
                <a:gd name="T11" fmla="*/ 410 h 742"/>
                <a:gd name="T12" fmla="*/ 2024 w 2026"/>
                <a:gd name="T13" fmla="*/ 334 h 742"/>
                <a:gd name="T14" fmla="*/ 1996 w 2026"/>
                <a:gd name="T15" fmla="*/ 226 h 742"/>
                <a:gd name="T16" fmla="*/ 1940 w 2026"/>
                <a:gd name="T17" fmla="*/ 136 h 742"/>
                <a:gd name="T18" fmla="*/ 1862 w 2026"/>
                <a:gd name="T19" fmla="*/ 64 h 742"/>
                <a:gd name="T20" fmla="*/ 1764 w 2026"/>
                <a:gd name="T21" fmla="*/ 16 h 742"/>
                <a:gd name="T22" fmla="*/ 1654 w 2026"/>
                <a:gd name="T23" fmla="*/ 0 h 742"/>
                <a:gd name="T24" fmla="*/ 332 w 2026"/>
                <a:gd name="T25" fmla="*/ 2 h 742"/>
                <a:gd name="T26" fmla="*/ 226 w 2026"/>
                <a:gd name="T27" fmla="*/ 30 h 742"/>
                <a:gd name="T28" fmla="*/ 134 w 2026"/>
                <a:gd name="T29" fmla="*/ 84 h 742"/>
                <a:gd name="T30" fmla="*/ 64 w 2026"/>
                <a:gd name="T31" fmla="*/ 164 h 742"/>
                <a:gd name="T32" fmla="*/ 16 w 2026"/>
                <a:gd name="T33" fmla="*/ 260 h 742"/>
                <a:gd name="T34" fmla="*/ 0 w 2026"/>
                <a:gd name="T35" fmla="*/ 372 h 742"/>
                <a:gd name="T36" fmla="*/ 8 w 2026"/>
                <a:gd name="T37" fmla="*/ 446 h 742"/>
                <a:gd name="T38" fmla="*/ 46 w 2026"/>
                <a:gd name="T39" fmla="*/ 548 h 742"/>
                <a:gd name="T40" fmla="*/ 110 w 2026"/>
                <a:gd name="T41" fmla="*/ 634 h 742"/>
                <a:gd name="T42" fmla="*/ 194 w 2026"/>
                <a:gd name="T43" fmla="*/ 698 h 742"/>
                <a:gd name="T44" fmla="*/ 296 w 2026"/>
                <a:gd name="T45" fmla="*/ 734 h 742"/>
                <a:gd name="T46" fmla="*/ 370 w 2026"/>
                <a:gd name="T47" fmla="*/ 742 h 742"/>
                <a:gd name="T48" fmla="*/ 1654 w 2026"/>
                <a:gd name="T49" fmla="*/ 106 h 742"/>
                <a:gd name="T50" fmla="*/ 1734 w 2026"/>
                <a:gd name="T51" fmla="*/ 118 h 742"/>
                <a:gd name="T52" fmla="*/ 1802 w 2026"/>
                <a:gd name="T53" fmla="*/ 150 h 742"/>
                <a:gd name="T54" fmla="*/ 1860 w 2026"/>
                <a:gd name="T55" fmla="*/ 202 h 742"/>
                <a:gd name="T56" fmla="*/ 1898 w 2026"/>
                <a:gd name="T57" fmla="*/ 268 h 742"/>
                <a:gd name="T58" fmla="*/ 1918 w 2026"/>
                <a:gd name="T59" fmla="*/ 344 h 742"/>
                <a:gd name="T60" fmla="*/ 1918 w 2026"/>
                <a:gd name="T61" fmla="*/ 398 h 742"/>
                <a:gd name="T62" fmla="*/ 1898 w 2026"/>
                <a:gd name="T63" fmla="*/ 474 h 742"/>
                <a:gd name="T64" fmla="*/ 1860 w 2026"/>
                <a:gd name="T65" fmla="*/ 540 h 742"/>
                <a:gd name="T66" fmla="*/ 1802 w 2026"/>
                <a:gd name="T67" fmla="*/ 592 h 742"/>
                <a:gd name="T68" fmla="*/ 1734 w 2026"/>
                <a:gd name="T69" fmla="*/ 624 h 742"/>
                <a:gd name="T70" fmla="*/ 1654 w 2026"/>
                <a:gd name="T71" fmla="*/ 636 h 742"/>
                <a:gd name="T72" fmla="*/ 344 w 2026"/>
                <a:gd name="T73" fmla="*/ 636 h 742"/>
                <a:gd name="T74" fmla="*/ 268 w 2026"/>
                <a:gd name="T75" fmla="*/ 616 h 742"/>
                <a:gd name="T76" fmla="*/ 202 w 2026"/>
                <a:gd name="T77" fmla="*/ 576 h 742"/>
                <a:gd name="T78" fmla="*/ 150 w 2026"/>
                <a:gd name="T79" fmla="*/ 520 h 742"/>
                <a:gd name="T80" fmla="*/ 118 w 2026"/>
                <a:gd name="T81" fmla="*/ 450 h 742"/>
                <a:gd name="T82" fmla="*/ 106 w 2026"/>
                <a:gd name="T83" fmla="*/ 372 h 742"/>
                <a:gd name="T84" fmla="*/ 110 w 2026"/>
                <a:gd name="T85" fmla="*/ 318 h 742"/>
                <a:gd name="T86" fmla="*/ 138 w 2026"/>
                <a:gd name="T87" fmla="*/ 244 h 742"/>
                <a:gd name="T88" fmla="*/ 182 w 2026"/>
                <a:gd name="T89" fmla="*/ 184 h 742"/>
                <a:gd name="T90" fmla="*/ 244 w 2026"/>
                <a:gd name="T91" fmla="*/ 138 h 742"/>
                <a:gd name="T92" fmla="*/ 318 w 2026"/>
                <a:gd name="T93" fmla="*/ 110 h 742"/>
                <a:gd name="T94" fmla="*/ 370 w 2026"/>
                <a:gd name="T95" fmla="*/ 10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6" h="742">
                  <a:moveTo>
                    <a:pt x="370" y="742"/>
                  </a:moveTo>
                  <a:lnTo>
                    <a:pt x="1654" y="742"/>
                  </a:lnTo>
                  <a:lnTo>
                    <a:pt x="1654" y="742"/>
                  </a:lnTo>
                  <a:lnTo>
                    <a:pt x="1692" y="740"/>
                  </a:lnTo>
                  <a:lnTo>
                    <a:pt x="1728" y="734"/>
                  </a:lnTo>
                  <a:lnTo>
                    <a:pt x="1764" y="726"/>
                  </a:lnTo>
                  <a:lnTo>
                    <a:pt x="1798" y="714"/>
                  </a:lnTo>
                  <a:lnTo>
                    <a:pt x="1830" y="698"/>
                  </a:lnTo>
                  <a:lnTo>
                    <a:pt x="1862" y="678"/>
                  </a:lnTo>
                  <a:lnTo>
                    <a:pt x="1890" y="658"/>
                  </a:lnTo>
                  <a:lnTo>
                    <a:pt x="1916" y="634"/>
                  </a:lnTo>
                  <a:lnTo>
                    <a:pt x="1940" y="608"/>
                  </a:lnTo>
                  <a:lnTo>
                    <a:pt x="1962" y="578"/>
                  </a:lnTo>
                  <a:lnTo>
                    <a:pt x="1980" y="548"/>
                  </a:lnTo>
                  <a:lnTo>
                    <a:pt x="1996" y="516"/>
                  </a:lnTo>
                  <a:lnTo>
                    <a:pt x="2008" y="482"/>
                  </a:lnTo>
                  <a:lnTo>
                    <a:pt x="2018" y="446"/>
                  </a:lnTo>
                  <a:lnTo>
                    <a:pt x="2024" y="410"/>
                  </a:lnTo>
                  <a:lnTo>
                    <a:pt x="2026" y="372"/>
                  </a:lnTo>
                  <a:lnTo>
                    <a:pt x="2026" y="372"/>
                  </a:lnTo>
                  <a:lnTo>
                    <a:pt x="2024" y="334"/>
                  </a:lnTo>
                  <a:lnTo>
                    <a:pt x="2018" y="296"/>
                  </a:lnTo>
                  <a:lnTo>
                    <a:pt x="2008" y="260"/>
                  </a:lnTo>
                  <a:lnTo>
                    <a:pt x="1996" y="226"/>
                  </a:lnTo>
                  <a:lnTo>
                    <a:pt x="1980" y="194"/>
                  </a:lnTo>
                  <a:lnTo>
                    <a:pt x="1962" y="164"/>
                  </a:lnTo>
                  <a:lnTo>
                    <a:pt x="1940" y="136"/>
                  </a:lnTo>
                  <a:lnTo>
                    <a:pt x="1916" y="108"/>
                  </a:lnTo>
                  <a:lnTo>
                    <a:pt x="1890" y="84"/>
                  </a:lnTo>
                  <a:lnTo>
                    <a:pt x="1862" y="64"/>
                  </a:lnTo>
                  <a:lnTo>
                    <a:pt x="1830" y="44"/>
                  </a:lnTo>
                  <a:lnTo>
                    <a:pt x="1798" y="30"/>
                  </a:lnTo>
                  <a:lnTo>
                    <a:pt x="1764" y="16"/>
                  </a:lnTo>
                  <a:lnTo>
                    <a:pt x="1728" y="8"/>
                  </a:lnTo>
                  <a:lnTo>
                    <a:pt x="1692" y="2"/>
                  </a:lnTo>
                  <a:lnTo>
                    <a:pt x="1654" y="0"/>
                  </a:lnTo>
                  <a:lnTo>
                    <a:pt x="370" y="0"/>
                  </a:lnTo>
                  <a:lnTo>
                    <a:pt x="370" y="0"/>
                  </a:lnTo>
                  <a:lnTo>
                    <a:pt x="332" y="2"/>
                  </a:lnTo>
                  <a:lnTo>
                    <a:pt x="296" y="8"/>
                  </a:lnTo>
                  <a:lnTo>
                    <a:pt x="260" y="16"/>
                  </a:lnTo>
                  <a:lnTo>
                    <a:pt x="226" y="30"/>
                  </a:lnTo>
                  <a:lnTo>
                    <a:pt x="194" y="44"/>
                  </a:lnTo>
                  <a:lnTo>
                    <a:pt x="164" y="64"/>
                  </a:lnTo>
                  <a:lnTo>
                    <a:pt x="134" y="84"/>
                  </a:lnTo>
                  <a:lnTo>
                    <a:pt x="108" y="108"/>
                  </a:lnTo>
                  <a:lnTo>
                    <a:pt x="84" y="136"/>
                  </a:lnTo>
                  <a:lnTo>
                    <a:pt x="64" y="164"/>
                  </a:lnTo>
                  <a:lnTo>
                    <a:pt x="44" y="194"/>
                  </a:lnTo>
                  <a:lnTo>
                    <a:pt x="28" y="226"/>
                  </a:lnTo>
                  <a:lnTo>
                    <a:pt x="16" y="260"/>
                  </a:lnTo>
                  <a:lnTo>
                    <a:pt x="8" y="296"/>
                  </a:lnTo>
                  <a:lnTo>
                    <a:pt x="2" y="334"/>
                  </a:lnTo>
                  <a:lnTo>
                    <a:pt x="0" y="372"/>
                  </a:lnTo>
                  <a:lnTo>
                    <a:pt x="0" y="372"/>
                  </a:lnTo>
                  <a:lnTo>
                    <a:pt x="2" y="410"/>
                  </a:lnTo>
                  <a:lnTo>
                    <a:pt x="8" y="446"/>
                  </a:lnTo>
                  <a:lnTo>
                    <a:pt x="18" y="482"/>
                  </a:lnTo>
                  <a:lnTo>
                    <a:pt x="30" y="516"/>
                  </a:lnTo>
                  <a:lnTo>
                    <a:pt x="46" y="548"/>
                  </a:lnTo>
                  <a:lnTo>
                    <a:pt x="64" y="578"/>
                  </a:lnTo>
                  <a:lnTo>
                    <a:pt x="86" y="608"/>
                  </a:lnTo>
                  <a:lnTo>
                    <a:pt x="110" y="634"/>
                  </a:lnTo>
                  <a:lnTo>
                    <a:pt x="136" y="658"/>
                  </a:lnTo>
                  <a:lnTo>
                    <a:pt x="164" y="678"/>
                  </a:lnTo>
                  <a:lnTo>
                    <a:pt x="194" y="698"/>
                  </a:lnTo>
                  <a:lnTo>
                    <a:pt x="226" y="714"/>
                  </a:lnTo>
                  <a:lnTo>
                    <a:pt x="260" y="726"/>
                  </a:lnTo>
                  <a:lnTo>
                    <a:pt x="296" y="734"/>
                  </a:lnTo>
                  <a:lnTo>
                    <a:pt x="332" y="740"/>
                  </a:lnTo>
                  <a:lnTo>
                    <a:pt x="370" y="742"/>
                  </a:lnTo>
                  <a:lnTo>
                    <a:pt x="370" y="742"/>
                  </a:lnTo>
                  <a:close/>
                  <a:moveTo>
                    <a:pt x="370" y="106"/>
                  </a:moveTo>
                  <a:lnTo>
                    <a:pt x="1654" y="106"/>
                  </a:lnTo>
                  <a:lnTo>
                    <a:pt x="1654" y="106"/>
                  </a:lnTo>
                  <a:lnTo>
                    <a:pt x="1682" y="106"/>
                  </a:lnTo>
                  <a:lnTo>
                    <a:pt x="1708" y="110"/>
                  </a:lnTo>
                  <a:lnTo>
                    <a:pt x="1734" y="118"/>
                  </a:lnTo>
                  <a:lnTo>
                    <a:pt x="1758" y="126"/>
                  </a:lnTo>
                  <a:lnTo>
                    <a:pt x="1780" y="138"/>
                  </a:lnTo>
                  <a:lnTo>
                    <a:pt x="1802" y="150"/>
                  </a:lnTo>
                  <a:lnTo>
                    <a:pt x="1824" y="166"/>
                  </a:lnTo>
                  <a:lnTo>
                    <a:pt x="1842" y="184"/>
                  </a:lnTo>
                  <a:lnTo>
                    <a:pt x="1860" y="202"/>
                  </a:lnTo>
                  <a:lnTo>
                    <a:pt x="1874" y="222"/>
                  </a:lnTo>
                  <a:lnTo>
                    <a:pt x="1888" y="244"/>
                  </a:lnTo>
                  <a:lnTo>
                    <a:pt x="1898" y="268"/>
                  </a:lnTo>
                  <a:lnTo>
                    <a:pt x="1908" y="292"/>
                  </a:lnTo>
                  <a:lnTo>
                    <a:pt x="1914" y="318"/>
                  </a:lnTo>
                  <a:lnTo>
                    <a:pt x="1918" y="344"/>
                  </a:lnTo>
                  <a:lnTo>
                    <a:pt x="1920" y="372"/>
                  </a:lnTo>
                  <a:lnTo>
                    <a:pt x="1920" y="372"/>
                  </a:lnTo>
                  <a:lnTo>
                    <a:pt x="1918" y="398"/>
                  </a:lnTo>
                  <a:lnTo>
                    <a:pt x="1914" y="424"/>
                  </a:lnTo>
                  <a:lnTo>
                    <a:pt x="1908" y="450"/>
                  </a:lnTo>
                  <a:lnTo>
                    <a:pt x="1898" y="474"/>
                  </a:lnTo>
                  <a:lnTo>
                    <a:pt x="1888" y="498"/>
                  </a:lnTo>
                  <a:lnTo>
                    <a:pt x="1874" y="520"/>
                  </a:lnTo>
                  <a:lnTo>
                    <a:pt x="1860" y="540"/>
                  </a:lnTo>
                  <a:lnTo>
                    <a:pt x="1842" y="560"/>
                  </a:lnTo>
                  <a:lnTo>
                    <a:pt x="1824" y="576"/>
                  </a:lnTo>
                  <a:lnTo>
                    <a:pt x="1802" y="592"/>
                  </a:lnTo>
                  <a:lnTo>
                    <a:pt x="1780" y="604"/>
                  </a:lnTo>
                  <a:lnTo>
                    <a:pt x="1758" y="616"/>
                  </a:lnTo>
                  <a:lnTo>
                    <a:pt x="1734" y="624"/>
                  </a:lnTo>
                  <a:lnTo>
                    <a:pt x="1708" y="632"/>
                  </a:lnTo>
                  <a:lnTo>
                    <a:pt x="1682" y="636"/>
                  </a:lnTo>
                  <a:lnTo>
                    <a:pt x="1654" y="636"/>
                  </a:lnTo>
                  <a:lnTo>
                    <a:pt x="370" y="636"/>
                  </a:lnTo>
                  <a:lnTo>
                    <a:pt x="370" y="636"/>
                  </a:lnTo>
                  <a:lnTo>
                    <a:pt x="344" y="636"/>
                  </a:lnTo>
                  <a:lnTo>
                    <a:pt x="318" y="632"/>
                  </a:lnTo>
                  <a:lnTo>
                    <a:pt x="292" y="624"/>
                  </a:lnTo>
                  <a:lnTo>
                    <a:pt x="268" y="616"/>
                  </a:lnTo>
                  <a:lnTo>
                    <a:pt x="244" y="604"/>
                  </a:lnTo>
                  <a:lnTo>
                    <a:pt x="222" y="592"/>
                  </a:lnTo>
                  <a:lnTo>
                    <a:pt x="202" y="576"/>
                  </a:lnTo>
                  <a:lnTo>
                    <a:pt x="182" y="560"/>
                  </a:lnTo>
                  <a:lnTo>
                    <a:pt x="166" y="540"/>
                  </a:lnTo>
                  <a:lnTo>
                    <a:pt x="150" y="520"/>
                  </a:lnTo>
                  <a:lnTo>
                    <a:pt x="138" y="498"/>
                  </a:lnTo>
                  <a:lnTo>
                    <a:pt x="126" y="474"/>
                  </a:lnTo>
                  <a:lnTo>
                    <a:pt x="118" y="450"/>
                  </a:lnTo>
                  <a:lnTo>
                    <a:pt x="110" y="424"/>
                  </a:lnTo>
                  <a:lnTo>
                    <a:pt x="106" y="398"/>
                  </a:lnTo>
                  <a:lnTo>
                    <a:pt x="106" y="372"/>
                  </a:lnTo>
                  <a:lnTo>
                    <a:pt x="106" y="372"/>
                  </a:lnTo>
                  <a:lnTo>
                    <a:pt x="106" y="344"/>
                  </a:lnTo>
                  <a:lnTo>
                    <a:pt x="110" y="318"/>
                  </a:lnTo>
                  <a:lnTo>
                    <a:pt x="118" y="292"/>
                  </a:lnTo>
                  <a:lnTo>
                    <a:pt x="126" y="268"/>
                  </a:lnTo>
                  <a:lnTo>
                    <a:pt x="138" y="244"/>
                  </a:lnTo>
                  <a:lnTo>
                    <a:pt x="150" y="222"/>
                  </a:lnTo>
                  <a:lnTo>
                    <a:pt x="166" y="202"/>
                  </a:lnTo>
                  <a:lnTo>
                    <a:pt x="182" y="184"/>
                  </a:lnTo>
                  <a:lnTo>
                    <a:pt x="202" y="166"/>
                  </a:lnTo>
                  <a:lnTo>
                    <a:pt x="222" y="150"/>
                  </a:lnTo>
                  <a:lnTo>
                    <a:pt x="244" y="138"/>
                  </a:lnTo>
                  <a:lnTo>
                    <a:pt x="268" y="126"/>
                  </a:lnTo>
                  <a:lnTo>
                    <a:pt x="292" y="118"/>
                  </a:lnTo>
                  <a:lnTo>
                    <a:pt x="318" y="110"/>
                  </a:lnTo>
                  <a:lnTo>
                    <a:pt x="344" y="106"/>
                  </a:lnTo>
                  <a:lnTo>
                    <a:pt x="370" y="106"/>
                  </a:lnTo>
                  <a:lnTo>
                    <a:pt x="370"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79" name="Freeform 49">
              <a:extLst>
                <a:ext uri="{FF2B5EF4-FFF2-40B4-BE49-F238E27FC236}">
                  <a16:creationId xmlns:a16="http://schemas.microsoft.com/office/drawing/2014/main" id="{AD574CC1-DF6A-4868-BA41-74207783B10C}"/>
                </a:ext>
              </a:extLst>
            </p:cNvPr>
            <p:cNvSpPr>
              <a:spLocks/>
            </p:cNvSpPr>
            <p:nvPr/>
          </p:nvSpPr>
          <p:spPr bwMode="auto">
            <a:xfrm>
              <a:off x="1854919" y="4201641"/>
              <a:ext cx="271240" cy="89566"/>
            </a:xfrm>
            <a:custGeom>
              <a:avLst/>
              <a:gdLst>
                <a:gd name="T0" fmla="*/ 1920 w 1920"/>
                <a:gd name="T1" fmla="*/ 318 h 634"/>
                <a:gd name="T2" fmla="*/ 1914 w 1920"/>
                <a:gd name="T3" fmla="*/ 382 h 634"/>
                <a:gd name="T4" fmla="*/ 1896 w 1920"/>
                <a:gd name="T5" fmla="*/ 440 h 634"/>
                <a:gd name="T6" fmla="*/ 1866 w 1920"/>
                <a:gd name="T7" fmla="*/ 494 h 634"/>
                <a:gd name="T8" fmla="*/ 1828 w 1920"/>
                <a:gd name="T9" fmla="*/ 542 h 634"/>
                <a:gd name="T10" fmla="*/ 1782 w 1920"/>
                <a:gd name="T11" fmla="*/ 580 h 634"/>
                <a:gd name="T12" fmla="*/ 1728 w 1920"/>
                <a:gd name="T13" fmla="*/ 610 h 634"/>
                <a:gd name="T14" fmla="*/ 1668 w 1920"/>
                <a:gd name="T15" fmla="*/ 628 h 634"/>
                <a:gd name="T16" fmla="*/ 1604 w 1920"/>
                <a:gd name="T17" fmla="*/ 634 h 634"/>
                <a:gd name="T18" fmla="*/ 318 w 1920"/>
                <a:gd name="T19" fmla="*/ 634 h 634"/>
                <a:gd name="T20" fmla="*/ 254 w 1920"/>
                <a:gd name="T21" fmla="*/ 628 h 634"/>
                <a:gd name="T22" fmla="*/ 194 w 1920"/>
                <a:gd name="T23" fmla="*/ 608 h 634"/>
                <a:gd name="T24" fmla="*/ 140 w 1920"/>
                <a:gd name="T25" fmla="*/ 580 h 634"/>
                <a:gd name="T26" fmla="*/ 94 w 1920"/>
                <a:gd name="T27" fmla="*/ 540 h 634"/>
                <a:gd name="T28" fmla="*/ 54 w 1920"/>
                <a:gd name="T29" fmla="*/ 494 h 634"/>
                <a:gd name="T30" fmla="*/ 26 w 1920"/>
                <a:gd name="T31" fmla="*/ 440 h 634"/>
                <a:gd name="T32" fmla="*/ 8 w 1920"/>
                <a:gd name="T33" fmla="*/ 380 h 634"/>
                <a:gd name="T34" fmla="*/ 0 w 1920"/>
                <a:gd name="T35" fmla="*/ 318 h 634"/>
                <a:gd name="T36" fmla="*/ 0 w 1920"/>
                <a:gd name="T37" fmla="*/ 318 h 634"/>
                <a:gd name="T38" fmla="*/ 8 w 1920"/>
                <a:gd name="T39" fmla="*/ 254 h 634"/>
                <a:gd name="T40" fmla="*/ 26 w 1920"/>
                <a:gd name="T41" fmla="*/ 194 h 634"/>
                <a:gd name="T42" fmla="*/ 56 w 1920"/>
                <a:gd name="T43" fmla="*/ 140 h 634"/>
                <a:gd name="T44" fmla="*/ 94 w 1920"/>
                <a:gd name="T45" fmla="*/ 92 h 634"/>
                <a:gd name="T46" fmla="*/ 142 w 1920"/>
                <a:gd name="T47" fmla="*/ 54 h 634"/>
                <a:gd name="T48" fmla="*/ 196 w 1920"/>
                <a:gd name="T49" fmla="*/ 26 h 634"/>
                <a:gd name="T50" fmla="*/ 254 w 1920"/>
                <a:gd name="T51" fmla="*/ 6 h 634"/>
                <a:gd name="T52" fmla="*/ 318 w 1920"/>
                <a:gd name="T53" fmla="*/ 0 h 634"/>
                <a:gd name="T54" fmla="*/ 1600 w 1920"/>
                <a:gd name="T55" fmla="*/ 0 h 634"/>
                <a:gd name="T56" fmla="*/ 1666 w 1920"/>
                <a:gd name="T57" fmla="*/ 6 h 634"/>
                <a:gd name="T58" fmla="*/ 1726 w 1920"/>
                <a:gd name="T59" fmla="*/ 24 h 634"/>
                <a:gd name="T60" fmla="*/ 1780 w 1920"/>
                <a:gd name="T61" fmla="*/ 52 h 634"/>
                <a:gd name="T62" fmla="*/ 1826 w 1920"/>
                <a:gd name="T63" fmla="*/ 92 h 634"/>
                <a:gd name="T64" fmla="*/ 1866 w 1920"/>
                <a:gd name="T65" fmla="*/ 138 h 634"/>
                <a:gd name="T66" fmla="*/ 1896 w 1920"/>
                <a:gd name="T67" fmla="*/ 192 h 634"/>
                <a:gd name="T68" fmla="*/ 1914 w 1920"/>
                <a:gd name="T69" fmla="*/ 252 h 634"/>
                <a:gd name="T70" fmla="*/ 1920 w 1920"/>
                <a:gd name="T71" fmla="*/ 3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634">
                  <a:moveTo>
                    <a:pt x="1920" y="318"/>
                  </a:moveTo>
                  <a:lnTo>
                    <a:pt x="1920" y="318"/>
                  </a:lnTo>
                  <a:lnTo>
                    <a:pt x="1920" y="350"/>
                  </a:lnTo>
                  <a:lnTo>
                    <a:pt x="1914" y="382"/>
                  </a:lnTo>
                  <a:lnTo>
                    <a:pt x="1906" y="412"/>
                  </a:lnTo>
                  <a:lnTo>
                    <a:pt x="1896" y="440"/>
                  </a:lnTo>
                  <a:lnTo>
                    <a:pt x="1882" y="468"/>
                  </a:lnTo>
                  <a:lnTo>
                    <a:pt x="1866" y="494"/>
                  </a:lnTo>
                  <a:lnTo>
                    <a:pt x="1848" y="520"/>
                  </a:lnTo>
                  <a:lnTo>
                    <a:pt x="1828" y="542"/>
                  </a:lnTo>
                  <a:lnTo>
                    <a:pt x="1806" y="562"/>
                  </a:lnTo>
                  <a:lnTo>
                    <a:pt x="1782" y="580"/>
                  </a:lnTo>
                  <a:lnTo>
                    <a:pt x="1756" y="596"/>
                  </a:lnTo>
                  <a:lnTo>
                    <a:pt x="1728" y="610"/>
                  </a:lnTo>
                  <a:lnTo>
                    <a:pt x="1698" y="620"/>
                  </a:lnTo>
                  <a:lnTo>
                    <a:pt x="1668" y="628"/>
                  </a:lnTo>
                  <a:lnTo>
                    <a:pt x="1636" y="632"/>
                  </a:lnTo>
                  <a:lnTo>
                    <a:pt x="1604" y="634"/>
                  </a:lnTo>
                  <a:lnTo>
                    <a:pt x="318" y="634"/>
                  </a:lnTo>
                  <a:lnTo>
                    <a:pt x="318" y="634"/>
                  </a:lnTo>
                  <a:lnTo>
                    <a:pt x="286" y="632"/>
                  </a:lnTo>
                  <a:lnTo>
                    <a:pt x="254" y="628"/>
                  </a:lnTo>
                  <a:lnTo>
                    <a:pt x="224" y="620"/>
                  </a:lnTo>
                  <a:lnTo>
                    <a:pt x="194" y="608"/>
                  </a:lnTo>
                  <a:lnTo>
                    <a:pt x="166" y="596"/>
                  </a:lnTo>
                  <a:lnTo>
                    <a:pt x="140" y="580"/>
                  </a:lnTo>
                  <a:lnTo>
                    <a:pt x="116" y="560"/>
                  </a:lnTo>
                  <a:lnTo>
                    <a:pt x="94" y="540"/>
                  </a:lnTo>
                  <a:lnTo>
                    <a:pt x="72" y="518"/>
                  </a:lnTo>
                  <a:lnTo>
                    <a:pt x="54" y="494"/>
                  </a:lnTo>
                  <a:lnTo>
                    <a:pt x="38" y="468"/>
                  </a:lnTo>
                  <a:lnTo>
                    <a:pt x="26" y="440"/>
                  </a:lnTo>
                  <a:lnTo>
                    <a:pt x="14" y="410"/>
                  </a:lnTo>
                  <a:lnTo>
                    <a:pt x="8" y="380"/>
                  </a:lnTo>
                  <a:lnTo>
                    <a:pt x="2" y="350"/>
                  </a:lnTo>
                  <a:lnTo>
                    <a:pt x="0" y="318"/>
                  </a:lnTo>
                  <a:lnTo>
                    <a:pt x="0" y="318"/>
                  </a:lnTo>
                  <a:lnTo>
                    <a:pt x="0" y="318"/>
                  </a:lnTo>
                  <a:lnTo>
                    <a:pt x="2" y="284"/>
                  </a:lnTo>
                  <a:lnTo>
                    <a:pt x="8" y="254"/>
                  </a:lnTo>
                  <a:lnTo>
                    <a:pt x="16" y="222"/>
                  </a:lnTo>
                  <a:lnTo>
                    <a:pt x="26" y="194"/>
                  </a:lnTo>
                  <a:lnTo>
                    <a:pt x="40" y="166"/>
                  </a:lnTo>
                  <a:lnTo>
                    <a:pt x="56" y="140"/>
                  </a:lnTo>
                  <a:lnTo>
                    <a:pt x="74" y="116"/>
                  </a:lnTo>
                  <a:lnTo>
                    <a:pt x="94" y="92"/>
                  </a:lnTo>
                  <a:lnTo>
                    <a:pt x="116" y="72"/>
                  </a:lnTo>
                  <a:lnTo>
                    <a:pt x="142" y="54"/>
                  </a:lnTo>
                  <a:lnTo>
                    <a:pt x="168" y="38"/>
                  </a:lnTo>
                  <a:lnTo>
                    <a:pt x="196" y="26"/>
                  </a:lnTo>
                  <a:lnTo>
                    <a:pt x="224" y="14"/>
                  </a:lnTo>
                  <a:lnTo>
                    <a:pt x="254" y="6"/>
                  </a:lnTo>
                  <a:lnTo>
                    <a:pt x="286" y="2"/>
                  </a:lnTo>
                  <a:lnTo>
                    <a:pt x="318" y="0"/>
                  </a:lnTo>
                  <a:lnTo>
                    <a:pt x="1600" y="0"/>
                  </a:lnTo>
                  <a:lnTo>
                    <a:pt x="1600" y="0"/>
                  </a:lnTo>
                  <a:lnTo>
                    <a:pt x="1634" y="2"/>
                  </a:lnTo>
                  <a:lnTo>
                    <a:pt x="1666" y="6"/>
                  </a:lnTo>
                  <a:lnTo>
                    <a:pt x="1696" y="14"/>
                  </a:lnTo>
                  <a:lnTo>
                    <a:pt x="1726" y="24"/>
                  </a:lnTo>
                  <a:lnTo>
                    <a:pt x="1754" y="38"/>
                  </a:lnTo>
                  <a:lnTo>
                    <a:pt x="1780" y="52"/>
                  </a:lnTo>
                  <a:lnTo>
                    <a:pt x="1804" y="72"/>
                  </a:lnTo>
                  <a:lnTo>
                    <a:pt x="1826" y="92"/>
                  </a:lnTo>
                  <a:lnTo>
                    <a:pt x="1848" y="114"/>
                  </a:lnTo>
                  <a:lnTo>
                    <a:pt x="1866" y="138"/>
                  </a:lnTo>
                  <a:lnTo>
                    <a:pt x="1882" y="166"/>
                  </a:lnTo>
                  <a:lnTo>
                    <a:pt x="1896" y="192"/>
                  </a:lnTo>
                  <a:lnTo>
                    <a:pt x="1906" y="222"/>
                  </a:lnTo>
                  <a:lnTo>
                    <a:pt x="1914" y="252"/>
                  </a:lnTo>
                  <a:lnTo>
                    <a:pt x="1920" y="284"/>
                  </a:lnTo>
                  <a:lnTo>
                    <a:pt x="1920" y="318"/>
                  </a:lnTo>
                  <a:lnTo>
                    <a:pt x="1920" y="318"/>
                  </a:lnTo>
                  <a:close/>
                </a:path>
              </a:pathLst>
            </a:custGeom>
            <a:solidFill>
              <a:srgbClr val="62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80" name="Freeform 60">
              <a:extLst>
                <a:ext uri="{FF2B5EF4-FFF2-40B4-BE49-F238E27FC236}">
                  <a16:creationId xmlns:a16="http://schemas.microsoft.com/office/drawing/2014/main" id="{60928801-80F4-41DB-89B6-85E559AE9A56}"/>
                </a:ext>
              </a:extLst>
            </p:cNvPr>
            <p:cNvSpPr>
              <a:spLocks/>
            </p:cNvSpPr>
            <p:nvPr/>
          </p:nvSpPr>
          <p:spPr bwMode="auto">
            <a:xfrm>
              <a:off x="2057501" y="4229895"/>
              <a:ext cx="33622" cy="33622"/>
            </a:xfrm>
            <a:custGeom>
              <a:avLst/>
              <a:gdLst>
                <a:gd name="T0" fmla="*/ 118 w 238"/>
                <a:gd name="T1" fmla="*/ 0 h 238"/>
                <a:gd name="T2" fmla="*/ 118 w 238"/>
                <a:gd name="T3" fmla="*/ 0 h 238"/>
                <a:gd name="T4" fmla="*/ 130 w 238"/>
                <a:gd name="T5" fmla="*/ 2 h 238"/>
                <a:gd name="T6" fmla="*/ 142 w 238"/>
                <a:gd name="T7" fmla="*/ 4 h 238"/>
                <a:gd name="T8" fmla="*/ 164 w 238"/>
                <a:gd name="T9" fmla="*/ 10 h 238"/>
                <a:gd name="T10" fmla="*/ 184 w 238"/>
                <a:gd name="T11" fmla="*/ 22 h 238"/>
                <a:gd name="T12" fmla="*/ 202 w 238"/>
                <a:gd name="T13" fmla="*/ 36 h 238"/>
                <a:gd name="T14" fmla="*/ 216 w 238"/>
                <a:gd name="T15" fmla="*/ 54 h 238"/>
                <a:gd name="T16" fmla="*/ 228 w 238"/>
                <a:gd name="T17" fmla="*/ 74 h 238"/>
                <a:gd name="T18" fmla="*/ 234 w 238"/>
                <a:gd name="T19" fmla="*/ 96 h 238"/>
                <a:gd name="T20" fmla="*/ 236 w 238"/>
                <a:gd name="T21" fmla="*/ 108 h 238"/>
                <a:gd name="T22" fmla="*/ 238 w 238"/>
                <a:gd name="T23" fmla="*/ 120 h 238"/>
                <a:gd name="T24" fmla="*/ 238 w 238"/>
                <a:gd name="T25" fmla="*/ 120 h 238"/>
                <a:gd name="T26" fmla="*/ 236 w 238"/>
                <a:gd name="T27" fmla="*/ 132 h 238"/>
                <a:gd name="T28" fmla="*/ 234 w 238"/>
                <a:gd name="T29" fmla="*/ 144 h 238"/>
                <a:gd name="T30" fmla="*/ 228 w 238"/>
                <a:gd name="T31" fmla="*/ 166 h 238"/>
                <a:gd name="T32" fmla="*/ 216 w 238"/>
                <a:gd name="T33" fmla="*/ 186 h 238"/>
                <a:gd name="T34" fmla="*/ 202 w 238"/>
                <a:gd name="T35" fmla="*/ 202 h 238"/>
                <a:gd name="T36" fmla="*/ 184 w 238"/>
                <a:gd name="T37" fmla="*/ 218 h 238"/>
                <a:gd name="T38" fmla="*/ 164 w 238"/>
                <a:gd name="T39" fmla="*/ 228 h 238"/>
                <a:gd name="T40" fmla="*/ 142 w 238"/>
                <a:gd name="T41" fmla="*/ 236 h 238"/>
                <a:gd name="T42" fmla="*/ 130 w 238"/>
                <a:gd name="T43" fmla="*/ 236 h 238"/>
                <a:gd name="T44" fmla="*/ 118 w 238"/>
                <a:gd name="T45" fmla="*/ 238 h 238"/>
                <a:gd name="T46" fmla="*/ 118 w 238"/>
                <a:gd name="T47" fmla="*/ 238 h 238"/>
                <a:gd name="T48" fmla="*/ 106 w 238"/>
                <a:gd name="T49" fmla="*/ 236 h 238"/>
                <a:gd name="T50" fmla="*/ 94 w 238"/>
                <a:gd name="T51" fmla="*/ 236 h 238"/>
                <a:gd name="T52" fmla="*/ 72 w 238"/>
                <a:gd name="T53" fmla="*/ 228 h 238"/>
                <a:gd name="T54" fmla="*/ 52 w 238"/>
                <a:gd name="T55" fmla="*/ 218 h 238"/>
                <a:gd name="T56" fmla="*/ 36 w 238"/>
                <a:gd name="T57" fmla="*/ 202 h 238"/>
                <a:gd name="T58" fmla="*/ 20 w 238"/>
                <a:gd name="T59" fmla="*/ 186 h 238"/>
                <a:gd name="T60" fmla="*/ 10 w 238"/>
                <a:gd name="T61" fmla="*/ 166 h 238"/>
                <a:gd name="T62" fmla="*/ 2 w 238"/>
                <a:gd name="T63" fmla="*/ 144 h 238"/>
                <a:gd name="T64" fmla="*/ 2 w 238"/>
                <a:gd name="T65" fmla="*/ 132 h 238"/>
                <a:gd name="T66" fmla="*/ 0 w 238"/>
                <a:gd name="T67" fmla="*/ 120 h 238"/>
                <a:gd name="T68" fmla="*/ 0 w 238"/>
                <a:gd name="T69" fmla="*/ 120 h 238"/>
                <a:gd name="T70" fmla="*/ 2 w 238"/>
                <a:gd name="T71" fmla="*/ 108 h 238"/>
                <a:gd name="T72" fmla="*/ 2 w 238"/>
                <a:gd name="T73" fmla="*/ 96 h 238"/>
                <a:gd name="T74" fmla="*/ 10 w 238"/>
                <a:gd name="T75" fmla="*/ 74 h 238"/>
                <a:gd name="T76" fmla="*/ 20 w 238"/>
                <a:gd name="T77" fmla="*/ 54 h 238"/>
                <a:gd name="T78" fmla="*/ 36 w 238"/>
                <a:gd name="T79" fmla="*/ 36 h 238"/>
                <a:gd name="T80" fmla="*/ 52 w 238"/>
                <a:gd name="T81" fmla="*/ 22 h 238"/>
                <a:gd name="T82" fmla="*/ 72 w 238"/>
                <a:gd name="T83" fmla="*/ 10 h 238"/>
                <a:gd name="T84" fmla="*/ 94 w 238"/>
                <a:gd name="T85" fmla="*/ 4 h 238"/>
                <a:gd name="T86" fmla="*/ 106 w 238"/>
                <a:gd name="T87" fmla="*/ 2 h 238"/>
                <a:gd name="T88" fmla="*/ 118 w 238"/>
                <a:gd name="T89" fmla="*/ 0 h 238"/>
                <a:gd name="T90" fmla="*/ 118 w 238"/>
                <a:gd name="T9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238">
                  <a:moveTo>
                    <a:pt x="118" y="0"/>
                  </a:moveTo>
                  <a:lnTo>
                    <a:pt x="118" y="0"/>
                  </a:lnTo>
                  <a:lnTo>
                    <a:pt x="130" y="2"/>
                  </a:lnTo>
                  <a:lnTo>
                    <a:pt x="142" y="4"/>
                  </a:lnTo>
                  <a:lnTo>
                    <a:pt x="164" y="10"/>
                  </a:lnTo>
                  <a:lnTo>
                    <a:pt x="184" y="22"/>
                  </a:lnTo>
                  <a:lnTo>
                    <a:pt x="202" y="36"/>
                  </a:lnTo>
                  <a:lnTo>
                    <a:pt x="216" y="54"/>
                  </a:lnTo>
                  <a:lnTo>
                    <a:pt x="228" y="74"/>
                  </a:lnTo>
                  <a:lnTo>
                    <a:pt x="234" y="96"/>
                  </a:lnTo>
                  <a:lnTo>
                    <a:pt x="236" y="108"/>
                  </a:lnTo>
                  <a:lnTo>
                    <a:pt x="238" y="120"/>
                  </a:lnTo>
                  <a:lnTo>
                    <a:pt x="238" y="120"/>
                  </a:lnTo>
                  <a:lnTo>
                    <a:pt x="236" y="132"/>
                  </a:lnTo>
                  <a:lnTo>
                    <a:pt x="234" y="144"/>
                  </a:lnTo>
                  <a:lnTo>
                    <a:pt x="228" y="166"/>
                  </a:lnTo>
                  <a:lnTo>
                    <a:pt x="216" y="186"/>
                  </a:lnTo>
                  <a:lnTo>
                    <a:pt x="202" y="202"/>
                  </a:lnTo>
                  <a:lnTo>
                    <a:pt x="184" y="218"/>
                  </a:lnTo>
                  <a:lnTo>
                    <a:pt x="164" y="228"/>
                  </a:lnTo>
                  <a:lnTo>
                    <a:pt x="142" y="236"/>
                  </a:lnTo>
                  <a:lnTo>
                    <a:pt x="130" y="236"/>
                  </a:lnTo>
                  <a:lnTo>
                    <a:pt x="118" y="238"/>
                  </a:lnTo>
                  <a:lnTo>
                    <a:pt x="118" y="238"/>
                  </a:lnTo>
                  <a:lnTo>
                    <a:pt x="106" y="236"/>
                  </a:lnTo>
                  <a:lnTo>
                    <a:pt x="94" y="236"/>
                  </a:lnTo>
                  <a:lnTo>
                    <a:pt x="72" y="228"/>
                  </a:lnTo>
                  <a:lnTo>
                    <a:pt x="52" y="218"/>
                  </a:lnTo>
                  <a:lnTo>
                    <a:pt x="36" y="202"/>
                  </a:lnTo>
                  <a:lnTo>
                    <a:pt x="20" y="186"/>
                  </a:lnTo>
                  <a:lnTo>
                    <a:pt x="10" y="166"/>
                  </a:lnTo>
                  <a:lnTo>
                    <a:pt x="2" y="144"/>
                  </a:lnTo>
                  <a:lnTo>
                    <a:pt x="2" y="132"/>
                  </a:lnTo>
                  <a:lnTo>
                    <a:pt x="0" y="120"/>
                  </a:lnTo>
                  <a:lnTo>
                    <a:pt x="0" y="120"/>
                  </a:lnTo>
                  <a:lnTo>
                    <a:pt x="2" y="108"/>
                  </a:lnTo>
                  <a:lnTo>
                    <a:pt x="2" y="96"/>
                  </a:lnTo>
                  <a:lnTo>
                    <a:pt x="10" y="74"/>
                  </a:lnTo>
                  <a:lnTo>
                    <a:pt x="20" y="54"/>
                  </a:lnTo>
                  <a:lnTo>
                    <a:pt x="36" y="36"/>
                  </a:lnTo>
                  <a:lnTo>
                    <a:pt x="52" y="22"/>
                  </a:lnTo>
                  <a:lnTo>
                    <a:pt x="72" y="10"/>
                  </a:lnTo>
                  <a:lnTo>
                    <a:pt x="94" y="4"/>
                  </a:lnTo>
                  <a:lnTo>
                    <a:pt x="106" y="2"/>
                  </a:lnTo>
                  <a:lnTo>
                    <a:pt x="118" y="0"/>
                  </a:lnTo>
                  <a:lnTo>
                    <a:pt x="118"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81" name="Freeform 56">
              <a:extLst>
                <a:ext uri="{FF2B5EF4-FFF2-40B4-BE49-F238E27FC236}">
                  <a16:creationId xmlns:a16="http://schemas.microsoft.com/office/drawing/2014/main" id="{A227DA50-7F9A-455E-B818-A2D1B2F6648F}"/>
                </a:ext>
              </a:extLst>
            </p:cNvPr>
            <p:cNvSpPr>
              <a:spLocks noEditPoints="1"/>
            </p:cNvSpPr>
            <p:nvPr/>
          </p:nvSpPr>
          <p:spPr bwMode="auto">
            <a:xfrm>
              <a:off x="1845595" y="4186949"/>
              <a:ext cx="286215" cy="104823"/>
            </a:xfrm>
            <a:custGeom>
              <a:avLst/>
              <a:gdLst>
                <a:gd name="T0" fmla="*/ 1654 w 2026"/>
                <a:gd name="T1" fmla="*/ 742 h 742"/>
                <a:gd name="T2" fmla="*/ 1764 w 2026"/>
                <a:gd name="T3" fmla="*/ 726 h 742"/>
                <a:gd name="T4" fmla="*/ 1862 w 2026"/>
                <a:gd name="T5" fmla="*/ 678 h 742"/>
                <a:gd name="T6" fmla="*/ 1940 w 2026"/>
                <a:gd name="T7" fmla="*/ 608 h 742"/>
                <a:gd name="T8" fmla="*/ 1996 w 2026"/>
                <a:gd name="T9" fmla="*/ 516 h 742"/>
                <a:gd name="T10" fmla="*/ 2024 w 2026"/>
                <a:gd name="T11" fmla="*/ 410 h 742"/>
                <a:gd name="T12" fmla="*/ 2024 w 2026"/>
                <a:gd name="T13" fmla="*/ 334 h 742"/>
                <a:gd name="T14" fmla="*/ 1996 w 2026"/>
                <a:gd name="T15" fmla="*/ 226 h 742"/>
                <a:gd name="T16" fmla="*/ 1940 w 2026"/>
                <a:gd name="T17" fmla="*/ 136 h 742"/>
                <a:gd name="T18" fmla="*/ 1862 w 2026"/>
                <a:gd name="T19" fmla="*/ 64 h 742"/>
                <a:gd name="T20" fmla="*/ 1764 w 2026"/>
                <a:gd name="T21" fmla="*/ 16 h 742"/>
                <a:gd name="T22" fmla="*/ 1654 w 2026"/>
                <a:gd name="T23" fmla="*/ 0 h 742"/>
                <a:gd name="T24" fmla="*/ 332 w 2026"/>
                <a:gd name="T25" fmla="*/ 2 h 742"/>
                <a:gd name="T26" fmla="*/ 226 w 2026"/>
                <a:gd name="T27" fmla="*/ 30 h 742"/>
                <a:gd name="T28" fmla="*/ 134 w 2026"/>
                <a:gd name="T29" fmla="*/ 84 h 742"/>
                <a:gd name="T30" fmla="*/ 64 w 2026"/>
                <a:gd name="T31" fmla="*/ 164 h 742"/>
                <a:gd name="T32" fmla="*/ 16 w 2026"/>
                <a:gd name="T33" fmla="*/ 260 h 742"/>
                <a:gd name="T34" fmla="*/ 0 w 2026"/>
                <a:gd name="T35" fmla="*/ 372 h 742"/>
                <a:gd name="T36" fmla="*/ 8 w 2026"/>
                <a:gd name="T37" fmla="*/ 446 h 742"/>
                <a:gd name="T38" fmla="*/ 46 w 2026"/>
                <a:gd name="T39" fmla="*/ 548 h 742"/>
                <a:gd name="T40" fmla="*/ 110 w 2026"/>
                <a:gd name="T41" fmla="*/ 634 h 742"/>
                <a:gd name="T42" fmla="*/ 194 w 2026"/>
                <a:gd name="T43" fmla="*/ 698 h 742"/>
                <a:gd name="T44" fmla="*/ 296 w 2026"/>
                <a:gd name="T45" fmla="*/ 734 h 742"/>
                <a:gd name="T46" fmla="*/ 370 w 2026"/>
                <a:gd name="T47" fmla="*/ 742 h 742"/>
                <a:gd name="T48" fmla="*/ 1654 w 2026"/>
                <a:gd name="T49" fmla="*/ 106 h 742"/>
                <a:gd name="T50" fmla="*/ 1734 w 2026"/>
                <a:gd name="T51" fmla="*/ 118 h 742"/>
                <a:gd name="T52" fmla="*/ 1802 w 2026"/>
                <a:gd name="T53" fmla="*/ 150 h 742"/>
                <a:gd name="T54" fmla="*/ 1860 w 2026"/>
                <a:gd name="T55" fmla="*/ 202 h 742"/>
                <a:gd name="T56" fmla="*/ 1898 w 2026"/>
                <a:gd name="T57" fmla="*/ 268 h 742"/>
                <a:gd name="T58" fmla="*/ 1918 w 2026"/>
                <a:gd name="T59" fmla="*/ 344 h 742"/>
                <a:gd name="T60" fmla="*/ 1918 w 2026"/>
                <a:gd name="T61" fmla="*/ 398 h 742"/>
                <a:gd name="T62" fmla="*/ 1898 w 2026"/>
                <a:gd name="T63" fmla="*/ 474 h 742"/>
                <a:gd name="T64" fmla="*/ 1860 w 2026"/>
                <a:gd name="T65" fmla="*/ 540 h 742"/>
                <a:gd name="T66" fmla="*/ 1802 w 2026"/>
                <a:gd name="T67" fmla="*/ 592 h 742"/>
                <a:gd name="T68" fmla="*/ 1734 w 2026"/>
                <a:gd name="T69" fmla="*/ 624 h 742"/>
                <a:gd name="T70" fmla="*/ 1654 w 2026"/>
                <a:gd name="T71" fmla="*/ 636 h 742"/>
                <a:gd name="T72" fmla="*/ 344 w 2026"/>
                <a:gd name="T73" fmla="*/ 636 h 742"/>
                <a:gd name="T74" fmla="*/ 268 w 2026"/>
                <a:gd name="T75" fmla="*/ 616 h 742"/>
                <a:gd name="T76" fmla="*/ 202 w 2026"/>
                <a:gd name="T77" fmla="*/ 576 h 742"/>
                <a:gd name="T78" fmla="*/ 150 w 2026"/>
                <a:gd name="T79" fmla="*/ 520 h 742"/>
                <a:gd name="T80" fmla="*/ 118 w 2026"/>
                <a:gd name="T81" fmla="*/ 450 h 742"/>
                <a:gd name="T82" fmla="*/ 106 w 2026"/>
                <a:gd name="T83" fmla="*/ 372 h 742"/>
                <a:gd name="T84" fmla="*/ 110 w 2026"/>
                <a:gd name="T85" fmla="*/ 318 h 742"/>
                <a:gd name="T86" fmla="*/ 138 w 2026"/>
                <a:gd name="T87" fmla="*/ 244 h 742"/>
                <a:gd name="T88" fmla="*/ 182 w 2026"/>
                <a:gd name="T89" fmla="*/ 184 h 742"/>
                <a:gd name="T90" fmla="*/ 244 w 2026"/>
                <a:gd name="T91" fmla="*/ 138 h 742"/>
                <a:gd name="T92" fmla="*/ 318 w 2026"/>
                <a:gd name="T93" fmla="*/ 110 h 742"/>
                <a:gd name="T94" fmla="*/ 370 w 2026"/>
                <a:gd name="T95" fmla="*/ 10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6" h="742">
                  <a:moveTo>
                    <a:pt x="370" y="742"/>
                  </a:moveTo>
                  <a:lnTo>
                    <a:pt x="1654" y="742"/>
                  </a:lnTo>
                  <a:lnTo>
                    <a:pt x="1654" y="742"/>
                  </a:lnTo>
                  <a:lnTo>
                    <a:pt x="1692" y="740"/>
                  </a:lnTo>
                  <a:lnTo>
                    <a:pt x="1728" y="734"/>
                  </a:lnTo>
                  <a:lnTo>
                    <a:pt x="1764" y="726"/>
                  </a:lnTo>
                  <a:lnTo>
                    <a:pt x="1798" y="714"/>
                  </a:lnTo>
                  <a:lnTo>
                    <a:pt x="1830" y="698"/>
                  </a:lnTo>
                  <a:lnTo>
                    <a:pt x="1862" y="678"/>
                  </a:lnTo>
                  <a:lnTo>
                    <a:pt x="1890" y="658"/>
                  </a:lnTo>
                  <a:lnTo>
                    <a:pt x="1916" y="634"/>
                  </a:lnTo>
                  <a:lnTo>
                    <a:pt x="1940" y="608"/>
                  </a:lnTo>
                  <a:lnTo>
                    <a:pt x="1962" y="578"/>
                  </a:lnTo>
                  <a:lnTo>
                    <a:pt x="1980" y="548"/>
                  </a:lnTo>
                  <a:lnTo>
                    <a:pt x="1996" y="516"/>
                  </a:lnTo>
                  <a:lnTo>
                    <a:pt x="2008" y="482"/>
                  </a:lnTo>
                  <a:lnTo>
                    <a:pt x="2018" y="446"/>
                  </a:lnTo>
                  <a:lnTo>
                    <a:pt x="2024" y="410"/>
                  </a:lnTo>
                  <a:lnTo>
                    <a:pt x="2026" y="372"/>
                  </a:lnTo>
                  <a:lnTo>
                    <a:pt x="2026" y="372"/>
                  </a:lnTo>
                  <a:lnTo>
                    <a:pt x="2024" y="334"/>
                  </a:lnTo>
                  <a:lnTo>
                    <a:pt x="2018" y="296"/>
                  </a:lnTo>
                  <a:lnTo>
                    <a:pt x="2008" y="260"/>
                  </a:lnTo>
                  <a:lnTo>
                    <a:pt x="1996" y="226"/>
                  </a:lnTo>
                  <a:lnTo>
                    <a:pt x="1980" y="194"/>
                  </a:lnTo>
                  <a:lnTo>
                    <a:pt x="1962" y="164"/>
                  </a:lnTo>
                  <a:lnTo>
                    <a:pt x="1940" y="136"/>
                  </a:lnTo>
                  <a:lnTo>
                    <a:pt x="1916" y="108"/>
                  </a:lnTo>
                  <a:lnTo>
                    <a:pt x="1890" y="84"/>
                  </a:lnTo>
                  <a:lnTo>
                    <a:pt x="1862" y="64"/>
                  </a:lnTo>
                  <a:lnTo>
                    <a:pt x="1830" y="44"/>
                  </a:lnTo>
                  <a:lnTo>
                    <a:pt x="1798" y="30"/>
                  </a:lnTo>
                  <a:lnTo>
                    <a:pt x="1764" y="16"/>
                  </a:lnTo>
                  <a:lnTo>
                    <a:pt x="1728" y="8"/>
                  </a:lnTo>
                  <a:lnTo>
                    <a:pt x="1692" y="2"/>
                  </a:lnTo>
                  <a:lnTo>
                    <a:pt x="1654" y="0"/>
                  </a:lnTo>
                  <a:lnTo>
                    <a:pt x="370" y="0"/>
                  </a:lnTo>
                  <a:lnTo>
                    <a:pt x="370" y="0"/>
                  </a:lnTo>
                  <a:lnTo>
                    <a:pt x="332" y="2"/>
                  </a:lnTo>
                  <a:lnTo>
                    <a:pt x="296" y="8"/>
                  </a:lnTo>
                  <a:lnTo>
                    <a:pt x="260" y="16"/>
                  </a:lnTo>
                  <a:lnTo>
                    <a:pt x="226" y="30"/>
                  </a:lnTo>
                  <a:lnTo>
                    <a:pt x="194" y="44"/>
                  </a:lnTo>
                  <a:lnTo>
                    <a:pt x="164" y="64"/>
                  </a:lnTo>
                  <a:lnTo>
                    <a:pt x="134" y="84"/>
                  </a:lnTo>
                  <a:lnTo>
                    <a:pt x="108" y="108"/>
                  </a:lnTo>
                  <a:lnTo>
                    <a:pt x="84" y="136"/>
                  </a:lnTo>
                  <a:lnTo>
                    <a:pt x="64" y="164"/>
                  </a:lnTo>
                  <a:lnTo>
                    <a:pt x="44" y="194"/>
                  </a:lnTo>
                  <a:lnTo>
                    <a:pt x="28" y="226"/>
                  </a:lnTo>
                  <a:lnTo>
                    <a:pt x="16" y="260"/>
                  </a:lnTo>
                  <a:lnTo>
                    <a:pt x="8" y="296"/>
                  </a:lnTo>
                  <a:lnTo>
                    <a:pt x="2" y="334"/>
                  </a:lnTo>
                  <a:lnTo>
                    <a:pt x="0" y="372"/>
                  </a:lnTo>
                  <a:lnTo>
                    <a:pt x="0" y="372"/>
                  </a:lnTo>
                  <a:lnTo>
                    <a:pt x="2" y="410"/>
                  </a:lnTo>
                  <a:lnTo>
                    <a:pt x="8" y="446"/>
                  </a:lnTo>
                  <a:lnTo>
                    <a:pt x="18" y="482"/>
                  </a:lnTo>
                  <a:lnTo>
                    <a:pt x="30" y="516"/>
                  </a:lnTo>
                  <a:lnTo>
                    <a:pt x="46" y="548"/>
                  </a:lnTo>
                  <a:lnTo>
                    <a:pt x="64" y="578"/>
                  </a:lnTo>
                  <a:lnTo>
                    <a:pt x="86" y="608"/>
                  </a:lnTo>
                  <a:lnTo>
                    <a:pt x="110" y="634"/>
                  </a:lnTo>
                  <a:lnTo>
                    <a:pt x="136" y="658"/>
                  </a:lnTo>
                  <a:lnTo>
                    <a:pt x="164" y="678"/>
                  </a:lnTo>
                  <a:lnTo>
                    <a:pt x="194" y="698"/>
                  </a:lnTo>
                  <a:lnTo>
                    <a:pt x="226" y="714"/>
                  </a:lnTo>
                  <a:lnTo>
                    <a:pt x="260" y="726"/>
                  </a:lnTo>
                  <a:lnTo>
                    <a:pt x="296" y="734"/>
                  </a:lnTo>
                  <a:lnTo>
                    <a:pt x="332" y="740"/>
                  </a:lnTo>
                  <a:lnTo>
                    <a:pt x="370" y="742"/>
                  </a:lnTo>
                  <a:lnTo>
                    <a:pt x="370" y="742"/>
                  </a:lnTo>
                  <a:close/>
                  <a:moveTo>
                    <a:pt x="370" y="106"/>
                  </a:moveTo>
                  <a:lnTo>
                    <a:pt x="1654" y="106"/>
                  </a:lnTo>
                  <a:lnTo>
                    <a:pt x="1654" y="106"/>
                  </a:lnTo>
                  <a:lnTo>
                    <a:pt x="1682" y="106"/>
                  </a:lnTo>
                  <a:lnTo>
                    <a:pt x="1708" y="110"/>
                  </a:lnTo>
                  <a:lnTo>
                    <a:pt x="1734" y="118"/>
                  </a:lnTo>
                  <a:lnTo>
                    <a:pt x="1758" y="126"/>
                  </a:lnTo>
                  <a:lnTo>
                    <a:pt x="1780" y="138"/>
                  </a:lnTo>
                  <a:lnTo>
                    <a:pt x="1802" y="150"/>
                  </a:lnTo>
                  <a:lnTo>
                    <a:pt x="1824" y="166"/>
                  </a:lnTo>
                  <a:lnTo>
                    <a:pt x="1842" y="184"/>
                  </a:lnTo>
                  <a:lnTo>
                    <a:pt x="1860" y="202"/>
                  </a:lnTo>
                  <a:lnTo>
                    <a:pt x="1874" y="222"/>
                  </a:lnTo>
                  <a:lnTo>
                    <a:pt x="1888" y="244"/>
                  </a:lnTo>
                  <a:lnTo>
                    <a:pt x="1898" y="268"/>
                  </a:lnTo>
                  <a:lnTo>
                    <a:pt x="1908" y="292"/>
                  </a:lnTo>
                  <a:lnTo>
                    <a:pt x="1914" y="318"/>
                  </a:lnTo>
                  <a:lnTo>
                    <a:pt x="1918" y="344"/>
                  </a:lnTo>
                  <a:lnTo>
                    <a:pt x="1920" y="372"/>
                  </a:lnTo>
                  <a:lnTo>
                    <a:pt x="1920" y="372"/>
                  </a:lnTo>
                  <a:lnTo>
                    <a:pt x="1918" y="398"/>
                  </a:lnTo>
                  <a:lnTo>
                    <a:pt x="1914" y="424"/>
                  </a:lnTo>
                  <a:lnTo>
                    <a:pt x="1908" y="450"/>
                  </a:lnTo>
                  <a:lnTo>
                    <a:pt x="1898" y="474"/>
                  </a:lnTo>
                  <a:lnTo>
                    <a:pt x="1888" y="498"/>
                  </a:lnTo>
                  <a:lnTo>
                    <a:pt x="1874" y="520"/>
                  </a:lnTo>
                  <a:lnTo>
                    <a:pt x="1860" y="540"/>
                  </a:lnTo>
                  <a:lnTo>
                    <a:pt x="1842" y="560"/>
                  </a:lnTo>
                  <a:lnTo>
                    <a:pt x="1824" y="576"/>
                  </a:lnTo>
                  <a:lnTo>
                    <a:pt x="1802" y="592"/>
                  </a:lnTo>
                  <a:lnTo>
                    <a:pt x="1780" y="604"/>
                  </a:lnTo>
                  <a:lnTo>
                    <a:pt x="1758" y="616"/>
                  </a:lnTo>
                  <a:lnTo>
                    <a:pt x="1734" y="624"/>
                  </a:lnTo>
                  <a:lnTo>
                    <a:pt x="1708" y="632"/>
                  </a:lnTo>
                  <a:lnTo>
                    <a:pt x="1682" y="636"/>
                  </a:lnTo>
                  <a:lnTo>
                    <a:pt x="1654" y="636"/>
                  </a:lnTo>
                  <a:lnTo>
                    <a:pt x="370" y="636"/>
                  </a:lnTo>
                  <a:lnTo>
                    <a:pt x="370" y="636"/>
                  </a:lnTo>
                  <a:lnTo>
                    <a:pt x="344" y="636"/>
                  </a:lnTo>
                  <a:lnTo>
                    <a:pt x="318" y="632"/>
                  </a:lnTo>
                  <a:lnTo>
                    <a:pt x="292" y="624"/>
                  </a:lnTo>
                  <a:lnTo>
                    <a:pt x="268" y="616"/>
                  </a:lnTo>
                  <a:lnTo>
                    <a:pt x="244" y="604"/>
                  </a:lnTo>
                  <a:lnTo>
                    <a:pt x="222" y="592"/>
                  </a:lnTo>
                  <a:lnTo>
                    <a:pt x="202" y="576"/>
                  </a:lnTo>
                  <a:lnTo>
                    <a:pt x="182" y="560"/>
                  </a:lnTo>
                  <a:lnTo>
                    <a:pt x="166" y="540"/>
                  </a:lnTo>
                  <a:lnTo>
                    <a:pt x="150" y="520"/>
                  </a:lnTo>
                  <a:lnTo>
                    <a:pt x="138" y="498"/>
                  </a:lnTo>
                  <a:lnTo>
                    <a:pt x="126" y="474"/>
                  </a:lnTo>
                  <a:lnTo>
                    <a:pt x="118" y="450"/>
                  </a:lnTo>
                  <a:lnTo>
                    <a:pt x="110" y="424"/>
                  </a:lnTo>
                  <a:lnTo>
                    <a:pt x="106" y="398"/>
                  </a:lnTo>
                  <a:lnTo>
                    <a:pt x="106" y="372"/>
                  </a:lnTo>
                  <a:lnTo>
                    <a:pt x="106" y="372"/>
                  </a:lnTo>
                  <a:lnTo>
                    <a:pt x="106" y="344"/>
                  </a:lnTo>
                  <a:lnTo>
                    <a:pt x="110" y="318"/>
                  </a:lnTo>
                  <a:lnTo>
                    <a:pt x="118" y="292"/>
                  </a:lnTo>
                  <a:lnTo>
                    <a:pt x="126" y="268"/>
                  </a:lnTo>
                  <a:lnTo>
                    <a:pt x="138" y="244"/>
                  </a:lnTo>
                  <a:lnTo>
                    <a:pt x="150" y="222"/>
                  </a:lnTo>
                  <a:lnTo>
                    <a:pt x="166" y="202"/>
                  </a:lnTo>
                  <a:lnTo>
                    <a:pt x="182" y="184"/>
                  </a:lnTo>
                  <a:lnTo>
                    <a:pt x="202" y="166"/>
                  </a:lnTo>
                  <a:lnTo>
                    <a:pt x="222" y="150"/>
                  </a:lnTo>
                  <a:lnTo>
                    <a:pt x="244" y="138"/>
                  </a:lnTo>
                  <a:lnTo>
                    <a:pt x="268" y="126"/>
                  </a:lnTo>
                  <a:lnTo>
                    <a:pt x="292" y="118"/>
                  </a:lnTo>
                  <a:lnTo>
                    <a:pt x="318" y="110"/>
                  </a:lnTo>
                  <a:lnTo>
                    <a:pt x="344" y="106"/>
                  </a:lnTo>
                  <a:lnTo>
                    <a:pt x="370" y="106"/>
                  </a:lnTo>
                  <a:lnTo>
                    <a:pt x="370"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grpSp>
      <p:grpSp>
        <p:nvGrpSpPr>
          <p:cNvPr id="282" name="Group 256">
            <a:extLst>
              <a:ext uri="{FF2B5EF4-FFF2-40B4-BE49-F238E27FC236}">
                <a16:creationId xmlns:a16="http://schemas.microsoft.com/office/drawing/2014/main" id="{3549AE3C-B25D-4133-B352-6A09B12881D4}"/>
              </a:ext>
            </a:extLst>
          </p:cNvPr>
          <p:cNvGrpSpPr/>
          <p:nvPr/>
        </p:nvGrpSpPr>
        <p:grpSpPr>
          <a:xfrm>
            <a:off x="3685429" y="4281564"/>
            <a:ext cx="281332" cy="304180"/>
            <a:chOff x="1845595" y="3963459"/>
            <a:chExt cx="286215" cy="328313"/>
          </a:xfrm>
        </p:grpSpPr>
        <p:sp>
          <p:nvSpPr>
            <p:cNvPr id="283" name="Freeform 47">
              <a:extLst>
                <a:ext uri="{FF2B5EF4-FFF2-40B4-BE49-F238E27FC236}">
                  <a16:creationId xmlns:a16="http://schemas.microsoft.com/office/drawing/2014/main" id="{131D67F9-DECF-4077-98F3-1AE40B08A1D6}"/>
                </a:ext>
              </a:extLst>
            </p:cNvPr>
            <p:cNvSpPr>
              <a:spLocks/>
            </p:cNvSpPr>
            <p:nvPr/>
          </p:nvSpPr>
          <p:spPr bwMode="auto">
            <a:xfrm>
              <a:off x="1853223" y="3971088"/>
              <a:ext cx="271240" cy="89566"/>
            </a:xfrm>
            <a:custGeom>
              <a:avLst/>
              <a:gdLst>
                <a:gd name="T0" fmla="*/ 1920 w 1920"/>
                <a:gd name="T1" fmla="*/ 318 h 634"/>
                <a:gd name="T2" fmla="*/ 1914 w 1920"/>
                <a:gd name="T3" fmla="*/ 382 h 634"/>
                <a:gd name="T4" fmla="*/ 1894 w 1920"/>
                <a:gd name="T5" fmla="*/ 440 h 634"/>
                <a:gd name="T6" fmla="*/ 1866 w 1920"/>
                <a:gd name="T7" fmla="*/ 494 h 634"/>
                <a:gd name="T8" fmla="*/ 1826 w 1920"/>
                <a:gd name="T9" fmla="*/ 542 h 634"/>
                <a:gd name="T10" fmla="*/ 1780 w 1920"/>
                <a:gd name="T11" fmla="*/ 580 h 634"/>
                <a:gd name="T12" fmla="*/ 1726 w 1920"/>
                <a:gd name="T13" fmla="*/ 610 h 634"/>
                <a:gd name="T14" fmla="*/ 1666 w 1920"/>
                <a:gd name="T15" fmla="*/ 628 h 634"/>
                <a:gd name="T16" fmla="*/ 1604 w 1920"/>
                <a:gd name="T17" fmla="*/ 634 h 634"/>
                <a:gd name="T18" fmla="*/ 316 w 1920"/>
                <a:gd name="T19" fmla="*/ 634 h 634"/>
                <a:gd name="T20" fmla="*/ 252 w 1920"/>
                <a:gd name="T21" fmla="*/ 628 h 634"/>
                <a:gd name="T22" fmla="*/ 194 w 1920"/>
                <a:gd name="T23" fmla="*/ 608 h 634"/>
                <a:gd name="T24" fmla="*/ 140 w 1920"/>
                <a:gd name="T25" fmla="*/ 580 h 634"/>
                <a:gd name="T26" fmla="*/ 92 w 1920"/>
                <a:gd name="T27" fmla="*/ 540 h 634"/>
                <a:gd name="T28" fmla="*/ 54 w 1920"/>
                <a:gd name="T29" fmla="*/ 494 h 634"/>
                <a:gd name="T30" fmla="*/ 24 w 1920"/>
                <a:gd name="T31" fmla="*/ 440 h 634"/>
                <a:gd name="T32" fmla="*/ 6 w 1920"/>
                <a:gd name="T33" fmla="*/ 380 h 634"/>
                <a:gd name="T34" fmla="*/ 0 w 1920"/>
                <a:gd name="T35" fmla="*/ 318 h 634"/>
                <a:gd name="T36" fmla="*/ 0 w 1920"/>
                <a:gd name="T37" fmla="*/ 318 h 634"/>
                <a:gd name="T38" fmla="*/ 6 w 1920"/>
                <a:gd name="T39" fmla="*/ 254 h 634"/>
                <a:gd name="T40" fmla="*/ 26 w 1920"/>
                <a:gd name="T41" fmla="*/ 194 h 634"/>
                <a:gd name="T42" fmla="*/ 54 w 1920"/>
                <a:gd name="T43" fmla="*/ 140 h 634"/>
                <a:gd name="T44" fmla="*/ 94 w 1920"/>
                <a:gd name="T45" fmla="*/ 92 h 634"/>
                <a:gd name="T46" fmla="*/ 140 w 1920"/>
                <a:gd name="T47" fmla="*/ 54 h 634"/>
                <a:gd name="T48" fmla="*/ 194 w 1920"/>
                <a:gd name="T49" fmla="*/ 26 h 634"/>
                <a:gd name="T50" fmla="*/ 254 w 1920"/>
                <a:gd name="T51" fmla="*/ 6 h 634"/>
                <a:gd name="T52" fmla="*/ 316 w 1920"/>
                <a:gd name="T53" fmla="*/ 0 h 634"/>
                <a:gd name="T54" fmla="*/ 1600 w 1920"/>
                <a:gd name="T55" fmla="*/ 0 h 634"/>
                <a:gd name="T56" fmla="*/ 1664 w 1920"/>
                <a:gd name="T57" fmla="*/ 6 h 634"/>
                <a:gd name="T58" fmla="*/ 1724 w 1920"/>
                <a:gd name="T59" fmla="*/ 26 h 634"/>
                <a:gd name="T60" fmla="*/ 1778 w 1920"/>
                <a:gd name="T61" fmla="*/ 54 h 634"/>
                <a:gd name="T62" fmla="*/ 1826 w 1920"/>
                <a:gd name="T63" fmla="*/ 92 h 634"/>
                <a:gd name="T64" fmla="*/ 1866 w 1920"/>
                <a:gd name="T65" fmla="*/ 140 h 634"/>
                <a:gd name="T66" fmla="*/ 1894 w 1920"/>
                <a:gd name="T67" fmla="*/ 194 h 634"/>
                <a:gd name="T68" fmla="*/ 1914 w 1920"/>
                <a:gd name="T69" fmla="*/ 254 h 634"/>
                <a:gd name="T70" fmla="*/ 1920 w 1920"/>
                <a:gd name="T71" fmla="*/ 3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634">
                  <a:moveTo>
                    <a:pt x="1920" y="318"/>
                  </a:moveTo>
                  <a:lnTo>
                    <a:pt x="1920" y="318"/>
                  </a:lnTo>
                  <a:lnTo>
                    <a:pt x="1918" y="350"/>
                  </a:lnTo>
                  <a:lnTo>
                    <a:pt x="1914" y="382"/>
                  </a:lnTo>
                  <a:lnTo>
                    <a:pt x="1906" y="412"/>
                  </a:lnTo>
                  <a:lnTo>
                    <a:pt x="1894" y="440"/>
                  </a:lnTo>
                  <a:lnTo>
                    <a:pt x="1882" y="468"/>
                  </a:lnTo>
                  <a:lnTo>
                    <a:pt x="1866" y="494"/>
                  </a:lnTo>
                  <a:lnTo>
                    <a:pt x="1846" y="520"/>
                  </a:lnTo>
                  <a:lnTo>
                    <a:pt x="1826" y="542"/>
                  </a:lnTo>
                  <a:lnTo>
                    <a:pt x="1804" y="562"/>
                  </a:lnTo>
                  <a:lnTo>
                    <a:pt x="1780" y="580"/>
                  </a:lnTo>
                  <a:lnTo>
                    <a:pt x="1754" y="596"/>
                  </a:lnTo>
                  <a:lnTo>
                    <a:pt x="1726" y="610"/>
                  </a:lnTo>
                  <a:lnTo>
                    <a:pt x="1696" y="620"/>
                  </a:lnTo>
                  <a:lnTo>
                    <a:pt x="1666" y="628"/>
                  </a:lnTo>
                  <a:lnTo>
                    <a:pt x="1636" y="632"/>
                  </a:lnTo>
                  <a:lnTo>
                    <a:pt x="1604" y="634"/>
                  </a:lnTo>
                  <a:lnTo>
                    <a:pt x="316" y="634"/>
                  </a:lnTo>
                  <a:lnTo>
                    <a:pt x="316" y="634"/>
                  </a:lnTo>
                  <a:lnTo>
                    <a:pt x="284" y="632"/>
                  </a:lnTo>
                  <a:lnTo>
                    <a:pt x="252" y="628"/>
                  </a:lnTo>
                  <a:lnTo>
                    <a:pt x="222" y="620"/>
                  </a:lnTo>
                  <a:lnTo>
                    <a:pt x="194" y="608"/>
                  </a:lnTo>
                  <a:lnTo>
                    <a:pt x="166" y="596"/>
                  </a:lnTo>
                  <a:lnTo>
                    <a:pt x="140" y="580"/>
                  </a:lnTo>
                  <a:lnTo>
                    <a:pt x="114" y="560"/>
                  </a:lnTo>
                  <a:lnTo>
                    <a:pt x="92" y="540"/>
                  </a:lnTo>
                  <a:lnTo>
                    <a:pt x="72" y="518"/>
                  </a:lnTo>
                  <a:lnTo>
                    <a:pt x="54" y="494"/>
                  </a:lnTo>
                  <a:lnTo>
                    <a:pt x="38" y="468"/>
                  </a:lnTo>
                  <a:lnTo>
                    <a:pt x="24" y="440"/>
                  </a:lnTo>
                  <a:lnTo>
                    <a:pt x="14" y="410"/>
                  </a:lnTo>
                  <a:lnTo>
                    <a:pt x="6" y="380"/>
                  </a:lnTo>
                  <a:lnTo>
                    <a:pt x="2" y="350"/>
                  </a:lnTo>
                  <a:lnTo>
                    <a:pt x="0" y="318"/>
                  </a:lnTo>
                  <a:lnTo>
                    <a:pt x="0" y="318"/>
                  </a:lnTo>
                  <a:lnTo>
                    <a:pt x="0" y="318"/>
                  </a:lnTo>
                  <a:lnTo>
                    <a:pt x="2" y="284"/>
                  </a:lnTo>
                  <a:lnTo>
                    <a:pt x="6" y="254"/>
                  </a:lnTo>
                  <a:lnTo>
                    <a:pt x="14" y="222"/>
                  </a:lnTo>
                  <a:lnTo>
                    <a:pt x="26" y="194"/>
                  </a:lnTo>
                  <a:lnTo>
                    <a:pt x="38" y="166"/>
                  </a:lnTo>
                  <a:lnTo>
                    <a:pt x="54" y="140"/>
                  </a:lnTo>
                  <a:lnTo>
                    <a:pt x="74" y="116"/>
                  </a:lnTo>
                  <a:lnTo>
                    <a:pt x="94" y="92"/>
                  </a:lnTo>
                  <a:lnTo>
                    <a:pt x="116" y="72"/>
                  </a:lnTo>
                  <a:lnTo>
                    <a:pt x="140" y="54"/>
                  </a:lnTo>
                  <a:lnTo>
                    <a:pt x="166" y="38"/>
                  </a:lnTo>
                  <a:lnTo>
                    <a:pt x="194" y="26"/>
                  </a:lnTo>
                  <a:lnTo>
                    <a:pt x="224" y="14"/>
                  </a:lnTo>
                  <a:lnTo>
                    <a:pt x="254" y="6"/>
                  </a:lnTo>
                  <a:lnTo>
                    <a:pt x="284" y="2"/>
                  </a:lnTo>
                  <a:lnTo>
                    <a:pt x="316" y="0"/>
                  </a:lnTo>
                  <a:lnTo>
                    <a:pt x="1600" y="0"/>
                  </a:lnTo>
                  <a:lnTo>
                    <a:pt x="1600" y="0"/>
                  </a:lnTo>
                  <a:lnTo>
                    <a:pt x="1632" y="2"/>
                  </a:lnTo>
                  <a:lnTo>
                    <a:pt x="1664" y="6"/>
                  </a:lnTo>
                  <a:lnTo>
                    <a:pt x="1694" y="14"/>
                  </a:lnTo>
                  <a:lnTo>
                    <a:pt x="1724" y="26"/>
                  </a:lnTo>
                  <a:lnTo>
                    <a:pt x="1752" y="38"/>
                  </a:lnTo>
                  <a:lnTo>
                    <a:pt x="1778" y="54"/>
                  </a:lnTo>
                  <a:lnTo>
                    <a:pt x="1804" y="72"/>
                  </a:lnTo>
                  <a:lnTo>
                    <a:pt x="1826" y="92"/>
                  </a:lnTo>
                  <a:lnTo>
                    <a:pt x="1846" y="116"/>
                  </a:lnTo>
                  <a:lnTo>
                    <a:pt x="1866" y="140"/>
                  </a:lnTo>
                  <a:lnTo>
                    <a:pt x="1882" y="166"/>
                  </a:lnTo>
                  <a:lnTo>
                    <a:pt x="1894" y="194"/>
                  </a:lnTo>
                  <a:lnTo>
                    <a:pt x="1906" y="222"/>
                  </a:lnTo>
                  <a:lnTo>
                    <a:pt x="1914" y="254"/>
                  </a:lnTo>
                  <a:lnTo>
                    <a:pt x="1918" y="284"/>
                  </a:lnTo>
                  <a:lnTo>
                    <a:pt x="1920" y="318"/>
                  </a:lnTo>
                  <a:lnTo>
                    <a:pt x="1920" y="318"/>
                  </a:lnTo>
                  <a:close/>
                </a:path>
              </a:pathLst>
            </a:custGeom>
            <a:solidFill>
              <a:srgbClr val="62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84" name="Line 48">
              <a:extLst>
                <a:ext uri="{FF2B5EF4-FFF2-40B4-BE49-F238E27FC236}">
                  <a16:creationId xmlns:a16="http://schemas.microsoft.com/office/drawing/2014/main" id="{C3739979-8F1D-49DF-B19F-911706B2F4E7}"/>
                </a:ext>
              </a:extLst>
            </p:cNvPr>
            <p:cNvSpPr>
              <a:spLocks noChangeShapeType="1"/>
            </p:cNvSpPr>
            <p:nvPr/>
          </p:nvSpPr>
          <p:spPr bwMode="auto">
            <a:xfrm>
              <a:off x="1853223" y="4016012"/>
              <a:ext cx="0" cy="0"/>
            </a:xfrm>
            <a:prstGeom prst="line">
              <a:avLst/>
            </a:prstGeom>
            <a:noFill/>
            <a:ln w="41275">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85" name="Freeform 49">
              <a:extLst>
                <a:ext uri="{FF2B5EF4-FFF2-40B4-BE49-F238E27FC236}">
                  <a16:creationId xmlns:a16="http://schemas.microsoft.com/office/drawing/2014/main" id="{D5D98F90-ABF8-4572-89D0-9DF4B8DC2D3A}"/>
                </a:ext>
              </a:extLst>
            </p:cNvPr>
            <p:cNvSpPr>
              <a:spLocks/>
            </p:cNvSpPr>
            <p:nvPr/>
          </p:nvSpPr>
          <p:spPr bwMode="auto">
            <a:xfrm>
              <a:off x="1854919" y="4086364"/>
              <a:ext cx="271240" cy="89566"/>
            </a:xfrm>
            <a:custGeom>
              <a:avLst/>
              <a:gdLst>
                <a:gd name="T0" fmla="*/ 1920 w 1920"/>
                <a:gd name="T1" fmla="*/ 318 h 634"/>
                <a:gd name="T2" fmla="*/ 1914 w 1920"/>
                <a:gd name="T3" fmla="*/ 382 h 634"/>
                <a:gd name="T4" fmla="*/ 1896 w 1920"/>
                <a:gd name="T5" fmla="*/ 440 h 634"/>
                <a:gd name="T6" fmla="*/ 1866 w 1920"/>
                <a:gd name="T7" fmla="*/ 494 h 634"/>
                <a:gd name="T8" fmla="*/ 1828 w 1920"/>
                <a:gd name="T9" fmla="*/ 542 h 634"/>
                <a:gd name="T10" fmla="*/ 1782 w 1920"/>
                <a:gd name="T11" fmla="*/ 580 h 634"/>
                <a:gd name="T12" fmla="*/ 1728 w 1920"/>
                <a:gd name="T13" fmla="*/ 610 h 634"/>
                <a:gd name="T14" fmla="*/ 1668 w 1920"/>
                <a:gd name="T15" fmla="*/ 628 h 634"/>
                <a:gd name="T16" fmla="*/ 1604 w 1920"/>
                <a:gd name="T17" fmla="*/ 634 h 634"/>
                <a:gd name="T18" fmla="*/ 318 w 1920"/>
                <a:gd name="T19" fmla="*/ 634 h 634"/>
                <a:gd name="T20" fmla="*/ 254 w 1920"/>
                <a:gd name="T21" fmla="*/ 628 h 634"/>
                <a:gd name="T22" fmla="*/ 194 w 1920"/>
                <a:gd name="T23" fmla="*/ 608 h 634"/>
                <a:gd name="T24" fmla="*/ 140 w 1920"/>
                <a:gd name="T25" fmla="*/ 580 h 634"/>
                <a:gd name="T26" fmla="*/ 94 w 1920"/>
                <a:gd name="T27" fmla="*/ 540 h 634"/>
                <a:gd name="T28" fmla="*/ 54 w 1920"/>
                <a:gd name="T29" fmla="*/ 494 h 634"/>
                <a:gd name="T30" fmla="*/ 26 w 1920"/>
                <a:gd name="T31" fmla="*/ 440 h 634"/>
                <a:gd name="T32" fmla="*/ 8 w 1920"/>
                <a:gd name="T33" fmla="*/ 380 h 634"/>
                <a:gd name="T34" fmla="*/ 0 w 1920"/>
                <a:gd name="T35" fmla="*/ 318 h 634"/>
                <a:gd name="T36" fmla="*/ 0 w 1920"/>
                <a:gd name="T37" fmla="*/ 318 h 634"/>
                <a:gd name="T38" fmla="*/ 8 w 1920"/>
                <a:gd name="T39" fmla="*/ 254 h 634"/>
                <a:gd name="T40" fmla="*/ 26 w 1920"/>
                <a:gd name="T41" fmla="*/ 194 h 634"/>
                <a:gd name="T42" fmla="*/ 56 w 1920"/>
                <a:gd name="T43" fmla="*/ 140 h 634"/>
                <a:gd name="T44" fmla="*/ 94 w 1920"/>
                <a:gd name="T45" fmla="*/ 92 h 634"/>
                <a:gd name="T46" fmla="*/ 142 w 1920"/>
                <a:gd name="T47" fmla="*/ 54 h 634"/>
                <a:gd name="T48" fmla="*/ 196 w 1920"/>
                <a:gd name="T49" fmla="*/ 26 h 634"/>
                <a:gd name="T50" fmla="*/ 254 w 1920"/>
                <a:gd name="T51" fmla="*/ 6 h 634"/>
                <a:gd name="T52" fmla="*/ 318 w 1920"/>
                <a:gd name="T53" fmla="*/ 0 h 634"/>
                <a:gd name="T54" fmla="*/ 1600 w 1920"/>
                <a:gd name="T55" fmla="*/ 0 h 634"/>
                <a:gd name="T56" fmla="*/ 1666 w 1920"/>
                <a:gd name="T57" fmla="*/ 6 h 634"/>
                <a:gd name="T58" fmla="*/ 1726 w 1920"/>
                <a:gd name="T59" fmla="*/ 24 h 634"/>
                <a:gd name="T60" fmla="*/ 1780 w 1920"/>
                <a:gd name="T61" fmla="*/ 52 h 634"/>
                <a:gd name="T62" fmla="*/ 1826 w 1920"/>
                <a:gd name="T63" fmla="*/ 92 h 634"/>
                <a:gd name="T64" fmla="*/ 1866 w 1920"/>
                <a:gd name="T65" fmla="*/ 138 h 634"/>
                <a:gd name="T66" fmla="*/ 1896 w 1920"/>
                <a:gd name="T67" fmla="*/ 192 h 634"/>
                <a:gd name="T68" fmla="*/ 1914 w 1920"/>
                <a:gd name="T69" fmla="*/ 252 h 634"/>
                <a:gd name="T70" fmla="*/ 1920 w 1920"/>
                <a:gd name="T71" fmla="*/ 3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634">
                  <a:moveTo>
                    <a:pt x="1920" y="318"/>
                  </a:moveTo>
                  <a:lnTo>
                    <a:pt x="1920" y="318"/>
                  </a:lnTo>
                  <a:lnTo>
                    <a:pt x="1920" y="350"/>
                  </a:lnTo>
                  <a:lnTo>
                    <a:pt x="1914" y="382"/>
                  </a:lnTo>
                  <a:lnTo>
                    <a:pt x="1906" y="412"/>
                  </a:lnTo>
                  <a:lnTo>
                    <a:pt x="1896" y="440"/>
                  </a:lnTo>
                  <a:lnTo>
                    <a:pt x="1882" y="468"/>
                  </a:lnTo>
                  <a:lnTo>
                    <a:pt x="1866" y="494"/>
                  </a:lnTo>
                  <a:lnTo>
                    <a:pt x="1848" y="520"/>
                  </a:lnTo>
                  <a:lnTo>
                    <a:pt x="1828" y="542"/>
                  </a:lnTo>
                  <a:lnTo>
                    <a:pt x="1806" y="562"/>
                  </a:lnTo>
                  <a:lnTo>
                    <a:pt x="1782" y="580"/>
                  </a:lnTo>
                  <a:lnTo>
                    <a:pt x="1756" y="596"/>
                  </a:lnTo>
                  <a:lnTo>
                    <a:pt x="1728" y="610"/>
                  </a:lnTo>
                  <a:lnTo>
                    <a:pt x="1698" y="620"/>
                  </a:lnTo>
                  <a:lnTo>
                    <a:pt x="1668" y="628"/>
                  </a:lnTo>
                  <a:lnTo>
                    <a:pt x="1636" y="632"/>
                  </a:lnTo>
                  <a:lnTo>
                    <a:pt x="1604" y="634"/>
                  </a:lnTo>
                  <a:lnTo>
                    <a:pt x="318" y="634"/>
                  </a:lnTo>
                  <a:lnTo>
                    <a:pt x="318" y="634"/>
                  </a:lnTo>
                  <a:lnTo>
                    <a:pt x="286" y="632"/>
                  </a:lnTo>
                  <a:lnTo>
                    <a:pt x="254" y="628"/>
                  </a:lnTo>
                  <a:lnTo>
                    <a:pt x="224" y="620"/>
                  </a:lnTo>
                  <a:lnTo>
                    <a:pt x="194" y="608"/>
                  </a:lnTo>
                  <a:lnTo>
                    <a:pt x="166" y="596"/>
                  </a:lnTo>
                  <a:lnTo>
                    <a:pt x="140" y="580"/>
                  </a:lnTo>
                  <a:lnTo>
                    <a:pt x="116" y="560"/>
                  </a:lnTo>
                  <a:lnTo>
                    <a:pt x="94" y="540"/>
                  </a:lnTo>
                  <a:lnTo>
                    <a:pt x="72" y="518"/>
                  </a:lnTo>
                  <a:lnTo>
                    <a:pt x="54" y="494"/>
                  </a:lnTo>
                  <a:lnTo>
                    <a:pt x="38" y="468"/>
                  </a:lnTo>
                  <a:lnTo>
                    <a:pt x="26" y="440"/>
                  </a:lnTo>
                  <a:lnTo>
                    <a:pt x="14" y="410"/>
                  </a:lnTo>
                  <a:lnTo>
                    <a:pt x="8" y="380"/>
                  </a:lnTo>
                  <a:lnTo>
                    <a:pt x="2" y="350"/>
                  </a:lnTo>
                  <a:lnTo>
                    <a:pt x="0" y="318"/>
                  </a:lnTo>
                  <a:lnTo>
                    <a:pt x="0" y="318"/>
                  </a:lnTo>
                  <a:lnTo>
                    <a:pt x="0" y="318"/>
                  </a:lnTo>
                  <a:lnTo>
                    <a:pt x="2" y="284"/>
                  </a:lnTo>
                  <a:lnTo>
                    <a:pt x="8" y="254"/>
                  </a:lnTo>
                  <a:lnTo>
                    <a:pt x="16" y="222"/>
                  </a:lnTo>
                  <a:lnTo>
                    <a:pt x="26" y="194"/>
                  </a:lnTo>
                  <a:lnTo>
                    <a:pt x="40" y="166"/>
                  </a:lnTo>
                  <a:lnTo>
                    <a:pt x="56" y="140"/>
                  </a:lnTo>
                  <a:lnTo>
                    <a:pt x="74" y="116"/>
                  </a:lnTo>
                  <a:lnTo>
                    <a:pt x="94" y="92"/>
                  </a:lnTo>
                  <a:lnTo>
                    <a:pt x="116" y="72"/>
                  </a:lnTo>
                  <a:lnTo>
                    <a:pt x="142" y="54"/>
                  </a:lnTo>
                  <a:lnTo>
                    <a:pt x="168" y="38"/>
                  </a:lnTo>
                  <a:lnTo>
                    <a:pt x="196" y="26"/>
                  </a:lnTo>
                  <a:lnTo>
                    <a:pt x="224" y="14"/>
                  </a:lnTo>
                  <a:lnTo>
                    <a:pt x="254" y="6"/>
                  </a:lnTo>
                  <a:lnTo>
                    <a:pt x="286" y="2"/>
                  </a:lnTo>
                  <a:lnTo>
                    <a:pt x="318" y="0"/>
                  </a:lnTo>
                  <a:lnTo>
                    <a:pt x="1600" y="0"/>
                  </a:lnTo>
                  <a:lnTo>
                    <a:pt x="1600" y="0"/>
                  </a:lnTo>
                  <a:lnTo>
                    <a:pt x="1634" y="2"/>
                  </a:lnTo>
                  <a:lnTo>
                    <a:pt x="1666" y="6"/>
                  </a:lnTo>
                  <a:lnTo>
                    <a:pt x="1696" y="14"/>
                  </a:lnTo>
                  <a:lnTo>
                    <a:pt x="1726" y="24"/>
                  </a:lnTo>
                  <a:lnTo>
                    <a:pt x="1754" y="38"/>
                  </a:lnTo>
                  <a:lnTo>
                    <a:pt x="1780" y="52"/>
                  </a:lnTo>
                  <a:lnTo>
                    <a:pt x="1804" y="72"/>
                  </a:lnTo>
                  <a:lnTo>
                    <a:pt x="1826" y="92"/>
                  </a:lnTo>
                  <a:lnTo>
                    <a:pt x="1848" y="114"/>
                  </a:lnTo>
                  <a:lnTo>
                    <a:pt x="1866" y="138"/>
                  </a:lnTo>
                  <a:lnTo>
                    <a:pt x="1882" y="166"/>
                  </a:lnTo>
                  <a:lnTo>
                    <a:pt x="1896" y="192"/>
                  </a:lnTo>
                  <a:lnTo>
                    <a:pt x="1906" y="222"/>
                  </a:lnTo>
                  <a:lnTo>
                    <a:pt x="1914" y="252"/>
                  </a:lnTo>
                  <a:lnTo>
                    <a:pt x="1920" y="284"/>
                  </a:lnTo>
                  <a:lnTo>
                    <a:pt x="1920" y="318"/>
                  </a:lnTo>
                  <a:lnTo>
                    <a:pt x="1920" y="318"/>
                  </a:lnTo>
                  <a:close/>
                </a:path>
              </a:pathLst>
            </a:custGeom>
            <a:solidFill>
              <a:srgbClr val="62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86" name="Line 50">
              <a:extLst>
                <a:ext uri="{FF2B5EF4-FFF2-40B4-BE49-F238E27FC236}">
                  <a16:creationId xmlns:a16="http://schemas.microsoft.com/office/drawing/2014/main" id="{C8BF8099-676C-48AF-84A5-6FFA6BD689B3}"/>
                </a:ext>
              </a:extLst>
            </p:cNvPr>
            <p:cNvSpPr>
              <a:spLocks noChangeShapeType="1"/>
            </p:cNvSpPr>
            <p:nvPr/>
          </p:nvSpPr>
          <p:spPr bwMode="auto">
            <a:xfrm>
              <a:off x="1854919" y="4131288"/>
              <a:ext cx="0" cy="0"/>
            </a:xfrm>
            <a:prstGeom prst="line">
              <a:avLst/>
            </a:prstGeom>
            <a:noFill/>
            <a:ln w="41275">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87" name="Freeform 52">
              <a:extLst>
                <a:ext uri="{FF2B5EF4-FFF2-40B4-BE49-F238E27FC236}">
                  <a16:creationId xmlns:a16="http://schemas.microsoft.com/office/drawing/2014/main" id="{8A902504-25F5-4439-B763-DF55A3050EE4}"/>
                </a:ext>
              </a:extLst>
            </p:cNvPr>
            <p:cNvSpPr>
              <a:spLocks/>
            </p:cNvSpPr>
            <p:nvPr/>
          </p:nvSpPr>
          <p:spPr bwMode="auto">
            <a:xfrm>
              <a:off x="1851528" y="4201641"/>
              <a:ext cx="271240" cy="90131"/>
            </a:xfrm>
            <a:custGeom>
              <a:avLst/>
              <a:gdLst>
                <a:gd name="T0" fmla="*/ 1458 w 1920"/>
                <a:gd name="T1" fmla="*/ 634 h 638"/>
                <a:gd name="T2" fmla="*/ 316 w 1920"/>
                <a:gd name="T3" fmla="*/ 634 h 638"/>
                <a:gd name="T4" fmla="*/ 316 w 1920"/>
                <a:gd name="T5" fmla="*/ 634 h 638"/>
                <a:gd name="T6" fmla="*/ 284 w 1920"/>
                <a:gd name="T7" fmla="*/ 632 h 638"/>
                <a:gd name="T8" fmla="*/ 252 w 1920"/>
                <a:gd name="T9" fmla="*/ 628 h 638"/>
                <a:gd name="T10" fmla="*/ 222 w 1920"/>
                <a:gd name="T11" fmla="*/ 620 h 638"/>
                <a:gd name="T12" fmla="*/ 192 w 1920"/>
                <a:gd name="T13" fmla="*/ 608 h 638"/>
                <a:gd name="T14" fmla="*/ 164 w 1920"/>
                <a:gd name="T15" fmla="*/ 596 h 638"/>
                <a:gd name="T16" fmla="*/ 138 w 1920"/>
                <a:gd name="T17" fmla="*/ 580 h 638"/>
                <a:gd name="T18" fmla="*/ 114 w 1920"/>
                <a:gd name="T19" fmla="*/ 560 h 638"/>
                <a:gd name="T20" fmla="*/ 92 w 1920"/>
                <a:gd name="T21" fmla="*/ 540 h 638"/>
                <a:gd name="T22" fmla="*/ 72 w 1920"/>
                <a:gd name="T23" fmla="*/ 518 h 638"/>
                <a:gd name="T24" fmla="*/ 54 w 1920"/>
                <a:gd name="T25" fmla="*/ 494 h 638"/>
                <a:gd name="T26" fmla="*/ 38 w 1920"/>
                <a:gd name="T27" fmla="*/ 468 h 638"/>
                <a:gd name="T28" fmla="*/ 24 w 1920"/>
                <a:gd name="T29" fmla="*/ 440 h 638"/>
                <a:gd name="T30" fmla="*/ 14 w 1920"/>
                <a:gd name="T31" fmla="*/ 410 h 638"/>
                <a:gd name="T32" fmla="*/ 6 w 1920"/>
                <a:gd name="T33" fmla="*/ 380 h 638"/>
                <a:gd name="T34" fmla="*/ 0 w 1920"/>
                <a:gd name="T35" fmla="*/ 350 h 638"/>
                <a:gd name="T36" fmla="*/ 0 w 1920"/>
                <a:gd name="T37" fmla="*/ 318 h 638"/>
                <a:gd name="T38" fmla="*/ 0 w 1920"/>
                <a:gd name="T39" fmla="*/ 318 h 638"/>
                <a:gd name="T40" fmla="*/ 0 w 1920"/>
                <a:gd name="T41" fmla="*/ 318 h 638"/>
                <a:gd name="T42" fmla="*/ 0 w 1920"/>
                <a:gd name="T43" fmla="*/ 284 h 638"/>
                <a:gd name="T44" fmla="*/ 6 w 1920"/>
                <a:gd name="T45" fmla="*/ 254 h 638"/>
                <a:gd name="T46" fmla="*/ 14 w 1920"/>
                <a:gd name="T47" fmla="*/ 222 h 638"/>
                <a:gd name="T48" fmla="*/ 24 w 1920"/>
                <a:gd name="T49" fmla="*/ 194 h 638"/>
                <a:gd name="T50" fmla="*/ 38 w 1920"/>
                <a:gd name="T51" fmla="*/ 166 h 638"/>
                <a:gd name="T52" fmla="*/ 54 w 1920"/>
                <a:gd name="T53" fmla="*/ 140 h 638"/>
                <a:gd name="T54" fmla="*/ 72 w 1920"/>
                <a:gd name="T55" fmla="*/ 116 h 638"/>
                <a:gd name="T56" fmla="*/ 92 w 1920"/>
                <a:gd name="T57" fmla="*/ 92 h 638"/>
                <a:gd name="T58" fmla="*/ 116 w 1920"/>
                <a:gd name="T59" fmla="*/ 72 h 638"/>
                <a:gd name="T60" fmla="*/ 140 w 1920"/>
                <a:gd name="T61" fmla="*/ 54 h 638"/>
                <a:gd name="T62" fmla="*/ 166 w 1920"/>
                <a:gd name="T63" fmla="*/ 38 h 638"/>
                <a:gd name="T64" fmla="*/ 194 w 1920"/>
                <a:gd name="T65" fmla="*/ 26 h 638"/>
                <a:gd name="T66" fmla="*/ 222 w 1920"/>
                <a:gd name="T67" fmla="*/ 14 h 638"/>
                <a:gd name="T68" fmla="*/ 252 w 1920"/>
                <a:gd name="T69" fmla="*/ 6 h 638"/>
                <a:gd name="T70" fmla="*/ 284 w 1920"/>
                <a:gd name="T71" fmla="*/ 2 h 638"/>
                <a:gd name="T72" fmla="*/ 316 w 1920"/>
                <a:gd name="T73" fmla="*/ 0 h 638"/>
                <a:gd name="T74" fmla="*/ 1600 w 1920"/>
                <a:gd name="T75" fmla="*/ 0 h 638"/>
                <a:gd name="T76" fmla="*/ 1600 w 1920"/>
                <a:gd name="T77" fmla="*/ 0 h 638"/>
                <a:gd name="T78" fmla="*/ 1612 w 1920"/>
                <a:gd name="T79" fmla="*/ 2 h 638"/>
                <a:gd name="T80" fmla="*/ 1650 w 1920"/>
                <a:gd name="T81" fmla="*/ 6 h 638"/>
                <a:gd name="T82" fmla="*/ 1700 w 1920"/>
                <a:gd name="T83" fmla="*/ 14 h 638"/>
                <a:gd name="T84" fmla="*/ 1730 w 1920"/>
                <a:gd name="T85" fmla="*/ 22 h 638"/>
                <a:gd name="T86" fmla="*/ 1760 w 1920"/>
                <a:gd name="T87" fmla="*/ 30 h 638"/>
                <a:gd name="T88" fmla="*/ 1790 w 1920"/>
                <a:gd name="T89" fmla="*/ 42 h 638"/>
                <a:gd name="T90" fmla="*/ 1818 w 1920"/>
                <a:gd name="T91" fmla="*/ 56 h 638"/>
                <a:gd name="T92" fmla="*/ 1844 w 1920"/>
                <a:gd name="T93" fmla="*/ 74 h 638"/>
                <a:gd name="T94" fmla="*/ 1870 w 1920"/>
                <a:gd name="T95" fmla="*/ 94 h 638"/>
                <a:gd name="T96" fmla="*/ 1880 w 1920"/>
                <a:gd name="T97" fmla="*/ 104 h 638"/>
                <a:gd name="T98" fmla="*/ 1890 w 1920"/>
                <a:gd name="T99" fmla="*/ 118 h 638"/>
                <a:gd name="T100" fmla="*/ 1898 w 1920"/>
                <a:gd name="T101" fmla="*/ 130 h 638"/>
                <a:gd name="T102" fmla="*/ 1906 w 1920"/>
                <a:gd name="T103" fmla="*/ 144 h 638"/>
                <a:gd name="T104" fmla="*/ 1912 w 1920"/>
                <a:gd name="T105" fmla="*/ 160 h 638"/>
                <a:gd name="T106" fmla="*/ 1916 w 1920"/>
                <a:gd name="T107" fmla="*/ 176 h 638"/>
                <a:gd name="T108" fmla="*/ 1918 w 1920"/>
                <a:gd name="T109" fmla="*/ 194 h 638"/>
                <a:gd name="T110" fmla="*/ 1920 w 1920"/>
                <a:gd name="T111" fmla="*/ 212 h 638"/>
                <a:gd name="T112" fmla="*/ 1920 w 1920"/>
                <a:gd name="T113" fmla="*/ 212 h 638"/>
                <a:gd name="T114" fmla="*/ 1920 w 1920"/>
                <a:gd name="T115" fmla="*/ 638 h 638"/>
                <a:gd name="T116" fmla="*/ 1458 w 1920"/>
                <a:gd name="T117" fmla="*/ 6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0" h="638">
                  <a:moveTo>
                    <a:pt x="1458" y="634"/>
                  </a:moveTo>
                  <a:lnTo>
                    <a:pt x="316" y="634"/>
                  </a:lnTo>
                  <a:lnTo>
                    <a:pt x="316" y="634"/>
                  </a:lnTo>
                  <a:lnTo>
                    <a:pt x="284" y="632"/>
                  </a:lnTo>
                  <a:lnTo>
                    <a:pt x="252" y="628"/>
                  </a:lnTo>
                  <a:lnTo>
                    <a:pt x="222" y="620"/>
                  </a:lnTo>
                  <a:lnTo>
                    <a:pt x="192" y="608"/>
                  </a:lnTo>
                  <a:lnTo>
                    <a:pt x="164" y="596"/>
                  </a:lnTo>
                  <a:lnTo>
                    <a:pt x="138" y="580"/>
                  </a:lnTo>
                  <a:lnTo>
                    <a:pt x="114" y="560"/>
                  </a:lnTo>
                  <a:lnTo>
                    <a:pt x="92" y="540"/>
                  </a:lnTo>
                  <a:lnTo>
                    <a:pt x="72" y="518"/>
                  </a:lnTo>
                  <a:lnTo>
                    <a:pt x="54" y="494"/>
                  </a:lnTo>
                  <a:lnTo>
                    <a:pt x="38" y="468"/>
                  </a:lnTo>
                  <a:lnTo>
                    <a:pt x="24" y="440"/>
                  </a:lnTo>
                  <a:lnTo>
                    <a:pt x="14" y="410"/>
                  </a:lnTo>
                  <a:lnTo>
                    <a:pt x="6" y="380"/>
                  </a:lnTo>
                  <a:lnTo>
                    <a:pt x="0" y="350"/>
                  </a:lnTo>
                  <a:lnTo>
                    <a:pt x="0" y="318"/>
                  </a:lnTo>
                  <a:lnTo>
                    <a:pt x="0" y="318"/>
                  </a:lnTo>
                  <a:lnTo>
                    <a:pt x="0" y="318"/>
                  </a:lnTo>
                  <a:lnTo>
                    <a:pt x="0" y="284"/>
                  </a:lnTo>
                  <a:lnTo>
                    <a:pt x="6" y="254"/>
                  </a:lnTo>
                  <a:lnTo>
                    <a:pt x="14" y="222"/>
                  </a:lnTo>
                  <a:lnTo>
                    <a:pt x="24" y="194"/>
                  </a:lnTo>
                  <a:lnTo>
                    <a:pt x="38" y="166"/>
                  </a:lnTo>
                  <a:lnTo>
                    <a:pt x="54" y="140"/>
                  </a:lnTo>
                  <a:lnTo>
                    <a:pt x="72" y="116"/>
                  </a:lnTo>
                  <a:lnTo>
                    <a:pt x="92" y="92"/>
                  </a:lnTo>
                  <a:lnTo>
                    <a:pt x="116" y="72"/>
                  </a:lnTo>
                  <a:lnTo>
                    <a:pt x="140" y="54"/>
                  </a:lnTo>
                  <a:lnTo>
                    <a:pt x="166" y="38"/>
                  </a:lnTo>
                  <a:lnTo>
                    <a:pt x="194" y="26"/>
                  </a:lnTo>
                  <a:lnTo>
                    <a:pt x="222" y="14"/>
                  </a:lnTo>
                  <a:lnTo>
                    <a:pt x="252" y="6"/>
                  </a:lnTo>
                  <a:lnTo>
                    <a:pt x="284" y="2"/>
                  </a:lnTo>
                  <a:lnTo>
                    <a:pt x="316" y="0"/>
                  </a:lnTo>
                  <a:lnTo>
                    <a:pt x="1600" y="0"/>
                  </a:lnTo>
                  <a:lnTo>
                    <a:pt x="1600" y="0"/>
                  </a:lnTo>
                  <a:lnTo>
                    <a:pt x="1612" y="2"/>
                  </a:lnTo>
                  <a:lnTo>
                    <a:pt x="1650" y="6"/>
                  </a:lnTo>
                  <a:lnTo>
                    <a:pt x="1700" y="14"/>
                  </a:lnTo>
                  <a:lnTo>
                    <a:pt x="1730" y="22"/>
                  </a:lnTo>
                  <a:lnTo>
                    <a:pt x="1760" y="30"/>
                  </a:lnTo>
                  <a:lnTo>
                    <a:pt x="1790" y="42"/>
                  </a:lnTo>
                  <a:lnTo>
                    <a:pt x="1818" y="56"/>
                  </a:lnTo>
                  <a:lnTo>
                    <a:pt x="1844" y="74"/>
                  </a:lnTo>
                  <a:lnTo>
                    <a:pt x="1870" y="94"/>
                  </a:lnTo>
                  <a:lnTo>
                    <a:pt x="1880" y="104"/>
                  </a:lnTo>
                  <a:lnTo>
                    <a:pt x="1890" y="118"/>
                  </a:lnTo>
                  <a:lnTo>
                    <a:pt x="1898" y="130"/>
                  </a:lnTo>
                  <a:lnTo>
                    <a:pt x="1906" y="144"/>
                  </a:lnTo>
                  <a:lnTo>
                    <a:pt x="1912" y="160"/>
                  </a:lnTo>
                  <a:lnTo>
                    <a:pt x="1916" y="176"/>
                  </a:lnTo>
                  <a:lnTo>
                    <a:pt x="1918" y="194"/>
                  </a:lnTo>
                  <a:lnTo>
                    <a:pt x="1920" y="212"/>
                  </a:lnTo>
                  <a:lnTo>
                    <a:pt x="1920" y="212"/>
                  </a:lnTo>
                  <a:lnTo>
                    <a:pt x="1920" y="638"/>
                  </a:lnTo>
                  <a:lnTo>
                    <a:pt x="1458" y="6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88" name="Line 53">
              <a:extLst>
                <a:ext uri="{FF2B5EF4-FFF2-40B4-BE49-F238E27FC236}">
                  <a16:creationId xmlns:a16="http://schemas.microsoft.com/office/drawing/2014/main" id="{E0DFA4AC-E6A2-4EAD-8A0A-F46800A24227}"/>
                </a:ext>
              </a:extLst>
            </p:cNvPr>
            <p:cNvSpPr>
              <a:spLocks noChangeShapeType="1"/>
            </p:cNvSpPr>
            <p:nvPr/>
          </p:nvSpPr>
          <p:spPr bwMode="auto">
            <a:xfrm>
              <a:off x="1851528" y="4246000"/>
              <a:ext cx="0" cy="0"/>
            </a:xfrm>
            <a:prstGeom prst="line">
              <a:avLst/>
            </a:prstGeom>
            <a:noFill/>
            <a:ln w="41275">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89" name="Freeform 56">
              <a:extLst>
                <a:ext uri="{FF2B5EF4-FFF2-40B4-BE49-F238E27FC236}">
                  <a16:creationId xmlns:a16="http://schemas.microsoft.com/office/drawing/2014/main" id="{C09C7C66-4242-4BB8-B3AA-29F0701444C2}"/>
                </a:ext>
              </a:extLst>
            </p:cNvPr>
            <p:cNvSpPr>
              <a:spLocks noEditPoints="1"/>
            </p:cNvSpPr>
            <p:nvPr/>
          </p:nvSpPr>
          <p:spPr bwMode="auto">
            <a:xfrm>
              <a:off x="1845595" y="3963459"/>
              <a:ext cx="286215" cy="104823"/>
            </a:xfrm>
            <a:custGeom>
              <a:avLst/>
              <a:gdLst>
                <a:gd name="T0" fmla="*/ 1654 w 2026"/>
                <a:gd name="T1" fmla="*/ 742 h 742"/>
                <a:gd name="T2" fmla="*/ 1764 w 2026"/>
                <a:gd name="T3" fmla="*/ 726 h 742"/>
                <a:gd name="T4" fmla="*/ 1862 w 2026"/>
                <a:gd name="T5" fmla="*/ 678 h 742"/>
                <a:gd name="T6" fmla="*/ 1940 w 2026"/>
                <a:gd name="T7" fmla="*/ 608 h 742"/>
                <a:gd name="T8" fmla="*/ 1996 w 2026"/>
                <a:gd name="T9" fmla="*/ 516 h 742"/>
                <a:gd name="T10" fmla="*/ 2024 w 2026"/>
                <a:gd name="T11" fmla="*/ 410 h 742"/>
                <a:gd name="T12" fmla="*/ 2024 w 2026"/>
                <a:gd name="T13" fmla="*/ 334 h 742"/>
                <a:gd name="T14" fmla="*/ 1996 w 2026"/>
                <a:gd name="T15" fmla="*/ 226 h 742"/>
                <a:gd name="T16" fmla="*/ 1940 w 2026"/>
                <a:gd name="T17" fmla="*/ 136 h 742"/>
                <a:gd name="T18" fmla="*/ 1862 w 2026"/>
                <a:gd name="T19" fmla="*/ 64 h 742"/>
                <a:gd name="T20" fmla="*/ 1764 w 2026"/>
                <a:gd name="T21" fmla="*/ 16 h 742"/>
                <a:gd name="T22" fmla="*/ 1654 w 2026"/>
                <a:gd name="T23" fmla="*/ 0 h 742"/>
                <a:gd name="T24" fmla="*/ 332 w 2026"/>
                <a:gd name="T25" fmla="*/ 2 h 742"/>
                <a:gd name="T26" fmla="*/ 226 w 2026"/>
                <a:gd name="T27" fmla="*/ 30 h 742"/>
                <a:gd name="T28" fmla="*/ 134 w 2026"/>
                <a:gd name="T29" fmla="*/ 84 h 742"/>
                <a:gd name="T30" fmla="*/ 64 w 2026"/>
                <a:gd name="T31" fmla="*/ 164 h 742"/>
                <a:gd name="T32" fmla="*/ 16 w 2026"/>
                <a:gd name="T33" fmla="*/ 260 h 742"/>
                <a:gd name="T34" fmla="*/ 0 w 2026"/>
                <a:gd name="T35" fmla="*/ 372 h 742"/>
                <a:gd name="T36" fmla="*/ 8 w 2026"/>
                <a:gd name="T37" fmla="*/ 446 h 742"/>
                <a:gd name="T38" fmla="*/ 46 w 2026"/>
                <a:gd name="T39" fmla="*/ 548 h 742"/>
                <a:gd name="T40" fmla="*/ 110 w 2026"/>
                <a:gd name="T41" fmla="*/ 634 h 742"/>
                <a:gd name="T42" fmla="*/ 194 w 2026"/>
                <a:gd name="T43" fmla="*/ 698 h 742"/>
                <a:gd name="T44" fmla="*/ 296 w 2026"/>
                <a:gd name="T45" fmla="*/ 734 h 742"/>
                <a:gd name="T46" fmla="*/ 370 w 2026"/>
                <a:gd name="T47" fmla="*/ 742 h 742"/>
                <a:gd name="T48" fmla="*/ 1654 w 2026"/>
                <a:gd name="T49" fmla="*/ 106 h 742"/>
                <a:gd name="T50" fmla="*/ 1734 w 2026"/>
                <a:gd name="T51" fmla="*/ 118 h 742"/>
                <a:gd name="T52" fmla="*/ 1802 w 2026"/>
                <a:gd name="T53" fmla="*/ 150 h 742"/>
                <a:gd name="T54" fmla="*/ 1860 w 2026"/>
                <a:gd name="T55" fmla="*/ 202 h 742"/>
                <a:gd name="T56" fmla="*/ 1898 w 2026"/>
                <a:gd name="T57" fmla="*/ 268 h 742"/>
                <a:gd name="T58" fmla="*/ 1918 w 2026"/>
                <a:gd name="T59" fmla="*/ 344 h 742"/>
                <a:gd name="T60" fmla="*/ 1918 w 2026"/>
                <a:gd name="T61" fmla="*/ 398 h 742"/>
                <a:gd name="T62" fmla="*/ 1898 w 2026"/>
                <a:gd name="T63" fmla="*/ 474 h 742"/>
                <a:gd name="T64" fmla="*/ 1860 w 2026"/>
                <a:gd name="T65" fmla="*/ 540 h 742"/>
                <a:gd name="T66" fmla="*/ 1802 w 2026"/>
                <a:gd name="T67" fmla="*/ 592 h 742"/>
                <a:gd name="T68" fmla="*/ 1734 w 2026"/>
                <a:gd name="T69" fmla="*/ 624 h 742"/>
                <a:gd name="T70" fmla="*/ 1654 w 2026"/>
                <a:gd name="T71" fmla="*/ 636 h 742"/>
                <a:gd name="T72" fmla="*/ 344 w 2026"/>
                <a:gd name="T73" fmla="*/ 636 h 742"/>
                <a:gd name="T74" fmla="*/ 268 w 2026"/>
                <a:gd name="T75" fmla="*/ 616 h 742"/>
                <a:gd name="T76" fmla="*/ 202 w 2026"/>
                <a:gd name="T77" fmla="*/ 576 h 742"/>
                <a:gd name="T78" fmla="*/ 150 w 2026"/>
                <a:gd name="T79" fmla="*/ 520 h 742"/>
                <a:gd name="T80" fmla="*/ 118 w 2026"/>
                <a:gd name="T81" fmla="*/ 450 h 742"/>
                <a:gd name="T82" fmla="*/ 106 w 2026"/>
                <a:gd name="T83" fmla="*/ 372 h 742"/>
                <a:gd name="T84" fmla="*/ 110 w 2026"/>
                <a:gd name="T85" fmla="*/ 318 h 742"/>
                <a:gd name="T86" fmla="*/ 138 w 2026"/>
                <a:gd name="T87" fmla="*/ 244 h 742"/>
                <a:gd name="T88" fmla="*/ 182 w 2026"/>
                <a:gd name="T89" fmla="*/ 184 h 742"/>
                <a:gd name="T90" fmla="*/ 244 w 2026"/>
                <a:gd name="T91" fmla="*/ 138 h 742"/>
                <a:gd name="T92" fmla="*/ 318 w 2026"/>
                <a:gd name="T93" fmla="*/ 110 h 742"/>
                <a:gd name="T94" fmla="*/ 370 w 2026"/>
                <a:gd name="T95" fmla="*/ 10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6" h="742">
                  <a:moveTo>
                    <a:pt x="370" y="742"/>
                  </a:moveTo>
                  <a:lnTo>
                    <a:pt x="1654" y="742"/>
                  </a:lnTo>
                  <a:lnTo>
                    <a:pt x="1654" y="742"/>
                  </a:lnTo>
                  <a:lnTo>
                    <a:pt x="1692" y="740"/>
                  </a:lnTo>
                  <a:lnTo>
                    <a:pt x="1728" y="734"/>
                  </a:lnTo>
                  <a:lnTo>
                    <a:pt x="1764" y="726"/>
                  </a:lnTo>
                  <a:lnTo>
                    <a:pt x="1798" y="714"/>
                  </a:lnTo>
                  <a:lnTo>
                    <a:pt x="1830" y="698"/>
                  </a:lnTo>
                  <a:lnTo>
                    <a:pt x="1862" y="678"/>
                  </a:lnTo>
                  <a:lnTo>
                    <a:pt x="1890" y="658"/>
                  </a:lnTo>
                  <a:lnTo>
                    <a:pt x="1916" y="634"/>
                  </a:lnTo>
                  <a:lnTo>
                    <a:pt x="1940" y="608"/>
                  </a:lnTo>
                  <a:lnTo>
                    <a:pt x="1962" y="578"/>
                  </a:lnTo>
                  <a:lnTo>
                    <a:pt x="1980" y="548"/>
                  </a:lnTo>
                  <a:lnTo>
                    <a:pt x="1996" y="516"/>
                  </a:lnTo>
                  <a:lnTo>
                    <a:pt x="2008" y="482"/>
                  </a:lnTo>
                  <a:lnTo>
                    <a:pt x="2018" y="446"/>
                  </a:lnTo>
                  <a:lnTo>
                    <a:pt x="2024" y="410"/>
                  </a:lnTo>
                  <a:lnTo>
                    <a:pt x="2026" y="372"/>
                  </a:lnTo>
                  <a:lnTo>
                    <a:pt x="2026" y="372"/>
                  </a:lnTo>
                  <a:lnTo>
                    <a:pt x="2024" y="334"/>
                  </a:lnTo>
                  <a:lnTo>
                    <a:pt x="2018" y="296"/>
                  </a:lnTo>
                  <a:lnTo>
                    <a:pt x="2008" y="260"/>
                  </a:lnTo>
                  <a:lnTo>
                    <a:pt x="1996" y="226"/>
                  </a:lnTo>
                  <a:lnTo>
                    <a:pt x="1980" y="194"/>
                  </a:lnTo>
                  <a:lnTo>
                    <a:pt x="1962" y="164"/>
                  </a:lnTo>
                  <a:lnTo>
                    <a:pt x="1940" y="136"/>
                  </a:lnTo>
                  <a:lnTo>
                    <a:pt x="1916" y="108"/>
                  </a:lnTo>
                  <a:lnTo>
                    <a:pt x="1890" y="84"/>
                  </a:lnTo>
                  <a:lnTo>
                    <a:pt x="1862" y="64"/>
                  </a:lnTo>
                  <a:lnTo>
                    <a:pt x="1830" y="44"/>
                  </a:lnTo>
                  <a:lnTo>
                    <a:pt x="1798" y="30"/>
                  </a:lnTo>
                  <a:lnTo>
                    <a:pt x="1764" y="16"/>
                  </a:lnTo>
                  <a:lnTo>
                    <a:pt x="1728" y="8"/>
                  </a:lnTo>
                  <a:lnTo>
                    <a:pt x="1692" y="2"/>
                  </a:lnTo>
                  <a:lnTo>
                    <a:pt x="1654" y="0"/>
                  </a:lnTo>
                  <a:lnTo>
                    <a:pt x="370" y="0"/>
                  </a:lnTo>
                  <a:lnTo>
                    <a:pt x="370" y="0"/>
                  </a:lnTo>
                  <a:lnTo>
                    <a:pt x="332" y="2"/>
                  </a:lnTo>
                  <a:lnTo>
                    <a:pt x="296" y="8"/>
                  </a:lnTo>
                  <a:lnTo>
                    <a:pt x="260" y="16"/>
                  </a:lnTo>
                  <a:lnTo>
                    <a:pt x="226" y="30"/>
                  </a:lnTo>
                  <a:lnTo>
                    <a:pt x="194" y="44"/>
                  </a:lnTo>
                  <a:lnTo>
                    <a:pt x="164" y="64"/>
                  </a:lnTo>
                  <a:lnTo>
                    <a:pt x="134" y="84"/>
                  </a:lnTo>
                  <a:lnTo>
                    <a:pt x="108" y="108"/>
                  </a:lnTo>
                  <a:lnTo>
                    <a:pt x="84" y="136"/>
                  </a:lnTo>
                  <a:lnTo>
                    <a:pt x="64" y="164"/>
                  </a:lnTo>
                  <a:lnTo>
                    <a:pt x="44" y="194"/>
                  </a:lnTo>
                  <a:lnTo>
                    <a:pt x="28" y="226"/>
                  </a:lnTo>
                  <a:lnTo>
                    <a:pt x="16" y="260"/>
                  </a:lnTo>
                  <a:lnTo>
                    <a:pt x="8" y="296"/>
                  </a:lnTo>
                  <a:lnTo>
                    <a:pt x="2" y="334"/>
                  </a:lnTo>
                  <a:lnTo>
                    <a:pt x="0" y="372"/>
                  </a:lnTo>
                  <a:lnTo>
                    <a:pt x="0" y="372"/>
                  </a:lnTo>
                  <a:lnTo>
                    <a:pt x="2" y="410"/>
                  </a:lnTo>
                  <a:lnTo>
                    <a:pt x="8" y="446"/>
                  </a:lnTo>
                  <a:lnTo>
                    <a:pt x="18" y="482"/>
                  </a:lnTo>
                  <a:lnTo>
                    <a:pt x="30" y="516"/>
                  </a:lnTo>
                  <a:lnTo>
                    <a:pt x="46" y="548"/>
                  </a:lnTo>
                  <a:lnTo>
                    <a:pt x="64" y="578"/>
                  </a:lnTo>
                  <a:lnTo>
                    <a:pt x="86" y="608"/>
                  </a:lnTo>
                  <a:lnTo>
                    <a:pt x="110" y="634"/>
                  </a:lnTo>
                  <a:lnTo>
                    <a:pt x="136" y="658"/>
                  </a:lnTo>
                  <a:lnTo>
                    <a:pt x="164" y="678"/>
                  </a:lnTo>
                  <a:lnTo>
                    <a:pt x="194" y="698"/>
                  </a:lnTo>
                  <a:lnTo>
                    <a:pt x="226" y="714"/>
                  </a:lnTo>
                  <a:lnTo>
                    <a:pt x="260" y="726"/>
                  </a:lnTo>
                  <a:lnTo>
                    <a:pt x="296" y="734"/>
                  </a:lnTo>
                  <a:lnTo>
                    <a:pt x="332" y="740"/>
                  </a:lnTo>
                  <a:lnTo>
                    <a:pt x="370" y="742"/>
                  </a:lnTo>
                  <a:lnTo>
                    <a:pt x="370" y="742"/>
                  </a:lnTo>
                  <a:close/>
                  <a:moveTo>
                    <a:pt x="370" y="106"/>
                  </a:moveTo>
                  <a:lnTo>
                    <a:pt x="1654" y="106"/>
                  </a:lnTo>
                  <a:lnTo>
                    <a:pt x="1654" y="106"/>
                  </a:lnTo>
                  <a:lnTo>
                    <a:pt x="1682" y="106"/>
                  </a:lnTo>
                  <a:lnTo>
                    <a:pt x="1708" y="110"/>
                  </a:lnTo>
                  <a:lnTo>
                    <a:pt x="1734" y="118"/>
                  </a:lnTo>
                  <a:lnTo>
                    <a:pt x="1758" y="126"/>
                  </a:lnTo>
                  <a:lnTo>
                    <a:pt x="1780" y="138"/>
                  </a:lnTo>
                  <a:lnTo>
                    <a:pt x="1802" y="150"/>
                  </a:lnTo>
                  <a:lnTo>
                    <a:pt x="1824" y="166"/>
                  </a:lnTo>
                  <a:lnTo>
                    <a:pt x="1842" y="184"/>
                  </a:lnTo>
                  <a:lnTo>
                    <a:pt x="1860" y="202"/>
                  </a:lnTo>
                  <a:lnTo>
                    <a:pt x="1874" y="222"/>
                  </a:lnTo>
                  <a:lnTo>
                    <a:pt x="1888" y="244"/>
                  </a:lnTo>
                  <a:lnTo>
                    <a:pt x="1898" y="268"/>
                  </a:lnTo>
                  <a:lnTo>
                    <a:pt x="1908" y="292"/>
                  </a:lnTo>
                  <a:lnTo>
                    <a:pt x="1914" y="318"/>
                  </a:lnTo>
                  <a:lnTo>
                    <a:pt x="1918" y="344"/>
                  </a:lnTo>
                  <a:lnTo>
                    <a:pt x="1920" y="372"/>
                  </a:lnTo>
                  <a:lnTo>
                    <a:pt x="1920" y="372"/>
                  </a:lnTo>
                  <a:lnTo>
                    <a:pt x="1918" y="398"/>
                  </a:lnTo>
                  <a:lnTo>
                    <a:pt x="1914" y="424"/>
                  </a:lnTo>
                  <a:lnTo>
                    <a:pt x="1908" y="450"/>
                  </a:lnTo>
                  <a:lnTo>
                    <a:pt x="1898" y="474"/>
                  </a:lnTo>
                  <a:lnTo>
                    <a:pt x="1888" y="498"/>
                  </a:lnTo>
                  <a:lnTo>
                    <a:pt x="1874" y="520"/>
                  </a:lnTo>
                  <a:lnTo>
                    <a:pt x="1860" y="540"/>
                  </a:lnTo>
                  <a:lnTo>
                    <a:pt x="1842" y="560"/>
                  </a:lnTo>
                  <a:lnTo>
                    <a:pt x="1824" y="576"/>
                  </a:lnTo>
                  <a:lnTo>
                    <a:pt x="1802" y="592"/>
                  </a:lnTo>
                  <a:lnTo>
                    <a:pt x="1780" y="604"/>
                  </a:lnTo>
                  <a:lnTo>
                    <a:pt x="1758" y="616"/>
                  </a:lnTo>
                  <a:lnTo>
                    <a:pt x="1734" y="624"/>
                  </a:lnTo>
                  <a:lnTo>
                    <a:pt x="1708" y="632"/>
                  </a:lnTo>
                  <a:lnTo>
                    <a:pt x="1682" y="636"/>
                  </a:lnTo>
                  <a:lnTo>
                    <a:pt x="1654" y="636"/>
                  </a:lnTo>
                  <a:lnTo>
                    <a:pt x="370" y="636"/>
                  </a:lnTo>
                  <a:lnTo>
                    <a:pt x="370" y="636"/>
                  </a:lnTo>
                  <a:lnTo>
                    <a:pt x="344" y="636"/>
                  </a:lnTo>
                  <a:lnTo>
                    <a:pt x="318" y="632"/>
                  </a:lnTo>
                  <a:lnTo>
                    <a:pt x="292" y="624"/>
                  </a:lnTo>
                  <a:lnTo>
                    <a:pt x="268" y="616"/>
                  </a:lnTo>
                  <a:lnTo>
                    <a:pt x="244" y="604"/>
                  </a:lnTo>
                  <a:lnTo>
                    <a:pt x="222" y="592"/>
                  </a:lnTo>
                  <a:lnTo>
                    <a:pt x="202" y="576"/>
                  </a:lnTo>
                  <a:lnTo>
                    <a:pt x="182" y="560"/>
                  </a:lnTo>
                  <a:lnTo>
                    <a:pt x="166" y="540"/>
                  </a:lnTo>
                  <a:lnTo>
                    <a:pt x="150" y="520"/>
                  </a:lnTo>
                  <a:lnTo>
                    <a:pt x="138" y="498"/>
                  </a:lnTo>
                  <a:lnTo>
                    <a:pt x="126" y="474"/>
                  </a:lnTo>
                  <a:lnTo>
                    <a:pt x="118" y="450"/>
                  </a:lnTo>
                  <a:lnTo>
                    <a:pt x="110" y="424"/>
                  </a:lnTo>
                  <a:lnTo>
                    <a:pt x="106" y="398"/>
                  </a:lnTo>
                  <a:lnTo>
                    <a:pt x="106" y="372"/>
                  </a:lnTo>
                  <a:lnTo>
                    <a:pt x="106" y="372"/>
                  </a:lnTo>
                  <a:lnTo>
                    <a:pt x="106" y="344"/>
                  </a:lnTo>
                  <a:lnTo>
                    <a:pt x="110" y="318"/>
                  </a:lnTo>
                  <a:lnTo>
                    <a:pt x="118" y="292"/>
                  </a:lnTo>
                  <a:lnTo>
                    <a:pt x="126" y="268"/>
                  </a:lnTo>
                  <a:lnTo>
                    <a:pt x="138" y="244"/>
                  </a:lnTo>
                  <a:lnTo>
                    <a:pt x="150" y="222"/>
                  </a:lnTo>
                  <a:lnTo>
                    <a:pt x="166" y="202"/>
                  </a:lnTo>
                  <a:lnTo>
                    <a:pt x="182" y="184"/>
                  </a:lnTo>
                  <a:lnTo>
                    <a:pt x="202" y="166"/>
                  </a:lnTo>
                  <a:lnTo>
                    <a:pt x="222" y="150"/>
                  </a:lnTo>
                  <a:lnTo>
                    <a:pt x="244" y="138"/>
                  </a:lnTo>
                  <a:lnTo>
                    <a:pt x="268" y="126"/>
                  </a:lnTo>
                  <a:lnTo>
                    <a:pt x="292" y="118"/>
                  </a:lnTo>
                  <a:lnTo>
                    <a:pt x="318" y="110"/>
                  </a:lnTo>
                  <a:lnTo>
                    <a:pt x="344" y="106"/>
                  </a:lnTo>
                  <a:lnTo>
                    <a:pt x="370" y="106"/>
                  </a:lnTo>
                  <a:lnTo>
                    <a:pt x="370"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90" name="Freeform 59">
              <a:extLst>
                <a:ext uri="{FF2B5EF4-FFF2-40B4-BE49-F238E27FC236}">
                  <a16:creationId xmlns:a16="http://schemas.microsoft.com/office/drawing/2014/main" id="{192C323D-8F21-463B-8761-CD7E4C8AAE2E}"/>
                </a:ext>
              </a:extLst>
            </p:cNvPr>
            <p:cNvSpPr>
              <a:spLocks/>
            </p:cNvSpPr>
            <p:nvPr/>
          </p:nvSpPr>
          <p:spPr bwMode="auto">
            <a:xfrm>
              <a:off x="2053828" y="3999059"/>
              <a:ext cx="33622" cy="33622"/>
            </a:xfrm>
            <a:custGeom>
              <a:avLst/>
              <a:gdLst>
                <a:gd name="T0" fmla="*/ 120 w 238"/>
                <a:gd name="T1" fmla="*/ 0 h 238"/>
                <a:gd name="T2" fmla="*/ 120 w 238"/>
                <a:gd name="T3" fmla="*/ 0 h 238"/>
                <a:gd name="T4" fmla="*/ 132 w 238"/>
                <a:gd name="T5" fmla="*/ 2 h 238"/>
                <a:gd name="T6" fmla="*/ 144 w 238"/>
                <a:gd name="T7" fmla="*/ 4 h 238"/>
                <a:gd name="T8" fmla="*/ 166 w 238"/>
                <a:gd name="T9" fmla="*/ 10 h 238"/>
                <a:gd name="T10" fmla="*/ 186 w 238"/>
                <a:gd name="T11" fmla="*/ 22 h 238"/>
                <a:gd name="T12" fmla="*/ 202 w 238"/>
                <a:gd name="T13" fmla="*/ 36 h 238"/>
                <a:gd name="T14" fmla="*/ 218 w 238"/>
                <a:gd name="T15" fmla="*/ 54 h 238"/>
                <a:gd name="T16" fmla="*/ 228 w 238"/>
                <a:gd name="T17" fmla="*/ 74 h 238"/>
                <a:gd name="T18" fmla="*/ 236 w 238"/>
                <a:gd name="T19" fmla="*/ 96 h 238"/>
                <a:gd name="T20" fmla="*/ 236 w 238"/>
                <a:gd name="T21" fmla="*/ 108 h 238"/>
                <a:gd name="T22" fmla="*/ 238 w 238"/>
                <a:gd name="T23" fmla="*/ 120 h 238"/>
                <a:gd name="T24" fmla="*/ 238 w 238"/>
                <a:gd name="T25" fmla="*/ 120 h 238"/>
                <a:gd name="T26" fmla="*/ 236 w 238"/>
                <a:gd name="T27" fmla="*/ 132 h 238"/>
                <a:gd name="T28" fmla="*/ 236 w 238"/>
                <a:gd name="T29" fmla="*/ 144 h 238"/>
                <a:gd name="T30" fmla="*/ 228 w 238"/>
                <a:gd name="T31" fmla="*/ 166 h 238"/>
                <a:gd name="T32" fmla="*/ 218 w 238"/>
                <a:gd name="T33" fmla="*/ 186 h 238"/>
                <a:gd name="T34" fmla="*/ 202 w 238"/>
                <a:gd name="T35" fmla="*/ 202 h 238"/>
                <a:gd name="T36" fmla="*/ 186 w 238"/>
                <a:gd name="T37" fmla="*/ 218 h 238"/>
                <a:gd name="T38" fmla="*/ 166 w 238"/>
                <a:gd name="T39" fmla="*/ 228 h 238"/>
                <a:gd name="T40" fmla="*/ 144 w 238"/>
                <a:gd name="T41" fmla="*/ 236 h 238"/>
                <a:gd name="T42" fmla="*/ 132 w 238"/>
                <a:gd name="T43" fmla="*/ 236 h 238"/>
                <a:gd name="T44" fmla="*/ 120 w 238"/>
                <a:gd name="T45" fmla="*/ 238 h 238"/>
                <a:gd name="T46" fmla="*/ 120 w 238"/>
                <a:gd name="T47" fmla="*/ 238 h 238"/>
                <a:gd name="T48" fmla="*/ 108 w 238"/>
                <a:gd name="T49" fmla="*/ 236 h 238"/>
                <a:gd name="T50" fmla="*/ 96 w 238"/>
                <a:gd name="T51" fmla="*/ 236 h 238"/>
                <a:gd name="T52" fmla="*/ 74 w 238"/>
                <a:gd name="T53" fmla="*/ 228 h 238"/>
                <a:gd name="T54" fmla="*/ 54 w 238"/>
                <a:gd name="T55" fmla="*/ 218 h 238"/>
                <a:gd name="T56" fmla="*/ 36 w 238"/>
                <a:gd name="T57" fmla="*/ 202 h 238"/>
                <a:gd name="T58" fmla="*/ 22 w 238"/>
                <a:gd name="T59" fmla="*/ 186 h 238"/>
                <a:gd name="T60" fmla="*/ 10 w 238"/>
                <a:gd name="T61" fmla="*/ 166 h 238"/>
                <a:gd name="T62" fmla="*/ 4 w 238"/>
                <a:gd name="T63" fmla="*/ 144 h 238"/>
                <a:gd name="T64" fmla="*/ 2 w 238"/>
                <a:gd name="T65" fmla="*/ 132 h 238"/>
                <a:gd name="T66" fmla="*/ 0 w 238"/>
                <a:gd name="T67" fmla="*/ 120 h 238"/>
                <a:gd name="T68" fmla="*/ 0 w 238"/>
                <a:gd name="T69" fmla="*/ 120 h 238"/>
                <a:gd name="T70" fmla="*/ 2 w 238"/>
                <a:gd name="T71" fmla="*/ 108 h 238"/>
                <a:gd name="T72" fmla="*/ 4 w 238"/>
                <a:gd name="T73" fmla="*/ 96 h 238"/>
                <a:gd name="T74" fmla="*/ 10 w 238"/>
                <a:gd name="T75" fmla="*/ 74 h 238"/>
                <a:gd name="T76" fmla="*/ 22 w 238"/>
                <a:gd name="T77" fmla="*/ 54 h 238"/>
                <a:gd name="T78" fmla="*/ 36 w 238"/>
                <a:gd name="T79" fmla="*/ 36 h 238"/>
                <a:gd name="T80" fmla="*/ 54 w 238"/>
                <a:gd name="T81" fmla="*/ 22 h 238"/>
                <a:gd name="T82" fmla="*/ 74 w 238"/>
                <a:gd name="T83" fmla="*/ 10 h 238"/>
                <a:gd name="T84" fmla="*/ 96 w 238"/>
                <a:gd name="T85" fmla="*/ 4 h 238"/>
                <a:gd name="T86" fmla="*/ 108 w 238"/>
                <a:gd name="T87" fmla="*/ 2 h 238"/>
                <a:gd name="T88" fmla="*/ 120 w 238"/>
                <a:gd name="T89" fmla="*/ 0 h 238"/>
                <a:gd name="T90" fmla="*/ 120 w 238"/>
                <a:gd name="T9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238">
                  <a:moveTo>
                    <a:pt x="120" y="0"/>
                  </a:moveTo>
                  <a:lnTo>
                    <a:pt x="120" y="0"/>
                  </a:lnTo>
                  <a:lnTo>
                    <a:pt x="132" y="2"/>
                  </a:lnTo>
                  <a:lnTo>
                    <a:pt x="144" y="4"/>
                  </a:lnTo>
                  <a:lnTo>
                    <a:pt x="166" y="10"/>
                  </a:lnTo>
                  <a:lnTo>
                    <a:pt x="186" y="22"/>
                  </a:lnTo>
                  <a:lnTo>
                    <a:pt x="202" y="36"/>
                  </a:lnTo>
                  <a:lnTo>
                    <a:pt x="218" y="54"/>
                  </a:lnTo>
                  <a:lnTo>
                    <a:pt x="228" y="74"/>
                  </a:lnTo>
                  <a:lnTo>
                    <a:pt x="236" y="96"/>
                  </a:lnTo>
                  <a:lnTo>
                    <a:pt x="236" y="108"/>
                  </a:lnTo>
                  <a:lnTo>
                    <a:pt x="238" y="120"/>
                  </a:lnTo>
                  <a:lnTo>
                    <a:pt x="238" y="120"/>
                  </a:lnTo>
                  <a:lnTo>
                    <a:pt x="236" y="132"/>
                  </a:lnTo>
                  <a:lnTo>
                    <a:pt x="236" y="144"/>
                  </a:lnTo>
                  <a:lnTo>
                    <a:pt x="228" y="166"/>
                  </a:lnTo>
                  <a:lnTo>
                    <a:pt x="218" y="186"/>
                  </a:lnTo>
                  <a:lnTo>
                    <a:pt x="202" y="202"/>
                  </a:lnTo>
                  <a:lnTo>
                    <a:pt x="186" y="218"/>
                  </a:lnTo>
                  <a:lnTo>
                    <a:pt x="166" y="228"/>
                  </a:lnTo>
                  <a:lnTo>
                    <a:pt x="144" y="236"/>
                  </a:lnTo>
                  <a:lnTo>
                    <a:pt x="132" y="236"/>
                  </a:lnTo>
                  <a:lnTo>
                    <a:pt x="120" y="238"/>
                  </a:lnTo>
                  <a:lnTo>
                    <a:pt x="120" y="238"/>
                  </a:lnTo>
                  <a:lnTo>
                    <a:pt x="108" y="236"/>
                  </a:lnTo>
                  <a:lnTo>
                    <a:pt x="96" y="236"/>
                  </a:lnTo>
                  <a:lnTo>
                    <a:pt x="74" y="228"/>
                  </a:lnTo>
                  <a:lnTo>
                    <a:pt x="54" y="218"/>
                  </a:lnTo>
                  <a:lnTo>
                    <a:pt x="36" y="202"/>
                  </a:lnTo>
                  <a:lnTo>
                    <a:pt x="22" y="186"/>
                  </a:lnTo>
                  <a:lnTo>
                    <a:pt x="10" y="166"/>
                  </a:lnTo>
                  <a:lnTo>
                    <a:pt x="4" y="144"/>
                  </a:lnTo>
                  <a:lnTo>
                    <a:pt x="2" y="132"/>
                  </a:lnTo>
                  <a:lnTo>
                    <a:pt x="0" y="120"/>
                  </a:lnTo>
                  <a:lnTo>
                    <a:pt x="0" y="120"/>
                  </a:lnTo>
                  <a:lnTo>
                    <a:pt x="2" y="108"/>
                  </a:lnTo>
                  <a:lnTo>
                    <a:pt x="4" y="96"/>
                  </a:lnTo>
                  <a:lnTo>
                    <a:pt x="10" y="74"/>
                  </a:lnTo>
                  <a:lnTo>
                    <a:pt x="22" y="54"/>
                  </a:lnTo>
                  <a:lnTo>
                    <a:pt x="36" y="36"/>
                  </a:lnTo>
                  <a:lnTo>
                    <a:pt x="54" y="22"/>
                  </a:lnTo>
                  <a:lnTo>
                    <a:pt x="74" y="10"/>
                  </a:lnTo>
                  <a:lnTo>
                    <a:pt x="96" y="4"/>
                  </a:lnTo>
                  <a:lnTo>
                    <a:pt x="108" y="2"/>
                  </a:lnTo>
                  <a:lnTo>
                    <a:pt x="120" y="0"/>
                  </a:lnTo>
                  <a:lnTo>
                    <a:pt x="12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91" name="Freeform 60">
              <a:extLst>
                <a:ext uri="{FF2B5EF4-FFF2-40B4-BE49-F238E27FC236}">
                  <a16:creationId xmlns:a16="http://schemas.microsoft.com/office/drawing/2014/main" id="{4E40BC0D-AF15-4272-9ED3-8FECBA6F4A61}"/>
                </a:ext>
              </a:extLst>
            </p:cNvPr>
            <p:cNvSpPr>
              <a:spLocks/>
            </p:cNvSpPr>
            <p:nvPr/>
          </p:nvSpPr>
          <p:spPr bwMode="auto">
            <a:xfrm>
              <a:off x="2057501" y="4114336"/>
              <a:ext cx="33622" cy="33622"/>
            </a:xfrm>
            <a:custGeom>
              <a:avLst/>
              <a:gdLst>
                <a:gd name="T0" fmla="*/ 118 w 238"/>
                <a:gd name="T1" fmla="*/ 0 h 238"/>
                <a:gd name="T2" fmla="*/ 118 w 238"/>
                <a:gd name="T3" fmla="*/ 0 h 238"/>
                <a:gd name="T4" fmla="*/ 130 w 238"/>
                <a:gd name="T5" fmla="*/ 2 h 238"/>
                <a:gd name="T6" fmla="*/ 142 w 238"/>
                <a:gd name="T7" fmla="*/ 4 h 238"/>
                <a:gd name="T8" fmla="*/ 164 w 238"/>
                <a:gd name="T9" fmla="*/ 10 h 238"/>
                <a:gd name="T10" fmla="*/ 184 w 238"/>
                <a:gd name="T11" fmla="*/ 22 h 238"/>
                <a:gd name="T12" fmla="*/ 202 w 238"/>
                <a:gd name="T13" fmla="*/ 36 h 238"/>
                <a:gd name="T14" fmla="*/ 216 w 238"/>
                <a:gd name="T15" fmla="*/ 54 h 238"/>
                <a:gd name="T16" fmla="*/ 228 w 238"/>
                <a:gd name="T17" fmla="*/ 74 h 238"/>
                <a:gd name="T18" fmla="*/ 234 w 238"/>
                <a:gd name="T19" fmla="*/ 96 h 238"/>
                <a:gd name="T20" fmla="*/ 236 w 238"/>
                <a:gd name="T21" fmla="*/ 108 h 238"/>
                <a:gd name="T22" fmla="*/ 238 w 238"/>
                <a:gd name="T23" fmla="*/ 120 h 238"/>
                <a:gd name="T24" fmla="*/ 238 w 238"/>
                <a:gd name="T25" fmla="*/ 120 h 238"/>
                <a:gd name="T26" fmla="*/ 236 w 238"/>
                <a:gd name="T27" fmla="*/ 132 h 238"/>
                <a:gd name="T28" fmla="*/ 234 w 238"/>
                <a:gd name="T29" fmla="*/ 144 h 238"/>
                <a:gd name="T30" fmla="*/ 228 w 238"/>
                <a:gd name="T31" fmla="*/ 166 h 238"/>
                <a:gd name="T32" fmla="*/ 216 w 238"/>
                <a:gd name="T33" fmla="*/ 186 h 238"/>
                <a:gd name="T34" fmla="*/ 202 w 238"/>
                <a:gd name="T35" fmla="*/ 202 h 238"/>
                <a:gd name="T36" fmla="*/ 184 w 238"/>
                <a:gd name="T37" fmla="*/ 218 h 238"/>
                <a:gd name="T38" fmla="*/ 164 w 238"/>
                <a:gd name="T39" fmla="*/ 228 h 238"/>
                <a:gd name="T40" fmla="*/ 142 w 238"/>
                <a:gd name="T41" fmla="*/ 236 h 238"/>
                <a:gd name="T42" fmla="*/ 130 w 238"/>
                <a:gd name="T43" fmla="*/ 236 h 238"/>
                <a:gd name="T44" fmla="*/ 118 w 238"/>
                <a:gd name="T45" fmla="*/ 238 h 238"/>
                <a:gd name="T46" fmla="*/ 118 w 238"/>
                <a:gd name="T47" fmla="*/ 238 h 238"/>
                <a:gd name="T48" fmla="*/ 106 w 238"/>
                <a:gd name="T49" fmla="*/ 236 h 238"/>
                <a:gd name="T50" fmla="*/ 94 w 238"/>
                <a:gd name="T51" fmla="*/ 236 h 238"/>
                <a:gd name="T52" fmla="*/ 72 w 238"/>
                <a:gd name="T53" fmla="*/ 228 h 238"/>
                <a:gd name="T54" fmla="*/ 52 w 238"/>
                <a:gd name="T55" fmla="*/ 218 h 238"/>
                <a:gd name="T56" fmla="*/ 36 w 238"/>
                <a:gd name="T57" fmla="*/ 202 h 238"/>
                <a:gd name="T58" fmla="*/ 20 w 238"/>
                <a:gd name="T59" fmla="*/ 186 h 238"/>
                <a:gd name="T60" fmla="*/ 10 w 238"/>
                <a:gd name="T61" fmla="*/ 166 h 238"/>
                <a:gd name="T62" fmla="*/ 2 w 238"/>
                <a:gd name="T63" fmla="*/ 144 h 238"/>
                <a:gd name="T64" fmla="*/ 2 w 238"/>
                <a:gd name="T65" fmla="*/ 132 h 238"/>
                <a:gd name="T66" fmla="*/ 0 w 238"/>
                <a:gd name="T67" fmla="*/ 120 h 238"/>
                <a:gd name="T68" fmla="*/ 0 w 238"/>
                <a:gd name="T69" fmla="*/ 120 h 238"/>
                <a:gd name="T70" fmla="*/ 2 w 238"/>
                <a:gd name="T71" fmla="*/ 108 h 238"/>
                <a:gd name="T72" fmla="*/ 2 w 238"/>
                <a:gd name="T73" fmla="*/ 96 h 238"/>
                <a:gd name="T74" fmla="*/ 10 w 238"/>
                <a:gd name="T75" fmla="*/ 74 h 238"/>
                <a:gd name="T76" fmla="*/ 20 w 238"/>
                <a:gd name="T77" fmla="*/ 54 h 238"/>
                <a:gd name="T78" fmla="*/ 36 w 238"/>
                <a:gd name="T79" fmla="*/ 36 h 238"/>
                <a:gd name="T80" fmla="*/ 52 w 238"/>
                <a:gd name="T81" fmla="*/ 22 h 238"/>
                <a:gd name="T82" fmla="*/ 72 w 238"/>
                <a:gd name="T83" fmla="*/ 10 h 238"/>
                <a:gd name="T84" fmla="*/ 94 w 238"/>
                <a:gd name="T85" fmla="*/ 4 h 238"/>
                <a:gd name="T86" fmla="*/ 106 w 238"/>
                <a:gd name="T87" fmla="*/ 2 h 238"/>
                <a:gd name="T88" fmla="*/ 118 w 238"/>
                <a:gd name="T89" fmla="*/ 0 h 238"/>
                <a:gd name="T90" fmla="*/ 118 w 238"/>
                <a:gd name="T9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238">
                  <a:moveTo>
                    <a:pt x="118" y="0"/>
                  </a:moveTo>
                  <a:lnTo>
                    <a:pt x="118" y="0"/>
                  </a:lnTo>
                  <a:lnTo>
                    <a:pt x="130" y="2"/>
                  </a:lnTo>
                  <a:lnTo>
                    <a:pt x="142" y="4"/>
                  </a:lnTo>
                  <a:lnTo>
                    <a:pt x="164" y="10"/>
                  </a:lnTo>
                  <a:lnTo>
                    <a:pt x="184" y="22"/>
                  </a:lnTo>
                  <a:lnTo>
                    <a:pt x="202" y="36"/>
                  </a:lnTo>
                  <a:lnTo>
                    <a:pt x="216" y="54"/>
                  </a:lnTo>
                  <a:lnTo>
                    <a:pt x="228" y="74"/>
                  </a:lnTo>
                  <a:lnTo>
                    <a:pt x="234" y="96"/>
                  </a:lnTo>
                  <a:lnTo>
                    <a:pt x="236" y="108"/>
                  </a:lnTo>
                  <a:lnTo>
                    <a:pt x="238" y="120"/>
                  </a:lnTo>
                  <a:lnTo>
                    <a:pt x="238" y="120"/>
                  </a:lnTo>
                  <a:lnTo>
                    <a:pt x="236" y="132"/>
                  </a:lnTo>
                  <a:lnTo>
                    <a:pt x="234" y="144"/>
                  </a:lnTo>
                  <a:lnTo>
                    <a:pt x="228" y="166"/>
                  </a:lnTo>
                  <a:lnTo>
                    <a:pt x="216" y="186"/>
                  </a:lnTo>
                  <a:lnTo>
                    <a:pt x="202" y="202"/>
                  </a:lnTo>
                  <a:lnTo>
                    <a:pt x="184" y="218"/>
                  </a:lnTo>
                  <a:lnTo>
                    <a:pt x="164" y="228"/>
                  </a:lnTo>
                  <a:lnTo>
                    <a:pt x="142" y="236"/>
                  </a:lnTo>
                  <a:lnTo>
                    <a:pt x="130" y="236"/>
                  </a:lnTo>
                  <a:lnTo>
                    <a:pt x="118" y="238"/>
                  </a:lnTo>
                  <a:lnTo>
                    <a:pt x="118" y="238"/>
                  </a:lnTo>
                  <a:lnTo>
                    <a:pt x="106" y="236"/>
                  </a:lnTo>
                  <a:lnTo>
                    <a:pt x="94" y="236"/>
                  </a:lnTo>
                  <a:lnTo>
                    <a:pt x="72" y="228"/>
                  </a:lnTo>
                  <a:lnTo>
                    <a:pt x="52" y="218"/>
                  </a:lnTo>
                  <a:lnTo>
                    <a:pt x="36" y="202"/>
                  </a:lnTo>
                  <a:lnTo>
                    <a:pt x="20" y="186"/>
                  </a:lnTo>
                  <a:lnTo>
                    <a:pt x="10" y="166"/>
                  </a:lnTo>
                  <a:lnTo>
                    <a:pt x="2" y="144"/>
                  </a:lnTo>
                  <a:lnTo>
                    <a:pt x="2" y="132"/>
                  </a:lnTo>
                  <a:lnTo>
                    <a:pt x="0" y="120"/>
                  </a:lnTo>
                  <a:lnTo>
                    <a:pt x="0" y="120"/>
                  </a:lnTo>
                  <a:lnTo>
                    <a:pt x="2" y="108"/>
                  </a:lnTo>
                  <a:lnTo>
                    <a:pt x="2" y="96"/>
                  </a:lnTo>
                  <a:lnTo>
                    <a:pt x="10" y="74"/>
                  </a:lnTo>
                  <a:lnTo>
                    <a:pt x="20" y="54"/>
                  </a:lnTo>
                  <a:lnTo>
                    <a:pt x="36" y="36"/>
                  </a:lnTo>
                  <a:lnTo>
                    <a:pt x="52" y="22"/>
                  </a:lnTo>
                  <a:lnTo>
                    <a:pt x="72" y="10"/>
                  </a:lnTo>
                  <a:lnTo>
                    <a:pt x="94" y="4"/>
                  </a:lnTo>
                  <a:lnTo>
                    <a:pt x="106" y="2"/>
                  </a:lnTo>
                  <a:lnTo>
                    <a:pt x="118" y="0"/>
                  </a:lnTo>
                  <a:lnTo>
                    <a:pt x="118"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92" name="Freeform 56">
              <a:extLst>
                <a:ext uri="{FF2B5EF4-FFF2-40B4-BE49-F238E27FC236}">
                  <a16:creationId xmlns:a16="http://schemas.microsoft.com/office/drawing/2014/main" id="{C96C3F99-EF35-47AD-AF06-E9BAE9D8AB36}"/>
                </a:ext>
              </a:extLst>
            </p:cNvPr>
            <p:cNvSpPr>
              <a:spLocks noEditPoints="1"/>
            </p:cNvSpPr>
            <p:nvPr/>
          </p:nvSpPr>
          <p:spPr bwMode="auto">
            <a:xfrm>
              <a:off x="1845595" y="4071107"/>
              <a:ext cx="286215" cy="104823"/>
            </a:xfrm>
            <a:custGeom>
              <a:avLst/>
              <a:gdLst>
                <a:gd name="T0" fmla="*/ 1654 w 2026"/>
                <a:gd name="T1" fmla="*/ 742 h 742"/>
                <a:gd name="T2" fmla="*/ 1764 w 2026"/>
                <a:gd name="T3" fmla="*/ 726 h 742"/>
                <a:gd name="T4" fmla="*/ 1862 w 2026"/>
                <a:gd name="T5" fmla="*/ 678 h 742"/>
                <a:gd name="T6" fmla="*/ 1940 w 2026"/>
                <a:gd name="T7" fmla="*/ 608 h 742"/>
                <a:gd name="T8" fmla="*/ 1996 w 2026"/>
                <a:gd name="T9" fmla="*/ 516 h 742"/>
                <a:gd name="T10" fmla="*/ 2024 w 2026"/>
                <a:gd name="T11" fmla="*/ 410 h 742"/>
                <a:gd name="T12" fmla="*/ 2024 w 2026"/>
                <a:gd name="T13" fmla="*/ 334 h 742"/>
                <a:gd name="T14" fmla="*/ 1996 w 2026"/>
                <a:gd name="T15" fmla="*/ 226 h 742"/>
                <a:gd name="T16" fmla="*/ 1940 w 2026"/>
                <a:gd name="T17" fmla="*/ 136 h 742"/>
                <a:gd name="T18" fmla="*/ 1862 w 2026"/>
                <a:gd name="T19" fmla="*/ 64 h 742"/>
                <a:gd name="T20" fmla="*/ 1764 w 2026"/>
                <a:gd name="T21" fmla="*/ 16 h 742"/>
                <a:gd name="T22" fmla="*/ 1654 w 2026"/>
                <a:gd name="T23" fmla="*/ 0 h 742"/>
                <a:gd name="T24" fmla="*/ 332 w 2026"/>
                <a:gd name="T25" fmla="*/ 2 h 742"/>
                <a:gd name="T26" fmla="*/ 226 w 2026"/>
                <a:gd name="T27" fmla="*/ 30 h 742"/>
                <a:gd name="T28" fmla="*/ 134 w 2026"/>
                <a:gd name="T29" fmla="*/ 84 h 742"/>
                <a:gd name="T30" fmla="*/ 64 w 2026"/>
                <a:gd name="T31" fmla="*/ 164 h 742"/>
                <a:gd name="T32" fmla="*/ 16 w 2026"/>
                <a:gd name="T33" fmla="*/ 260 h 742"/>
                <a:gd name="T34" fmla="*/ 0 w 2026"/>
                <a:gd name="T35" fmla="*/ 372 h 742"/>
                <a:gd name="T36" fmla="*/ 8 w 2026"/>
                <a:gd name="T37" fmla="*/ 446 h 742"/>
                <a:gd name="T38" fmla="*/ 46 w 2026"/>
                <a:gd name="T39" fmla="*/ 548 h 742"/>
                <a:gd name="T40" fmla="*/ 110 w 2026"/>
                <a:gd name="T41" fmla="*/ 634 h 742"/>
                <a:gd name="T42" fmla="*/ 194 w 2026"/>
                <a:gd name="T43" fmla="*/ 698 h 742"/>
                <a:gd name="T44" fmla="*/ 296 w 2026"/>
                <a:gd name="T45" fmla="*/ 734 h 742"/>
                <a:gd name="T46" fmla="*/ 370 w 2026"/>
                <a:gd name="T47" fmla="*/ 742 h 742"/>
                <a:gd name="T48" fmla="*/ 1654 w 2026"/>
                <a:gd name="T49" fmla="*/ 106 h 742"/>
                <a:gd name="T50" fmla="*/ 1734 w 2026"/>
                <a:gd name="T51" fmla="*/ 118 h 742"/>
                <a:gd name="T52" fmla="*/ 1802 w 2026"/>
                <a:gd name="T53" fmla="*/ 150 h 742"/>
                <a:gd name="T54" fmla="*/ 1860 w 2026"/>
                <a:gd name="T55" fmla="*/ 202 h 742"/>
                <a:gd name="T56" fmla="*/ 1898 w 2026"/>
                <a:gd name="T57" fmla="*/ 268 h 742"/>
                <a:gd name="T58" fmla="*/ 1918 w 2026"/>
                <a:gd name="T59" fmla="*/ 344 h 742"/>
                <a:gd name="T60" fmla="*/ 1918 w 2026"/>
                <a:gd name="T61" fmla="*/ 398 h 742"/>
                <a:gd name="T62" fmla="*/ 1898 w 2026"/>
                <a:gd name="T63" fmla="*/ 474 h 742"/>
                <a:gd name="T64" fmla="*/ 1860 w 2026"/>
                <a:gd name="T65" fmla="*/ 540 h 742"/>
                <a:gd name="T66" fmla="*/ 1802 w 2026"/>
                <a:gd name="T67" fmla="*/ 592 h 742"/>
                <a:gd name="T68" fmla="*/ 1734 w 2026"/>
                <a:gd name="T69" fmla="*/ 624 h 742"/>
                <a:gd name="T70" fmla="*/ 1654 w 2026"/>
                <a:gd name="T71" fmla="*/ 636 h 742"/>
                <a:gd name="T72" fmla="*/ 344 w 2026"/>
                <a:gd name="T73" fmla="*/ 636 h 742"/>
                <a:gd name="T74" fmla="*/ 268 w 2026"/>
                <a:gd name="T75" fmla="*/ 616 h 742"/>
                <a:gd name="T76" fmla="*/ 202 w 2026"/>
                <a:gd name="T77" fmla="*/ 576 h 742"/>
                <a:gd name="T78" fmla="*/ 150 w 2026"/>
                <a:gd name="T79" fmla="*/ 520 h 742"/>
                <a:gd name="T80" fmla="*/ 118 w 2026"/>
                <a:gd name="T81" fmla="*/ 450 h 742"/>
                <a:gd name="T82" fmla="*/ 106 w 2026"/>
                <a:gd name="T83" fmla="*/ 372 h 742"/>
                <a:gd name="T84" fmla="*/ 110 w 2026"/>
                <a:gd name="T85" fmla="*/ 318 h 742"/>
                <a:gd name="T86" fmla="*/ 138 w 2026"/>
                <a:gd name="T87" fmla="*/ 244 h 742"/>
                <a:gd name="T88" fmla="*/ 182 w 2026"/>
                <a:gd name="T89" fmla="*/ 184 h 742"/>
                <a:gd name="T90" fmla="*/ 244 w 2026"/>
                <a:gd name="T91" fmla="*/ 138 h 742"/>
                <a:gd name="T92" fmla="*/ 318 w 2026"/>
                <a:gd name="T93" fmla="*/ 110 h 742"/>
                <a:gd name="T94" fmla="*/ 370 w 2026"/>
                <a:gd name="T95" fmla="*/ 10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6" h="742">
                  <a:moveTo>
                    <a:pt x="370" y="742"/>
                  </a:moveTo>
                  <a:lnTo>
                    <a:pt x="1654" y="742"/>
                  </a:lnTo>
                  <a:lnTo>
                    <a:pt x="1654" y="742"/>
                  </a:lnTo>
                  <a:lnTo>
                    <a:pt x="1692" y="740"/>
                  </a:lnTo>
                  <a:lnTo>
                    <a:pt x="1728" y="734"/>
                  </a:lnTo>
                  <a:lnTo>
                    <a:pt x="1764" y="726"/>
                  </a:lnTo>
                  <a:lnTo>
                    <a:pt x="1798" y="714"/>
                  </a:lnTo>
                  <a:lnTo>
                    <a:pt x="1830" y="698"/>
                  </a:lnTo>
                  <a:lnTo>
                    <a:pt x="1862" y="678"/>
                  </a:lnTo>
                  <a:lnTo>
                    <a:pt x="1890" y="658"/>
                  </a:lnTo>
                  <a:lnTo>
                    <a:pt x="1916" y="634"/>
                  </a:lnTo>
                  <a:lnTo>
                    <a:pt x="1940" y="608"/>
                  </a:lnTo>
                  <a:lnTo>
                    <a:pt x="1962" y="578"/>
                  </a:lnTo>
                  <a:lnTo>
                    <a:pt x="1980" y="548"/>
                  </a:lnTo>
                  <a:lnTo>
                    <a:pt x="1996" y="516"/>
                  </a:lnTo>
                  <a:lnTo>
                    <a:pt x="2008" y="482"/>
                  </a:lnTo>
                  <a:lnTo>
                    <a:pt x="2018" y="446"/>
                  </a:lnTo>
                  <a:lnTo>
                    <a:pt x="2024" y="410"/>
                  </a:lnTo>
                  <a:lnTo>
                    <a:pt x="2026" y="372"/>
                  </a:lnTo>
                  <a:lnTo>
                    <a:pt x="2026" y="372"/>
                  </a:lnTo>
                  <a:lnTo>
                    <a:pt x="2024" y="334"/>
                  </a:lnTo>
                  <a:lnTo>
                    <a:pt x="2018" y="296"/>
                  </a:lnTo>
                  <a:lnTo>
                    <a:pt x="2008" y="260"/>
                  </a:lnTo>
                  <a:lnTo>
                    <a:pt x="1996" y="226"/>
                  </a:lnTo>
                  <a:lnTo>
                    <a:pt x="1980" y="194"/>
                  </a:lnTo>
                  <a:lnTo>
                    <a:pt x="1962" y="164"/>
                  </a:lnTo>
                  <a:lnTo>
                    <a:pt x="1940" y="136"/>
                  </a:lnTo>
                  <a:lnTo>
                    <a:pt x="1916" y="108"/>
                  </a:lnTo>
                  <a:lnTo>
                    <a:pt x="1890" y="84"/>
                  </a:lnTo>
                  <a:lnTo>
                    <a:pt x="1862" y="64"/>
                  </a:lnTo>
                  <a:lnTo>
                    <a:pt x="1830" y="44"/>
                  </a:lnTo>
                  <a:lnTo>
                    <a:pt x="1798" y="30"/>
                  </a:lnTo>
                  <a:lnTo>
                    <a:pt x="1764" y="16"/>
                  </a:lnTo>
                  <a:lnTo>
                    <a:pt x="1728" y="8"/>
                  </a:lnTo>
                  <a:lnTo>
                    <a:pt x="1692" y="2"/>
                  </a:lnTo>
                  <a:lnTo>
                    <a:pt x="1654" y="0"/>
                  </a:lnTo>
                  <a:lnTo>
                    <a:pt x="370" y="0"/>
                  </a:lnTo>
                  <a:lnTo>
                    <a:pt x="370" y="0"/>
                  </a:lnTo>
                  <a:lnTo>
                    <a:pt x="332" y="2"/>
                  </a:lnTo>
                  <a:lnTo>
                    <a:pt x="296" y="8"/>
                  </a:lnTo>
                  <a:lnTo>
                    <a:pt x="260" y="16"/>
                  </a:lnTo>
                  <a:lnTo>
                    <a:pt x="226" y="30"/>
                  </a:lnTo>
                  <a:lnTo>
                    <a:pt x="194" y="44"/>
                  </a:lnTo>
                  <a:lnTo>
                    <a:pt x="164" y="64"/>
                  </a:lnTo>
                  <a:lnTo>
                    <a:pt x="134" y="84"/>
                  </a:lnTo>
                  <a:lnTo>
                    <a:pt x="108" y="108"/>
                  </a:lnTo>
                  <a:lnTo>
                    <a:pt x="84" y="136"/>
                  </a:lnTo>
                  <a:lnTo>
                    <a:pt x="64" y="164"/>
                  </a:lnTo>
                  <a:lnTo>
                    <a:pt x="44" y="194"/>
                  </a:lnTo>
                  <a:lnTo>
                    <a:pt x="28" y="226"/>
                  </a:lnTo>
                  <a:lnTo>
                    <a:pt x="16" y="260"/>
                  </a:lnTo>
                  <a:lnTo>
                    <a:pt x="8" y="296"/>
                  </a:lnTo>
                  <a:lnTo>
                    <a:pt x="2" y="334"/>
                  </a:lnTo>
                  <a:lnTo>
                    <a:pt x="0" y="372"/>
                  </a:lnTo>
                  <a:lnTo>
                    <a:pt x="0" y="372"/>
                  </a:lnTo>
                  <a:lnTo>
                    <a:pt x="2" y="410"/>
                  </a:lnTo>
                  <a:lnTo>
                    <a:pt x="8" y="446"/>
                  </a:lnTo>
                  <a:lnTo>
                    <a:pt x="18" y="482"/>
                  </a:lnTo>
                  <a:lnTo>
                    <a:pt x="30" y="516"/>
                  </a:lnTo>
                  <a:lnTo>
                    <a:pt x="46" y="548"/>
                  </a:lnTo>
                  <a:lnTo>
                    <a:pt x="64" y="578"/>
                  </a:lnTo>
                  <a:lnTo>
                    <a:pt x="86" y="608"/>
                  </a:lnTo>
                  <a:lnTo>
                    <a:pt x="110" y="634"/>
                  </a:lnTo>
                  <a:lnTo>
                    <a:pt x="136" y="658"/>
                  </a:lnTo>
                  <a:lnTo>
                    <a:pt x="164" y="678"/>
                  </a:lnTo>
                  <a:lnTo>
                    <a:pt x="194" y="698"/>
                  </a:lnTo>
                  <a:lnTo>
                    <a:pt x="226" y="714"/>
                  </a:lnTo>
                  <a:lnTo>
                    <a:pt x="260" y="726"/>
                  </a:lnTo>
                  <a:lnTo>
                    <a:pt x="296" y="734"/>
                  </a:lnTo>
                  <a:lnTo>
                    <a:pt x="332" y="740"/>
                  </a:lnTo>
                  <a:lnTo>
                    <a:pt x="370" y="742"/>
                  </a:lnTo>
                  <a:lnTo>
                    <a:pt x="370" y="742"/>
                  </a:lnTo>
                  <a:close/>
                  <a:moveTo>
                    <a:pt x="370" y="106"/>
                  </a:moveTo>
                  <a:lnTo>
                    <a:pt x="1654" y="106"/>
                  </a:lnTo>
                  <a:lnTo>
                    <a:pt x="1654" y="106"/>
                  </a:lnTo>
                  <a:lnTo>
                    <a:pt x="1682" y="106"/>
                  </a:lnTo>
                  <a:lnTo>
                    <a:pt x="1708" y="110"/>
                  </a:lnTo>
                  <a:lnTo>
                    <a:pt x="1734" y="118"/>
                  </a:lnTo>
                  <a:lnTo>
                    <a:pt x="1758" y="126"/>
                  </a:lnTo>
                  <a:lnTo>
                    <a:pt x="1780" y="138"/>
                  </a:lnTo>
                  <a:lnTo>
                    <a:pt x="1802" y="150"/>
                  </a:lnTo>
                  <a:lnTo>
                    <a:pt x="1824" y="166"/>
                  </a:lnTo>
                  <a:lnTo>
                    <a:pt x="1842" y="184"/>
                  </a:lnTo>
                  <a:lnTo>
                    <a:pt x="1860" y="202"/>
                  </a:lnTo>
                  <a:lnTo>
                    <a:pt x="1874" y="222"/>
                  </a:lnTo>
                  <a:lnTo>
                    <a:pt x="1888" y="244"/>
                  </a:lnTo>
                  <a:lnTo>
                    <a:pt x="1898" y="268"/>
                  </a:lnTo>
                  <a:lnTo>
                    <a:pt x="1908" y="292"/>
                  </a:lnTo>
                  <a:lnTo>
                    <a:pt x="1914" y="318"/>
                  </a:lnTo>
                  <a:lnTo>
                    <a:pt x="1918" y="344"/>
                  </a:lnTo>
                  <a:lnTo>
                    <a:pt x="1920" y="372"/>
                  </a:lnTo>
                  <a:lnTo>
                    <a:pt x="1920" y="372"/>
                  </a:lnTo>
                  <a:lnTo>
                    <a:pt x="1918" y="398"/>
                  </a:lnTo>
                  <a:lnTo>
                    <a:pt x="1914" y="424"/>
                  </a:lnTo>
                  <a:lnTo>
                    <a:pt x="1908" y="450"/>
                  </a:lnTo>
                  <a:lnTo>
                    <a:pt x="1898" y="474"/>
                  </a:lnTo>
                  <a:lnTo>
                    <a:pt x="1888" y="498"/>
                  </a:lnTo>
                  <a:lnTo>
                    <a:pt x="1874" y="520"/>
                  </a:lnTo>
                  <a:lnTo>
                    <a:pt x="1860" y="540"/>
                  </a:lnTo>
                  <a:lnTo>
                    <a:pt x="1842" y="560"/>
                  </a:lnTo>
                  <a:lnTo>
                    <a:pt x="1824" y="576"/>
                  </a:lnTo>
                  <a:lnTo>
                    <a:pt x="1802" y="592"/>
                  </a:lnTo>
                  <a:lnTo>
                    <a:pt x="1780" y="604"/>
                  </a:lnTo>
                  <a:lnTo>
                    <a:pt x="1758" y="616"/>
                  </a:lnTo>
                  <a:lnTo>
                    <a:pt x="1734" y="624"/>
                  </a:lnTo>
                  <a:lnTo>
                    <a:pt x="1708" y="632"/>
                  </a:lnTo>
                  <a:lnTo>
                    <a:pt x="1682" y="636"/>
                  </a:lnTo>
                  <a:lnTo>
                    <a:pt x="1654" y="636"/>
                  </a:lnTo>
                  <a:lnTo>
                    <a:pt x="370" y="636"/>
                  </a:lnTo>
                  <a:lnTo>
                    <a:pt x="370" y="636"/>
                  </a:lnTo>
                  <a:lnTo>
                    <a:pt x="344" y="636"/>
                  </a:lnTo>
                  <a:lnTo>
                    <a:pt x="318" y="632"/>
                  </a:lnTo>
                  <a:lnTo>
                    <a:pt x="292" y="624"/>
                  </a:lnTo>
                  <a:lnTo>
                    <a:pt x="268" y="616"/>
                  </a:lnTo>
                  <a:lnTo>
                    <a:pt x="244" y="604"/>
                  </a:lnTo>
                  <a:lnTo>
                    <a:pt x="222" y="592"/>
                  </a:lnTo>
                  <a:lnTo>
                    <a:pt x="202" y="576"/>
                  </a:lnTo>
                  <a:lnTo>
                    <a:pt x="182" y="560"/>
                  </a:lnTo>
                  <a:lnTo>
                    <a:pt x="166" y="540"/>
                  </a:lnTo>
                  <a:lnTo>
                    <a:pt x="150" y="520"/>
                  </a:lnTo>
                  <a:lnTo>
                    <a:pt x="138" y="498"/>
                  </a:lnTo>
                  <a:lnTo>
                    <a:pt x="126" y="474"/>
                  </a:lnTo>
                  <a:lnTo>
                    <a:pt x="118" y="450"/>
                  </a:lnTo>
                  <a:lnTo>
                    <a:pt x="110" y="424"/>
                  </a:lnTo>
                  <a:lnTo>
                    <a:pt x="106" y="398"/>
                  </a:lnTo>
                  <a:lnTo>
                    <a:pt x="106" y="372"/>
                  </a:lnTo>
                  <a:lnTo>
                    <a:pt x="106" y="372"/>
                  </a:lnTo>
                  <a:lnTo>
                    <a:pt x="106" y="344"/>
                  </a:lnTo>
                  <a:lnTo>
                    <a:pt x="110" y="318"/>
                  </a:lnTo>
                  <a:lnTo>
                    <a:pt x="118" y="292"/>
                  </a:lnTo>
                  <a:lnTo>
                    <a:pt x="126" y="268"/>
                  </a:lnTo>
                  <a:lnTo>
                    <a:pt x="138" y="244"/>
                  </a:lnTo>
                  <a:lnTo>
                    <a:pt x="150" y="222"/>
                  </a:lnTo>
                  <a:lnTo>
                    <a:pt x="166" y="202"/>
                  </a:lnTo>
                  <a:lnTo>
                    <a:pt x="182" y="184"/>
                  </a:lnTo>
                  <a:lnTo>
                    <a:pt x="202" y="166"/>
                  </a:lnTo>
                  <a:lnTo>
                    <a:pt x="222" y="150"/>
                  </a:lnTo>
                  <a:lnTo>
                    <a:pt x="244" y="138"/>
                  </a:lnTo>
                  <a:lnTo>
                    <a:pt x="268" y="126"/>
                  </a:lnTo>
                  <a:lnTo>
                    <a:pt x="292" y="118"/>
                  </a:lnTo>
                  <a:lnTo>
                    <a:pt x="318" y="110"/>
                  </a:lnTo>
                  <a:lnTo>
                    <a:pt x="344" y="106"/>
                  </a:lnTo>
                  <a:lnTo>
                    <a:pt x="370" y="106"/>
                  </a:lnTo>
                  <a:lnTo>
                    <a:pt x="370"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93" name="Freeform 49">
              <a:extLst>
                <a:ext uri="{FF2B5EF4-FFF2-40B4-BE49-F238E27FC236}">
                  <a16:creationId xmlns:a16="http://schemas.microsoft.com/office/drawing/2014/main" id="{728E6B3F-AA48-44D0-8656-2C593F7AF839}"/>
                </a:ext>
              </a:extLst>
            </p:cNvPr>
            <p:cNvSpPr>
              <a:spLocks/>
            </p:cNvSpPr>
            <p:nvPr/>
          </p:nvSpPr>
          <p:spPr bwMode="auto">
            <a:xfrm>
              <a:off x="1854919" y="4201641"/>
              <a:ext cx="271240" cy="89566"/>
            </a:xfrm>
            <a:custGeom>
              <a:avLst/>
              <a:gdLst>
                <a:gd name="T0" fmla="*/ 1920 w 1920"/>
                <a:gd name="T1" fmla="*/ 318 h 634"/>
                <a:gd name="T2" fmla="*/ 1914 w 1920"/>
                <a:gd name="T3" fmla="*/ 382 h 634"/>
                <a:gd name="T4" fmla="*/ 1896 w 1920"/>
                <a:gd name="T5" fmla="*/ 440 h 634"/>
                <a:gd name="T6" fmla="*/ 1866 w 1920"/>
                <a:gd name="T7" fmla="*/ 494 h 634"/>
                <a:gd name="T8" fmla="*/ 1828 w 1920"/>
                <a:gd name="T9" fmla="*/ 542 h 634"/>
                <a:gd name="T10" fmla="*/ 1782 w 1920"/>
                <a:gd name="T11" fmla="*/ 580 h 634"/>
                <a:gd name="T12" fmla="*/ 1728 w 1920"/>
                <a:gd name="T13" fmla="*/ 610 h 634"/>
                <a:gd name="T14" fmla="*/ 1668 w 1920"/>
                <a:gd name="T15" fmla="*/ 628 h 634"/>
                <a:gd name="T16" fmla="*/ 1604 w 1920"/>
                <a:gd name="T17" fmla="*/ 634 h 634"/>
                <a:gd name="T18" fmla="*/ 318 w 1920"/>
                <a:gd name="T19" fmla="*/ 634 h 634"/>
                <a:gd name="T20" fmla="*/ 254 w 1920"/>
                <a:gd name="T21" fmla="*/ 628 h 634"/>
                <a:gd name="T22" fmla="*/ 194 w 1920"/>
                <a:gd name="T23" fmla="*/ 608 h 634"/>
                <a:gd name="T24" fmla="*/ 140 w 1920"/>
                <a:gd name="T25" fmla="*/ 580 h 634"/>
                <a:gd name="T26" fmla="*/ 94 w 1920"/>
                <a:gd name="T27" fmla="*/ 540 h 634"/>
                <a:gd name="T28" fmla="*/ 54 w 1920"/>
                <a:gd name="T29" fmla="*/ 494 h 634"/>
                <a:gd name="T30" fmla="*/ 26 w 1920"/>
                <a:gd name="T31" fmla="*/ 440 h 634"/>
                <a:gd name="T32" fmla="*/ 8 w 1920"/>
                <a:gd name="T33" fmla="*/ 380 h 634"/>
                <a:gd name="T34" fmla="*/ 0 w 1920"/>
                <a:gd name="T35" fmla="*/ 318 h 634"/>
                <a:gd name="T36" fmla="*/ 0 w 1920"/>
                <a:gd name="T37" fmla="*/ 318 h 634"/>
                <a:gd name="T38" fmla="*/ 8 w 1920"/>
                <a:gd name="T39" fmla="*/ 254 h 634"/>
                <a:gd name="T40" fmla="*/ 26 w 1920"/>
                <a:gd name="T41" fmla="*/ 194 h 634"/>
                <a:gd name="T42" fmla="*/ 56 w 1920"/>
                <a:gd name="T43" fmla="*/ 140 h 634"/>
                <a:gd name="T44" fmla="*/ 94 w 1920"/>
                <a:gd name="T45" fmla="*/ 92 h 634"/>
                <a:gd name="T46" fmla="*/ 142 w 1920"/>
                <a:gd name="T47" fmla="*/ 54 h 634"/>
                <a:gd name="T48" fmla="*/ 196 w 1920"/>
                <a:gd name="T49" fmla="*/ 26 h 634"/>
                <a:gd name="T50" fmla="*/ 254 w 1920"/>
                <a:gd name="T51" fmla="*/ 6 h 634"/>
                <a:gd name="T52" fmla="*/ 318 w 1920"/>
                <a:gd name="T53" fmla="*/ 0 h 634"/>
                <a:gd name="T54" fmla="*/ 1600 w 1920"/>
                <a:gd name="T55" fmla="*/ 0 h 634"/>
                <a:gd name="T56" fmla="*/ 1666 w 1920"/>
                <a:gd name="T57" fmla="*/ 6 h 634"/>
                <a:gd name="T58" fmla="*/ 1726 w 1920"/>
                <a:gd name="T59" fmla="*/ 24 h 634"/>
                <a:gd name="T60" fmla="*/ 1780 w 1920"/>
                <a:gd name="T61" fmla="*/ 52 h 634"/>
                <a:gd name="T62" fmla="*/ 1826 w 1920"/>
                <a:gd name="T63" fmla="*/ 92 h 634"/>
                <a:gd name="T64" fmla="*/ 1866 w 1920"/>
                <a:gd name="T65" fmla="*/ 138 h 634"/>
                <a:gd name="T66" fmla="*/ 1896 w 1920"/>
                <a:gd name="T67" fmla="*/ 192 h 634"/>
                <a:gd name="T68" fmla="*/ 1914 w 1920"/>
                <a:gd name="T69" fmla="*/ 252 h 634"/>
                <a:gd name="T70" fmla="*/ 1920 w 1920"/>
                <a:gd name="T71" fmla="*/ 3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634">
                  <a:moveTo>
                    <a:pt x="1920" y="318"/>
                  </a:moveTo>
                  <a:lnTo>
                    <a:pt x="1920" y="318"/>
                  </a:lnTo>
                  <a:lnTo>
                    <a:pt x="1920" y="350"/>
                  </a:lnTo>
                  <a:lnTo>
                    <a:pt x="1914" y="382"/>
                  </a:lnTo>
                  <a:lnTo>
                    <a:pt x="1906" y="412"/>
                  </a:lnTo>
                  <a:lnTo>
                    <a:pt x="1896" y="440"/>
                  </a:lnTo>
                  <a:lnTo>
                    <a:pt x="1882" y="468"/>
                  </a:lnTo>
                  <a:lnTo>
                    <a:pt x="1866" y="494"/>
                  </a:lnTo>
                  <a:lnTo>
                    <a:pt x="1848" y="520"/>
                  </a:lnTo>
                  <a:lnTo>
                    <a:pt x="1828" y="542"/>
                  </a:lnTo>
                  <a:lnTo>
                    <a:pt x="1806" y="562"/>
                  </a:lnTo>
                  <a:lnTo>
                    <a:pt x="1782" y="580"/>
                  </a:lnTo>
                  <a:lnTo>
                    <a:pt x="1756" y="596"/>
                  </a:lnTo>
                  <a:lnTo>
                    <a:pt x="1728" y="610"/>
                  </a:lnTo>
                  <a:lnTo>
                    <a:pt x="1698" y="620"/>
                  </a:lnTo>
                  <a:lnTo>
                    <a:pt x="1668" y="628"/>
                  </a:lnTo>
                  <a:lnTo>
                    <a:pt x="1636" y="632"/>
                  </a:lnTo>
                  <a:lnTo>
                    <a:pt x="1604" y="634"/>
                  </a:lnTo>
                  <a:lnTo>
                    <a:pt x="318" y="634"/>
                  </a:lnTo>
                  <a:lnTo>
                    <a:pt x="318" y="634"/>
                  </a:lnTo>
                  <a:lnTo>
                    <a:pt x="286" y="632"/>
                  </a:lnTo>
                  <a:lnTo>
                    <a:pt x="254" y="628"/>
                  </a:lnTo>
                  <a:lnTo>
                    <a:pt x="224" y="620"/>
                  </a:lnTo>
                  <a:lnTo>
                    <a:pt x="194" y="608"/>
                  </a:lnTo>
                  <a:lnTo>
                    <a:pt x="166" y="596"/>
                  </a:lnTo>
                  <a:lnTo>
                    <a:pt x="140" y="580"/>
                  </a:lnTo>
                  <a:lnTo>
                    <a:pt x="116" y="560"/>
                  </a:lnTo>
                  <a:lnTo>
                    <a:pt x="94" y="540"/>
                  </a:lnTo>
                  <a:lnTo>
                    <a:pt x="72" y="518"/>
                  </a:lnTo>
                  <a:lnTo>
                    <a:pt x="54" y="494"/>
                  </a:lnTo>
                  <a:lnTo>
                    <a:pt x="38" y="468"/>
                  </a:lnTo>
                  <a:lnTo>
                    <a:pt x="26" y="440"/>
                  </a:lnTo>
                  <a:lnTo>
                    <a:pt x="14" y="410"/>
                  </a:lnTo>
                  <a:lnTo>
                    <a:pt x="8" y="380"/>
                  </a:lnTo>
                  <a:lnTo>
                    <a:pt x="2" y="350"/>
                  </a:lnTo>
                  <a:lnTo>
                    <a:pt x="0" y="318"/>
                  </a:lnTo>
                  <a:lnTo>
                    <a:pt x="0" y="318"/>
                  </a:lnTo>
                  <a:lnTo>
                    <a:pt x="0" y="318"/>
                  </a:lnTo>
                  <a:lnTo>
                    <a:pt x="2" y="284"/>
                  </a:lnTo>
                  <a:lnTo>
                    <a:pt x="8" y="254"/>
                  </a:lnTo>
                  <a:lnTo>
                    <a:pt x="16" y="222"/>
                  </a:lnTo>
                  <a:lnTo>
                    <a:pt x="26" y="194"/>
                  </a:lnTo>
                  <a:lnTo>
                    <a:pt x="40" y="166"/>
                  </a:lnTo>
                  <a:lnTo>
                    <a:pt x="56" y="140"/>
                  </a:lnTo>
                  <a:lnTo>
                    <a:pt x="74" y="116"/>
                  </a:lnTo>
                  <a:lnTo>
                    <a:pt x="94" y="92"/>
                  </a:lnTo>
                  <a:lnTo>
                    <a:pt x="116" y="72"/>
                  </a:lnTo>
                  <a:lnTo>
                    <a:pt x="142" y="54"/>
                  </a:lnTo>
                  <a:lnTo>
                    <a:pt x="168" y="38"/>
                  </a:lnTo>
                  <a:lnTo>
                    <a:pt x="196" y="26"/>
                  </a:lnTo>
                  <a:lnTo>
                    <a:pt x="224" y="14"/>
                  </a:lnTo>
                  <a:lnTo>
                    <a:pt x="254" y="6"/>
                  </a:lnTo>
                  <a:lnTo>
                    <a:pt x="286" y="2"/>
                  </a:lnTo>
                  <a:lnTo>
                    <a:pt x="318" y="0"/>
                  </a:lnTo>
                  <a:lnTo>
                    <a:pt x="1600" y="0"/>
                  </a:lnTo>
                  <a:lnTo>
                    <a:pt x="1600" y="0"/>
                  </a:lnTo>
                  <a:lnTo>
                    <a:pt x="1634" y="2"/>
                  </a:lnTo>
                  <a:lnTo>
                    <a:pt x="1666" y="6"/>
                  </a:lnTo>
                  <a:lnTo>
                    <a:pt x="1696" y="14"/>
                  </a:lnTo>
                  <a:lnTo>
                    <a:pt x="1726" y="24"/>
                  </a:lnTo>
                  <a:lnTo>
                    <a:pt x="1754" y="38"/>
                  </a:lnTo>
                  <a:lnTo>
                    <a:pt x="1780" y="52"/>
                  </a:lnTo>
                  <a:lnTo>
                    <a:pt x="1804" y="72"/>
                  </a:lnTo>
                  <a:lnTo>
                    <a:pt x="1826" y="92"/>
                  </a:lnTo>
                  <a:lnTo>
                    <a:pt x="1848" y="114"/>
                  </a:lnTo>
                  <a:lnTo>
                    <a:pt x="1866" y="138"/>
                  </a:lnTo>
                  <a:lnTo>
                    <a:pt x="1882" y="166"/>
                  </a:lnTo>
                  <a:lnTo>
                    <a:pt x="1896" y="192"/>
                  </a:lnTo>
                  <a:lnTo>
                    <a:pt x="1906" y="222"/>
                  </a:lnTo>
                  <a:lnTo>
                    <a:pt x="1914" y="252"/>
                  </a:lnTo>
                  <a:lnTo>
                    <a:pt x="1920" y="284"/>
                  </a:lnTo>
                  <a:lnTo>
                    <a:pt x="1920" y="318"/>
                  </a:lnTo>
                  <a:lnTo>
                    <a:pt x="1920" y="318"/>
                  </a:lnTo>
                  <a:close/>
                </a:path>
              </a:pathLst>
            </a:custGeom>
            <a:solidFill>
              <a:srgbClr val="62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94" name="Freeform 60">
              <a:extLst>
                <a:ext uri="{FF2B5EF4-FFF2-40B4-BE49-F238E27FC236}">
                  <a16:creationId xmlns:a16="http://schemas.microsoft.com/office/drawing/2014/main" id="{570D4108-7EC9-48D1-B840-07442A67473F}"/>
                </a:ext>
              </a:extLst>
            </p:cNvPr>
            <p:cNvSpPr>
              <a:spLocks/>
            </p:cNvSpPr>
            <p:nvPr/>
          </p:nvSpPr>
          <p:spPr bwMode="auto">
            <a:xfrm>
              <a:off x="2057501" y="4229895"/>
              <a:ext cx="33622" cy="33622"/>
            </a:xfrm>
            <a:custGeom>
              <a:avLst/>
              <a:gdLst>
                <a:gd name="T0" fmla="*/ 118 w 238"/>
                <a:gd name="T1" fmla="*/ 0 h 238"/>
                <a:gd name="T2" fmla="*/ 118 w 238"/>
                <a:gd name="T3" fmla="*/ 0 h 238"/>
                <a:gd name="T4" fmla="*/ 130 w 238"/>
                <a:gd name="T5" fmla="*/ 2 h 238"/>
                <a:gd name="T6" fmla="*/ 142 w 238"/>
                <a:gd name="T7" fmla="*/ 4 h 238"/>
                <a:gd name="T8" fmla="*/ 164 w 238"/>
                <a:gd name="T9" fmla="*/ 10 h 238"/>
                <a:gd name="T10" fmla="*/ 184 w 238"/>
                <a:gd name="T11" fmla="*/ 22 h 238"/>
                <a:gd name="T12" fmla="*/ 202 w 238"/>
                <a:gd name="T13" fmla="*/ 36 h 238"/>
                <a:gd name="T14" fmla="*/ 216 w 238"/>
                <a:gd name="T15" fmla="*/ 54 h 238"/>
                <a:gd name="T16" fmla="*/ 228 w 238"/>
                <a:gd name="T17" fmla="*/ 74 h 238"/>
                <a:gd name="T18" fmla="*/ 234 w 238"/>
                <a:gd name="T19" fmla="*/ 96 h 238"/>
                <a:gd name="T20" fmla="*/ 236 w 238"/>
                <a:gd name="T21" fmla="*/ 108 h 238"/>
                <a:gd name="T22" fmla="*/ 238 w 238"/>
                <a:gd name="T23" fmla="*/ 120 h 238"/>
                <a:gd name="T24" fmla="*/ 238 w 238"/>
                <a:gd name="T25" fmla="*/ 120 h 238"/>
                <a:gd name="T26" fmla="*/ 236 w 238"/>
                <a:gd name="T27" fmla="*/ 132 h 238"/>
                <a:gd name="T28" fmla="*/ 234 w 238"/>
                <a:gd name="T29" fmla="*/ 144 h 238"/>
                <a:gd name="T30" fmla="*/ 228 w 238"/>
                <a:gd name="T31" fmla="*/ 166 h 238"/>
                <a:gd name="T32" fmla="*/ 216 w 238"/>
                <a:gd name="T33" fmla="*/ 186 h 238"/>
                <a:gd name="T34" fmla="*/ 202 w 238"/>
                <a:gd name="T35" fmla="*/ 202 h 238"/>
                <a:gd name="T36" fmla="*/ 184 w 238"/>
                <a:gd name="T37" fmla="*/ 218 h 238"/>
                <a:gd name="T38" fmla="*/ 164 w 238"/>
                <a:gd name="T39" fmla="*/ 228 h 238"/>
                <a:gd name="T40" fmla="*/ 142 w 238"/>
                <a:gd name="T41" fmla="*/ 236 h 238"/>
                <a:gd name="T42" fmla="*/ 130 w 238"/>
                <a:gd name="T43" fmla="*/ 236 h 238"/>
                <a:gd name="T44" fmla="*/ 118 w 238"/>
                <a:gd name="T45" fmla="*/ 238 h 238"/>
                <a:gd name="T46" fmla="*/ 118 w 238"/>
                <a:gd name="T47" fmla="*/ 238 h 238"/>
                <a:gd name="T48" fmla="*/ 106 w 238"/>
                <a:gd name="T49" fmla="*/ 236 h 238"/>
                <a:gd name="T50" fmla="*/ 94 w 238"/>
                <a:gd name="T51" fmla="*/ 236 h 238"/>
                <a:gd name="T52" fmla="*/ 72 w 238"/>
                <a:gd name="T53" fmla="*/ 228 h 238"/>
                <a:gd name="T54" fmla="*/ 52 w 238"/>
                <a:gd name="T55" fmla="*/ 218 h 238"/>
                <a:gd name="T56" fmla="*/ 36 w 238"/>
                <a:gd name="T57" fmla="*/ 202 h 238"/>
                <a:gd name="T58" fmla="*/ 20 w 238"/>
                <a:gd name="T59" fmla="*/ 186 h 238"/>
                <a:gd name="T60" fmla="*/ 10 w 238"/>
                <a:gd name="T61" fmla="*/ 166 h 238"/>
                <a:gd name="T62" fmla="*/ 2 w 238"/>
                <a:gd name="T63" fmla="*/ 144 h 238"/>
                <a:gd name="T64" fmla="*/ 2 w 238"/>
                <a:gd name="T65" fmla="*/ 132 h 238"/>
                <a:gd name="T66" fmla="*/ 0 w 238"/>
                <a:gd name="T67" fmla="*/ 120 h 238"/>
                <a:gd name="T68" fmla="*/ 0 w 238"/>
                <a:gd name="T69" fmla="*/ 120 h 238"/>
                <a:gd name="T70" fmla="*/ 2 w 238"/>
                <a:gd name="T71" fmla="*/ 108 h 238"/>
                <a:gd name="T72" fmla="*/ 2 w 238"/>
                <a:gd name="T73" fmla="*/ 96 h 238"/>
                <a:gd name="T74" fmla="*/ 10 w 238"/>
                <a:gd name="T75" fmla="*/ 74 h 238"/>
                <a:gd name="T76" fmla="*/ 20 w 238"/>
                <a:gd name="T77" fmla="*/ 54 h 238"/>
                <a:gd name="T78" fmla="*/ 36 w 238"/>
                <a:gd name="T79" fmla="*/ 36 h 238"/>
                <a:gd name="T80" fmla="*/ 52 w 238"/>
                <a:gd name="T81" fmla="*/ 22 h 238"/>
                <a:gd name="T82" fmla="*/ 72 w 238"/>
                <a:gd name="T83" fmla="*/ 10 h 238"/>
                <a:gd name="T84" fmla="*/ 94 w 238"/>
                <a:gd name="T85" fmla="*/ 4 h 238"/>
                <a:gd name="T86" fmla="*/ 106 w 238"/>
                <a:gd name="T87" fmla="*/ 2 h 238"/>
                <a:gd name="T88" fmla="*/ 118 w 238"/>
                <a:gd name="T89" fmla="*/ 0 h 238"/>
                <a:gd name="T90" fmla="*/ 118 w 238"/>
                <a:gd name="T9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238">
                  <a:moveTo>
                    <a:pt x="118" y="0"/>
                  </a:moveTo>
                  <a:lnTo>
                    <a:pt x="118" y="0"/>
                  </a:lnTo>
                  <a:lnTo>
                    <a:pt x="130" y="2"/>
                  </a:lnTo>
                  <a:lnTo>
                    <a:pt x="142" y="4"/>
                  </a:lnTo>
                  <a:lnTo>
                    <a:pt x="164" y="10"/>
                  </a:lnTo>
                  <a:lnTo>
                    <a:pt x="184" y="22"/>
                  </a:lnTo>
                  <a:lnTo>
                    <a:pt x="202" y="36"/>
                  </a:lnTo>
                  <a:lnTo>
                    <a:pt x="216" y="54"/>
                  </a:lnTo>
                  <a:lnTo>
                    <a:pt x="228" y="74"/>
                  </a:lnTo>
                  <a:lnTo>
                    <a:pt x="234" y="96"/>
                  </a:lnTo>
                  <a:lnTo>
                    <a:pt x="236" y="108"/>
                  </a:lnTo>
                  <a:lnTo>
                    <a:pt x="238" y="120"/>
                  </a:lnTo>
                  <a:lnTo>
                    <a:pt x="238" y="120"/>
                  </a:lnTo>
                  <a:lnTo>
                    <a:pt x="236" y="132"/>
                  </a:lnTo>
                  <a:lnTo>
                    <a:pt x="234" y="144"/>
                  </a:lnTo>
                  <a:lnTo>
                    <a:pt x="228" y="166"/>
                  </a:lnTo>
                  <a:lnTo>
                    <a:pt x="216" y="186"/>
                  </a:lnTo>
                  <a:lnTo>
                    <a:pt x="202" y="202"/>
                  </a:lnTo>
                  <a:lnTo>
                    <a:pt x="184" y="218"/>
                  </a:lnTo>
                  <a:lnTo>
                    <a:pt x="164" y="228"/>
                  </a:lnTo>
                  <a:lnTo>
                    <a:pt x="142" y="236"/>
                  </a:lnTo>
                  <a:lnTo>
                    <a:pt x="130" y="236"/>
                  </a:lnTo>
                  <a:lnTo>
                    <a:pt x="118" y="238"/>
                  </a:lnTo>
                  <a:lnTo>
                    <a:pt x="118" y="238"/>
                  </a:lnTo>
                  <a:lnTo>
                    <a:pt x="106" y="236"/>
                  </a:lnTo>
                  <a:lnTo>
                    <a:pt x="94" y="236"/>
                  </a:lnTo>
                  <a:lnTo>
                    <a:pt x="72" y="228"/>
                  </a:lnTo>
                  <a:lnTo>
                    <a:pt x="52" y="218"/>
                  </a:lnTo>
                  <a:lnTo>
                    <a:pt x="36" y="202"/>
                  </a:lnTo>
                  <a:lnTo>
                    <a:pt x="20" y="186"/>
                  </a:lnTo>
                  <a:lnTo>
                    <a:pt x="10" y="166"/>
                  </a:lnTo>
                  <a:lnTo>
                    <a:pt x="2" y="144"/>
                  </a:lnTo>
                  <a:lnTo>
                    <a:pt x="2" y="132"/>
                  </a:lnTo>
                  <a:lnTo>
                    <a:pt x="0" y="120"/>
                  </a:lnTo>
                  <a:lnTo>
                    <a:pt x="0" y="120"/>
                  </a:lnTo>
                  <a:lnTo>
                    <a:pt x="2" y="108"/>
                  </a:lnTo>
                  <a:lnTo>
                    <a:pt x="2" y="96"/>
                  </a:lnTo>
                  <a:lnTo>
                    <a:pt x="10" y="74"/>
                  </a:lnTo>
                  <a:lnTo>
                    <a:pt x="20" y="54"/>
                  </a:lnTo>
                  <a:lnTo>
                    <a:pt x="36" y="36"/>
                  </a:lnTo>
                  <a:lnTo>
                    <a:pt x="52" y="22"/>
                  </a:lnTo>
                  <a:lnTo>
                    <a:pt x="72" y="10"/>
                  </a:lnTo>
                  <a:lnTo>
                    <a:pt x="94" y="4"/>
                  </a:lnTo>
                  <a:lnTo>
                    <a:pt x="106" y="2"/>
                  </a:lnTo>
                  <a:lnTo>
                    <a:pt x="118" y="0"/>
                  </a:lnTo>
                  <a:lnTo>
                    <a:pt x="118"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95" name="Freeform 56">
              <a:extLst>
                <a:ext uri="{FF2B5EF4-FFF2-40B4-BE49-F238E27FC236}">
                  <a16:creationId xmlns:a16="http://schemas.microsoft.com/office/drawing/2014/main" id="{40D081B6-6503-42C0-B974-3A2510108B72}"/>
                </a:ext>
              </a:extLst>
            </p:cNvPr>
            <p:cNvSpPr>
              <a:spLocks noEditPoints="1"/>
            </p:cNvSpPr>
            <p:nvPr/>
          </p:nvSpPr>
          <p:spPr bwMode="auto">
            <a:xfrm>
              <a:off x="1845595" y="4186949"/>
              <a:ext cx="286215" cy="104823"/>
            </a:xfrm>
            <a:custGeom>
              <a:avLst/>
              <a:gdLst>
                <a:gd name="T0" fmla="*/ 1654 w 2026"/>
                <a:gd name="T1" fmla="*/ 742 h 742"/>
                <a:gd name="T2" fmla="*/ 1764 w 2026"/>
                <a:gd name="T3" fmla="*/ 726 h 742"/>
                <a:gd name="T4" fmla="*/ 1862 w 2026"/>
                <a:gd name="T5" fmla="*/ 678 h 742"/>
                <a:gd name="T6" fmla="*/ 1940 w 2026"/>
                <a:gd name="T7" fmla="*/ 608 h 742"/>
                <a:gd name="T8" fmla="*/ 1996 w 2026"/>
                <a:gd name="T9" fmla="*/ 516 h 742"/>
                <a:gd name="T10" fmla="*/ 2024 w 2026"/>
                <a:gd name="T11" fmla="*/ 410 h 742"/>
                <a:gd name="T12" fmla="*/ 2024 w 2026"/>
                <a:gd name="T13" fmla="*/ 334 h 742"/>
                <a:gd name="T14" fmla="*/ 1996 w 2026"/>
                <a:gd name="T15" fmla="*/ 226 h 742"/>
                <a:gd name="T16" fmla="*/ 1940 w 2026"/>
                <a:gd name="T17" fmla="*/ 136 h 742"/>
                <a:gd name="T18" fmla="*/ 1862 w 2026"/>
                <a:gd name="T19" fmla="*/ 64 h 742"/>
                <a:gd name="T20" fmla="*/ 1764 w 2026"/>
                <a:gd name="T21" fmla="*/ 16 h 742"/>
                <a:gd name="T22" fmla="*/ 1654 w 2026"/>
                <a:gd name="T23" fmla="*/ 0 h 742"/>
                <a:gd name="T24" fmla="*/ 332 w 2026"/>
                <a:gd name="T25" fmla="*/ 2 h 742"/>
                <a:gd name="T26" fmla="*/ 226 w 2026"/>
                <a:gd name="T27" fmla="*/ 30 h 742"/>
                <a:gd name="T28" fmla="*/ 134 w 2026"/>
                <a:gd name="T29" fmla="*/ 84 h 742"/>
                <a:gd name="T30" fmla="*/ 64 w 2026"/>
                <a:gd name="T31" fmla="*/ 164 h 742"/>
                <a:gd name="T32" fmla="*/ 16 w 2026"/>
                <a:gd name="T33" fmla="*/ 260 h 742"/>
                <a:gd name="T34" fmla="*/ 0 w 2026"/>
                <a:gd name="T35" fmla="*/ 372 h 742"/>
                <a:gd name="T36" fmla="*/ 8 w 2026"/>
                <a:gd name="T37" fmla="*/ 446 h 742"/>
                <a:gd name="T38" fmla="*/ 46 w 2026"/>
                <a:gd name="T39" fmla="*/ 548 h 742"/>
                <a:gd name="T40" fmla="*/ 110 w 2026"/>
                <a:gd name="T41" fmla="*/ 634 h 742"/>
                <a:gd name="T42" fmla="*/ 194 w 2026"/>
                <a:gd name="T43" fmla="*/ 698 h 742"/>
                <a:gd name="T44" fmla="*/ 296 w 2026"/>
                <a:gd name="T45" fmla="*/ 734 h 742"/>
                <a:gd name="T46" fmla="*/ 370 w 2026"/>
                <a:gd name="T47" fmla="*/ 742 h 742"/>
                <a:gd name="T48" fmla="*/ 1654 w 2026"/>
                <a:gd name="T49" fmla="*/ 106 h 742"/>
                <a:gd name="T50" fmla="*/ 1734 w 2026"/>
                <a:gd name="T51" fmla="*/ 118 h 742"/>
                <a:gd name="T52" fmla="*/ 1802 w 2026"/>
                <a:gd name="T53" fmla="*/ 150 h 742"/>
                <a:gd name="T54" fmla="*/ 1860 w 2026"/>
                <a:gd name="T55" fmla="*/ 202 h 742"/>
                <a:gd name="T56" fmla="*/ 1898 w 2026"/>
                <a:gd name="T57" fmla="*/ 268 h 742"/>
                <a:gd name="T58" fmla="*/ 1918 w 2026"/>
                <a:gd name="T59" fmla="*/ 344 h 742"/>
                <a:gd name="T60" fmla="*/ 1918 w 2026"/>
                <a:gd name="T61" fmla="*/ 398 h 742"/>
                <a:gd name="T62" fmla="*/ 1898 w 2026"/>
                <a:gd name="T63" fmla="*/ 474 h 742"/>
                <a:gd name="T64" fmla="*/ 1860 w 2026"/>
                <a:gd name="T65" fmla="*/ 540 h 742"/>
                <a:gd name="T66" fmla="*/ 1802 w 2026"/>
                <a:gd name="T67" fmla="*/ 592 h 742"/>
                <a:gd name="T68" fmla="*/ 1734 w 2026"/>
                <a:gd name="T69" fmla="*/ 624 h 742"/>
                <a:gd name="T70" fmla="*/ 1654 w 2026"/>
                <a:gd name="T71" fmla="*/ 636 h 742"/>
                <a:gd name="T72" fmla="*/ 344 w 2026"/>
                <a:gd name="T73" fmla="*/ 636 h 742"/>
                <a:gd name="T74" fmla="*/ 268 w 2026"/>
                <a:gd name="T75" fmla="*/ 616 h 742"/>
                <a:gd name="T76" fmla="*/ 202 w 2026"/>
                <a:gd name="T77" fmla="*/ 576 h 742"/>
                <a:gd name="T78" fmla="*/ 150 w 2026"/>
                <a:gd name="T79" fmla="*/ 520 h 742"/>
                <a:gd name="T80" fmla="*/ 118 w 2026"/>
                <a:gd name="T81" fmla="*/ 450 h 742"/>
                <a:gd name="T82" fmla="*/ 106 w 2026"/>
                <a:gd name="T83" fmla="*/ 372 h 742"/>
                <a:gd name="T84" fmla="*/ 110 w 2026"/>
                <a:gd name="T85" fmla="*/ 318 h 742"/>
                <a:gd name="T86" fmla="*/ 138 w 2026"/>
                <a:gd name="T87" fmla="*/ 244 h 742"/>
                <a:gd name="T88" fmla="*/ 182 w 2026"/>
                <a:gd name="T89" fmla="*/ 184 h 742"/>
                <a:gd name="T90" fmla="*/ 244 w 2026"/>
                <a:gd name="T91" fmla="*/ 138 h 742"/>
                <a:gd name="T92" fmla="*/ 318 w 2026"/>
                <a:gd name="T93" fmla="*/ 110 h 742"/>
                <a:gd name="T94" fmla="*/ 370 w 2026"/>
                <a:gd name="T95" fmla="*/ 10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6" h="742">
                  <a:moveTo>
                    <a:pt x="370" y="742"/>
                  </a:moveTo>
                  <a:lnTo>
                    <a:pt x="1654" y="742"/>
                  </a:lnTo>
                  <a:lnTo>
                    <a:pt x="1654" y="742"/>
                  </a:lnTo>
                  <a:lnTo>
                    <a:pt x="1692" y="740"/>
                  </a:lnTo>
                  <a:lnTo>
                    <a:pt x="1728" y="734"/>
                  </a:lnTo>
                  <a:lnTo>
                    <a:pt x="1764" y="726"/>
                  </a:lnTo>
                  <a:lnTo>
                    <a:pt x="1798" y="714"/>
                  </a:lnTo>
                  <a:lnTo>
                    <a:pt x="1830" y="698"/>
                  </a:lnTo>
                  <a:lnTo>
                    <a:pt x="1862" y="678"/>
                  </a:lnTo>
                  <a:lnTo>
                    <a:pt x="1890" y="658"/>
                  </a:lnTo>
                  <a:lnTo>
                    <a:pt x="1916" y="634"/>
                  </a:lnTo>
                  <a:lnTo>
                    <a:pt x="1940" y="608"/>
                  </a:lnTo>
                  <a:lnTo>
                    <a:pt x="1962" y="578"/>
                  </a:lnTo>
                  <a:lnTo>
                    <a:pt x="1980" y="548"/>
                  </a:lnTo>
                  <a:lnTo>
                    <a:pt x="1996" y="516"/>
                  </a:lnTo>
                  <a:lnTo>
                    <a:pt x="2008" y="482"/>
                  </a:lnTo>
                  <a:lnTo>
                    <a:pt x="2018" y="446"/>
                  </a:lnTo>
                  <a:lnTo>
                    <a:pt x="2024" y="410"/>
                  </a:lnTo>
                  <a:lnTo>
                    <a:pt x="2026" y="372"/>
                  </a:lnTo>
                  <a:lnTo>
                    <a:pt x="2026" y="372"/>
                  </a:lnTo>
                  <a:lnTo>
                    <a:pt x="2024" y="334"/>
                  </a:lnTo>
                  <a:lnTo>
                    <a:pt x="2018" y="296"/>
                  </a:lnTo>
                  <a:lnTo>
                    <a:pt x="2008" y="260"/>
                  </a:lnTo>
                  <a:lnTo>
                    <a:pt x="1996" y="226"/>
                  </a:lnTo>
                  <a:lnTo>
                    <a:pt x="1980" y="194"/>
                  </a:lnTo>
                  <a:lnTo>
                    <a:pt x="1962" y="164"/>
                  </a:lnTo>
                  <a:lnTo>
                    <a:pt x="1940" y="136"/>
                  </a:lnTo>
                  <a:lnTo>
                    <a:pt x="1916" y="108"/>
                  </a:lnTo>
                  <a:lnTo>
                    <a:pt x="1890" y="84"/>
                  </a:lnTo>
                  <a:lnTo>
                    <a:pt x="1862" y="64"/>
                  </a:lnTo>
                  <a:lnTo>
                    <a:pt x="1830" y="44"/>
                  </a:lnTo>
                  <a:lnTo>
                    <a:pt x="1798" y="30"/>
                  </a:lnTo>
                  <a:lnTo>
                    <a:pt x="1764" y="16"/>
                  </a:lnTo>
                  <a:lnTo>
                    <a:pt x="1728" y="8"/>
                  </a:lnTo>
                  <a:lnTo>
                    <a:pt x="1692" y="2"/>
                  </a:lnTo>
                  <a:lnTo>
                    <a:pt x="1654" y="0"/>
                  </a:lnTo>
                  <a:lnTo>
                    <a:pt x="370" y="0"/>
                  </a:lnTo>
                  <a:lnTo>
                    <a:pt x="370" y="0"/>
                  </a:lnTo>
                  <a:lnTo>
                    <a:pt x="332" y="2"/>
                  </a:lnTo>
                  <a:lnTo>
                    <a:pt x="296" y="8"/>
                  </a:lnTo>
                  <a:lnTo>
                    <a:pt x="260" y="16"/>
                  </a:lnTo>
                  <a:lnTo>
                    <a:pt x="226" y="30"/>
                  </a:lnTo>
                  <a:lnTo>
                    <a:pt x="194" y="44"/>
                  </a:lnTo>
                  <a:lnTo>
                    <a:pt x="164" y="64"/>
                  </a:lnTo>
                  <a:lnTo>
                    <a:pt x="134" y="84"/>
                  </a:lnTo>
                  <a:lnTo>
                    <a:pt x="108" y="108"/>
                  </a:lnTo>
                  <a:lnTo>
                    <a:pt x="84" y="136"/>
                  </a:lnTo>
                  <a:lnTo>
                    <a:pt x="64" y="164"/>
                  </a:lnTo>
                  <a:lnTo>
                    <a:pt x="44" y="194"/>
                  </a:lnTo>
                  <a:lnTo>
                    <a:pt x="28" y="226"/>
                  </a:lnTo>
                  <a:lnTo>
                    <a:pt x="16" y="260"/>
                  </a:lnTo>
                  <a:lnTo>
                    <a:pt x="8" y="296"/>
                  </a:lnTo>
                  <a:lnTo>
                    <a:pt x="2" y="334"/>
                  </a:lnTo>
                  <a:lnTo>
                    <a:pt x="0" y="372"/>
                  </a:lnTo>
                  <a:lnTo>
                    <a:pt x="0" y="372"/>
                  </a:lnTo>
                  <a:lnTo>
                    <a:pt x="2" y="410"/>
                  </a:lnTo>
                  <a:lnTo>
                    <a:pt x="8" y="446"/>
                  </a:lnTo>
                  <a:lnTo>
                    <a:pt x="18" y="482"/>
                  </a:lnTo>
                  <a:lnTo>
                    <a:pt x="30" y="516"/>
                  </a:lnTo>
                  <a:lnTo>
                    <a:pt x="46" y="548"/>
                  </a:lnTo>
                  <a:lnTo>
                    <a:pt x="64" y="578"/>
                  </a:lnTo>
                  <a:lnTo>
                    <a:pt x="86" y="608"/>
                  </a:lnTo>
                  <a:lnTo>
                    <a:pt x="110" y="634"/>
                  </a:lnTo>
                  <a:lnTo>
                    <a:pt x="136" y="658"/>
                  </a:lnTo>
                  <a:lnTo>
                    <a:pt x="164" y="678"/>
                  </a:lnTo>
                  <a:lnTo>
                    <a:pt x="194" y="698"/>
                  </a:lnTo>
                  <a:lnTo>
                    <a:pt x="226" y="714"/>
                  </a:lnTo>
                  <a:lnTo>
                    <a:pt x="260" y="726"/>
                  </a:lnTo>
                  <a:lnTo>
                    <a:pt x="296" y="734"/>
                  </a:lnTo>
                  <a:lnTo>
                    <a:pt x="332" y="740"/>
                  </a:lnTo>
                  <a:lnTo>
                    <a:pt x="370" y="742"/>
                  </a:lnTo>
                  <a:lnTo>
                    <a:pt x="370" y="742"/>
                  </a:lnTo>
                  <a:close/>
                  <a:moveTo>
                    <a:pt x="370" y="106"/>
                  </a:moveTo>
                  <a:lnTo>
                    <a:pt x="1654" y="106"/>
                  </a:lnTo>
                  <a:lnTo>
                    <a:pt x="1654" y="106"/>
                  </a:lnTo>
                  <a:lnTo>
                    <a:pt x="1682" y="106"/>
                  </a:lnTo>
                  <a:lnTo>
                    <a:pt x="1708" y="110"/>
                  </a:lnTo>
                  <a:lnTo>
                    <a:pt x="1734" y="118"/>
                  </a:lnTo>
                  <a:lnTo>
                    <a:pt x="1758" y="126"/>
                  </a:lnTo>
                  <a:lnTo>
                    <a:pt x="1780" y="138"/>
                  </a:lnTo>
                  <a:lnTo>
                    <a:pt x="1802" y="150"/>
                  </a:lnTo>
                  <a:lnTo>
                    <a:pt x="1824" y="166"/>
                  </a:lnTo>
                  <a:lnTo>
                    <a:pt x="1842" y="184"/>
                  </a:lnTo>
                  <a:lnTo>
                    <a:pt x="1860" y="202"/>
                  </a:lnTo>
                  <a:lnTo>
                    <a:pt x="1874" y="222"/>
                  </a:lnTo>
                  <a:lnTo>
                    <a:pt x="1888" y="244"/>
                  </a:lnTo>
                  <a:lnTo>
                    <a:pt x="1898" y="268"/>
                  </a:lnTo>
                  <a:lnTo>
                    <a:pt x="1908" y="292"/>
                  </a:lnTo>
                  <a:lnTo>
                    <a:pt x="1914" y="318"/>
                  </a:lnTo>
                  <a:lnTo>
                    <a:pt x="1918" y="344"/>
                  </a:lnTo>
                  <a:lnTo>
                    <a:pt x="1920" y="372"/>
                  </a:lnTo>
                  <a:lnTo>
                    <a:pt x="1920" y="372"/>
                  </a:lnTo>
                  <a:lnTo>
                    <a:pt x="1918" y="398"/>
                  </a:lnTo>
                  <a:lnTo>
                    <a:pt x="1914" y="424"/>
                  </a:lnTo>
                  <a:lnTo>
                    <a:pt x="1908" y="450"/>
                  </a:lnTo>
                  <a:lnTo>
                    <a:pt x="1898" y="474"/>
                  </a:lnTo>
                  <a:lnTo>
                    <a:pt x="1888" y="498"/>
                  </a:lnTo>
                  <a:lnTo>
                    <a:pt x="1874" y="520"/>
                  </a:lnTo>
                  <a:lnTo>
                    <a:pt x="1860" y="540"/>
                  </a:lnTo>
                  <a:lnTo>
                    <a:pt x="1842" y="560"/>
                  </a:lnTo>
                  <a:lnTo>
                    <a:pt x="1824" y="576"/>
                  </a:lnTo>
                  <a:lnTo>
                    <a:pt x="1802" y="592"/>
                  </a:lnTo>
                  <a:lnTo>
                    <a:pt x="1780" y="604"/>
                  </a:lnTo>
                  <a:lnTo>
                    <a:pt x="1758" y="616"/>
                  </a:lnTo>
                  <a:lnTo>
                    <a:pt x="1734" y="624"/>
                  </a:lnTo>
                  <a:lnTo>
                    <a:pt x="1708" y="632"/>
                  </a:lnTo>
                  <a:lnTo>
                    <a:pt x="1682" y="636"/>
                  </a:lnTo>
                  <a:lnTo>
                    <a:pt x="1654" y="636"/>
                  </a:lnTo>
                  <a:lnTo>
                    <a:pt x="370" y="636"/>
                  </a:lnTo>
                  <a:lnTo>
                    <a:pt x="370" y="636"/>
                  </a:lnTo>
                  <a:lnTo>
                    <a:pt x="344" y="636"/>
                  </a:lnTo>
                  <a:lnTo>
                    <a:pt x="318" y="632"/>
                  </a:lnTo>
                  <a:lnTo>
                    <a:pt x="292" y="624"/>
                  </a:lnTo>
                  <a:lnTo>
                    <a:pt x="268" y="616"/>
                  </a:lnTo>
                  <a:lnTo>
                    <a:pt x="244" y="604"/>
                  </a:lnTo>
                  <a:lnTo>
                    <a:pt x="222" y="592"/>
                  </a:lnTo>
                  <a:lnTo>
                    <a:pt x="202" y="576"/>
                  </a:lnTo>
                  <a:lnTo>
                    <a:pt x="182" y="560"/>
                  </a:lnTo>
                  <a:lnTo>
                    <a:pt x="166" y="540"/>
                  </a:lnTo>
                  <a:lnTo>
                    <a:pt x="150" y="520"/>
                  </a:lnTo>
                  <a:lnTo>
                    <a:pt x="138" y="498"/>
                  </a:lnTo>
                  <a:lnTo>
                    <a:pt x="126" y="474"/>
                  </a:lnTo>
                  <a:lnTo>
                    <a:pt x="118" y="450"/>
                  </a:lnTo>
                  <a:lnTo>
                    <a:pt x="110" y="424"/>
                  </a:lnTo>
                  <a:lnTo>
                    <a:pt x="106" y="398"/>
                  </a:lnTo>
                  <a:lnTo>
                    <a:pt x="106" y="372"/>
                  </a:lnTo>
                  <a:lnTo>
                    <a:pt x="106" y="372"/>
                  </a:lnTo>
                  <a:lnTo>
                    <a:pt x="106" y="344"/>
                  </a:lnTo>
                  <a:lnTo>
                    <a:pt x="110" y="318"/>
                  </a:lnTo>
                  <a:lnTo>
                    <a:pt x="118" y="292"/>
                  </a:lnTo>
                  <a:lnTo>
                    <a:pt x="126" y="268"/>
                  </a:lnTo>
                  <a:lnTo>
                    <a:pt x="138" y="244"/>
                  </a:lnTo>
                  <a:lnTo>
                    <a:pt x="150" y="222"/>
                  </a:lnTo>
                  <a:lnTo>
                    <a:pt x="166" y="202"/>
                  </a:lnTo>
                  <a:lnTo>
                    <a:pt x="182" y="184"/>
                  </a:lnTo>
                  <a:lnTo>
                    <a:pt x="202" y="166"/>
                  </a:lnTo>
                  <a:lnTo>
                    <a:pt x="222" y="150"/>
                  </a:lnTo>
                  <a:lnTo>
                    <a:pt x="244" y="138"/>
                  </a:lnTo>
                  <a:lnTo>
                    <a:pt x="268" y="126"/>
                  </a:lnTo>
                  <a:lnTo>
                    <a:pt x="292" y="118"/>
                  </a:lnTo>
                  <a:lnTo>
                    <a:pt x="318" y="110"/>
                  </a:lnTo>
                  <a:lnTo>
                    <a:pt x="344" y="106"/>
                  </a:lnTo>
                  <a:lnTo>
                    <a:pt x="370" y="106"/>
                  </a:lnTo>
                  <a:lnTo>
                    <a:pt x="370"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grpSp>
      <p:grpSp>
        <p:nvGrpSpPr>
          <p:cNvPr id="296" name="Group 256">
            <a:extLst>
              <a:ext uri="{FF2B5EF4-FFF2-40B4-BE49-F238E27FC236}">
                <a16:creationId xmlns:a16="http://schemas.microsoft.com/office/drawing/2014/main" id="{419E1CAA-02E5-4003-B7AC-B8F95A72EB33}"/>
              </a:ext>
            </a:extLst>
          </p:cNvPr>
          <p:cNvGrpSpPr/>
          <p:nvPr/>
        </p:nvGrpSpPr>
        <p:grpSpPr>
          <a:xfrm>
            <a:off x="4414595" y="5394938"/>
            <a:ext cx="281332" cy="304180"/>
            <a:chOff x="1845595" y="3963459"/>
            <a:chExt cx="286215" cy="328313"/>
          </a:xfrm>
        </p:grpSpPr>
        <p:sp>
          <p:nvSpPr>
            <p:cNvPr id="297" name="Freeform 47">
              <a:extLst>
                <a:ext uri="{FF2B5EF4-FFF2-40B4-BE49-F238E27FC236}">
                  <a16:creationId xmlns:a16="http://schemas.microsoft.com/office/drawing/2014/main" id="{D05D3132-C00B-4B3C-B4E8-FB6D8C72B00F}"/>
                </a:ext>
              </a:extLst>
            </p:cNvPr>
            <p:cNvSpPr>
              <a:spLocks/>
            </p:cNvSpPr>
            <p:nvPr/>
          </p:nvSpPr>
          <p:spPr bwMode="auto">
            <a:xfrm>
              <a:off x="1853223" y="3971088"/>
              <a:ext cx="271240" cy="89566"/>
            </a:xfrm>
            <a:custGeom>
              <a:avLst/>
              <a:gdLst>
                <a:gd name="T0" fmla="*/ 1920 w 1920"/>
                <a:gd name="T1" fmla="*/ 318 h 634"/>
                <a:gd name="T2" fmla="*/ 1914 w 1920"/>
                <a:gd name="T3" fmla="*/ 382 h 634"/>
                <a:gd name="T4" fmla="*/ 1894 w 1920"/>
                <a:gd name="T5" fmla="*/ 440 h 634"/>
                <a:gd name="T6" fmla="*/ 1866 w 1920"/>
                <a:gd name="T7" fmla="*/ 494 h 634"/>
                <a:gd name="T8" fmla="*/ 1826 w 1920"/>
                <a:gd name="T9" fmla="*/ 542 h 634"/>
                <a:gd name="T10" fmla="*/ 1780 w 1920"/>
                <a:gd name="T11" fmla="*/ 580 h 634"/>
                <a:gd name="T12" fmla="*/ 1726 w 1920"/>
                <a:gd name="T13" fmla="*/ 610 h 634"/>
                <a:gd name="T14" fmla="*/ 1666 w 1920"/>
                <a:gd name="T15" fmla="*/ 628 h 634"/>
                <a:gd name="T16" fmla="*/ 1604 w 1920"/>
                <a:gd name="T17" fmla="*/ 634 h 634"/>
                <a:gd name="T18" fmla="*/ 316 w 1920"/>
                <a:gd name="T19" fmla="*/ 634 h 634"/>
                <a:gd name="T20" fmla="*/ 252 w 1920"/>
                <a:gd name="T21" fmla="*/ 628 h 634"/>
                <a:gd name="T22" fmla="*/ 194 w 1920"/>
                <a:gd name="T23" fmla="*/ 608 h 634"/>
                <a:gd name="T24" fmla="*/ 140 w 1920"/>
                <a:gd name="T25" fmla="*/ 580 h 634"/>
                <a:gd name="T26" fmla="*/ 92 w 1920"/>
                <a:gd name="T27" fmla="*/ 540 h 634"/>
                <a:gd name="T28" fmla="*/ 54 w 1920"/>
                <a:gd name="T29" fmla="*/ 494 h 634"/>
                <a:gd name="T30" fmla="*/ 24 w 1920"/>
                <a:gd name="T31" fmla="*/ 440 h 634"/>
                <a:gd name="T32" fmla="*/ 6 w 1920"/>
                <a:gd name="T33" fmla="*/ 380 h 634"/>
                <a:gd name="T34" fmla="*/ 0 w 1920"/>
                <a:gd name="T35" fmla="*/ 318 h 634"/>
                <a:gd name="T36" fmla="*/ 0 w 1920"/>
                <a:gd name="T37" fmla="*/ 318 h 634"/>
                <a:gd name="T38" fmla="*/ 6 w 1920"/>
                <a:gd name="T39" fmla="*/ 254 h 634"/>
                <a:gd name="T40" fmla="*/ 26 w 1920"/>
                <a:gd name="T41" fmla="*/ 194 h 634"/>
                <a:gd name="T42" fmla="*/ 54 w 1920"/>
                <a:gd name="T43" fmla="*/ 140 h 634"/>
                <a:gd name="T44" fmla="*/ 94 w 1920"/>
                <a:gd name="T45" fmla="*/ 92 h 634"/>
                <a:gd name="T46" fmla="*/ 140 w 1920"/>
                <a:gd name="T47" fmla="*/ 54 h 634"/>
                <a:gd name="T48" fmla="*/ 194 w 1920"/>
                <a:gd name="T49" fmla="*/ 26 h 634"/>
                <a:gd name="T50" fmla="*/ 254 w 1920"/>
                <a:gd name="T51" fmla="*/ 6 h 634"/>
                <a:gd name="T52" fmla="*/ 316 w 1920"/>
                <a:gd name="T53" fmla="*/ 0 h 634"/>
                <a:gd name="T54" fmla="*/ 1600 w 1920"/>
                <a:gd name="T55" fmla="*/ 0 h 634"/>
                <a:gd name="T56" fmla="*/ 1664 w 1920"/>
                <a:gd name="T57" fmla="*/ 6 h 634"/>
                <a:gd name="T58" fmla="*/ 1724 w 1920"/>
                <a:gd name="T59" fmla="*/ 26 h 634"/>
                <a:gd name="T60" fmla="*/ 1778 w 1920"/>
                <a:gd name="T61" fmla="*/ 54 h 634"/>
                <a:gd name="T62" fmla="*/ 1826 w 1920"/>
                <a:gd name="T63" fmla="*/ 92 h 634"/>
                <a:gd name="T64" fmla="*/ 1866 w 1920"/>
                <a:gd name="T65" fmla="*/ 140 h 634"/>
                <a:gd name="T66" fmla="*/ 1894 w 1920"/>
                <a:gd name="T67" fmla="*/ 194 h 634"/>
                <a:gd name="T68" fmla="*/ 1914 w 1920"/>
                <a:gd name="T69" fmla="*/ 254 h 634"/>
                <a:gd name="T70" fmla="*/ 1920 w 1920"/>
                <a:gd name="T71" fmla="*/ 3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634">
                  <a:moveTo>
                    <a:pt x="1920" y="318"/>
                  </a:moveTo>
                  <a:lnTo>
                    <a:pt x="1920" y="318"/>
                  </a:lnTo>
                  <a:lnTo>
                    <a:pt x="1918" y="350"/>
                  </a:lnTo>
                  <a:lnTo>
                    <a:pt x="1914" y="382"/>
                  </a:lnTo>
                  <a:lnTo>
                    <a:pt x="1906" y="412"/>
                  </a:lnTo>
                  <a:lnTo>
                    <a:pt x="1894" y="440"/>
                  </a:lnTo>
                  <a:lnTo>
                    <a:pt x="1882" y="468"/>
                  </a:lnTo>
                  <a:lnTo>
                    <a:pt x="1866" y="494"/>
                  </a:lnTo>
                  <a:lnTo>
                    <a:pt x="1846" y="520"/>
                  </a:lnTo>
                  <a:lnTo>
                    <a:pt x="1826" y="542"/>
                  </a:lnTo>
                  <a:lnTo>
                    <a:pt x="1804" y="562"/>
                  </a:lnTo>
                  <a:lnTo>
                    <a:pt x="1780" y="580"/>
                  </a:lnTo>
                  <a:lnTo>
                    <a:pt x="1754" y="596"/>
                  </a:lnTo>
                  <a:lnTo>
                    <a:pt x="1726" y="610"/>
                  </a:lnTo>
                  <a:lnTo>
                    <a:pt x="1696" y="620"/>
                  </a:lnTo>
                  <a:lnTo>
                    <a:pt x="1666" y="628"/>
                  </a:lnTo>
                  <a:lnTo>
                    <a:pt x="1636" y="632"/>
                  </a:lnTo>
                  <a:lnTo>
                    <a:pt x="1604" y="634"/>
                  </a:lnTo>
                  <a:lnTo>
                    <a:pt x="316" y="634"/>
                  </a:lnTo>
                  <a:lnTo>
                    <a:pt x="316" y="634"/>
                  </a:lnTo>
                  <a:lnTo>
                    <a:pt x="284" y="632"/>
                  </a:lnTo>
                  <a:lnTo>
                    <a:pt x="252" y="628"/>
                  </a:lnTo>
                  <a:lnTo>
                    <a:pt x="222" y="620"/>
                  </a:lnTo>
                  <a:lnTo>
                    <a:pt x="194" y="608"/>
                  </a:lnTo>
                  <a:lnTo>
                    <a:pt x="166" y="596"/>
                  </a:lnTo>
                  <a:lnTo>
                    <a:pt x="140" y="580"/>
                  </a:lnTo>
                  <a:lnTo>
                    <a:pt x="114" y="560"/>
                  </a:lnTo>
                  <a:lnTo>
                    <a:pt x="92" y="540"/>
                  </a:lnTo>
                  <a:lnTo>
                    <a:pt x="72" y="518"/>
                  </a:lnTo>
                  <a:lnTo>
                    <a:pt x="54" y="494"/>
                  </a:lnTo>
                  <a:lnTo>
                    <a:pt x="38" y="468"/>
                  </a:lnTo>
                  <a:lnTo>
                    <a:pt x="24" y="440"/>
                  </a:lnTo>
                  <a:lnTo>
                    <a:pt x="14" y="410"/>
                  </a:lnTo>
                  <a:lnTo>
                    <a:pt x="6" y="380"/>
                  </a:lnTo>
                  <a:lnTo>
                    <a:pt x="2" y="350"/>
                  </a:lnTo>
                  <a:lnTo>
                    <a:pt x="0" y="318"/>
                  </a:lnTo>
                  <a:lnTo>
                    <a:pt x="0" y="318"/>
                  </a:lnTo>
                  <a:lnTo>
                    <a:pt x="0" y="318"/>
                  </a:lnTo>
                  <a:lnTo>
                    <a:pt x="2" y="284"/>
                  </a:lnTo>
                  <a:lnTo>
                    <a:pt x="6" y="254"/>
                  </a:lnTo>
                  <a:lnTo>
                    <a:pt x="14" y="222"/>
                  </a:lnTo>
                  <a:lnTo>
                    <a:pt x="26" y="194"/>
                  </a:lnTo>
                  <a:lnTo>
                    <a:pt x="38" y="166"/>
                  </a:lnTo>
                  <a:lnTo>
                    <a:pt x="54" y="140"/>
                  </a:lnTo>
                  <a:lnTo>
                    <a:pt x="74" y="116"/>
                  </a:lnTo>
                  <a:lnTo>
                    <a:pt x="94" y="92"/>
                  </a:lnTo>
                  <a:lnTo>
                    <a:pt x="116" y="72"/>
                  </a:lnTo>
                  <a:lnTo>
                    <a:pt x="140" y="54"/>
                  </a:lnTo>
                  <a:lnTo>
                    <a:pt x="166" y="38"/>
                  </a:lnTo>
                  <a:lnTo>
                    <a:pt x="194" y="26"/>
                  </a:lnTo>
                  <a:lnTo>
                    <a:pt x="224" y="14"/>
                  </a:lnTo>
                  <a:lnTo>
                    <a:pt x="254" y="6"/>
                  </a:lnTo>
                  <a:lnTo>
                    <a:pt x="284" y="2"/>
                  </a:lnTo>
                  <a:lnTo>
                    <a:pt x="316" y="0"/>
                  </a:lnTo>
                  <a:lnTo>
                    <a:pt x="1600" y="0"/>
                  </a:lnTo>
                  <a:lnTo>
                    <a:pt x="1600" y="0"/>
                  </a:lnTo>
                  <a:lnTo>
                    <a:pt x="1632" y="2"/>
                  </a:lnTo>
                  <a:lnTo>
                    <a:pt x="1664" y="6"/>
                  </a:lnTo>
                  <a:lnTo>
                    <a:pt x="1694" y="14"/>
                  </a:lnTo>
                  <a:lnTo>
                    <a:pt x="1724" y="26"/>
                  </a:lnTo>
                  <a:lnTo>
                    <a:pt x="1752" y="38"/>
                  </a:lnTo>
                  <a:lnTo>
                    <a:pt x="1778" y="54"/>
                  </a:lnTo>
                  <a:lnTo>
                    <a:pt x="1804" y="72"/>
                  </a:lnTo>
                  <a:lnTo>
                    <a:pt x="1826" y="92"/>
                  </a:lnTo>
                  <a:lnTo>
                    <a:pt x="1846" y="116"/>
                  </a:lnTo>
                  <a:lnTo>
                    <a:pt x="1866" y="140"/>
                  </a:lnTo>
                  <a:lnTo>
                    <a:pt x="1882" y="166"/>
                  </a:lnTo>
                  <a:lnTo>
                    <a:pt x="1894" y="194"/>
                  </a:lnTo>
                  <a:lnTo>
                    <a:pt x="1906" y="222"/>
                  </a:lnTo>
                  <a:lnTo>
                    <a:pt x="1914" y="254"/>
                  </a:lnTo>
                  <a:lnTo>
                    <a:pt x="1918" y="284"/>
                  </a:lnTo>
                  <a:lnTo>
                    <a:pt x="1920" y="318"/>
                  </a:lnTo>
                  <a:lnTo>
                    <a:pt x="1920" y="318"/>
                  </a:lnTo>
                  <a:close/>
                </a:path>
              </a:pathLst>
            </a:custGeom>
            <a:solidFill>
              <a:srgbClr val="62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98" name="Line 48">
              <a:extLst>
                <a:ext uri="{FF2B5EF4-FFF2-40B4-BE49-F238E27FC236}">
                  <a16:creationId xmlns:a16="http://schemas.microsoft.com/office/drawing/2014/main" id="{AB13A279-EDF8-4A1F-9F7D-9226E43621A6}"/>
                </a:ext>
              </a:extLst>
            </p:cNvPr>
            <p:cNvSpPr>
              <a:spLocks noChangeShapeType="1"/>
            </p:cNvSpPr>
            <p:nvPr/>
          </p:nvSpPr>
          <p:spPr bwMode="auto">
            <a:xfrm>
              <a:off x="1853223" y="4016012"/>
              <a:ext cx="0" cy="0"/>
            </a:xfrm>
            <a:prstGeom prst="line">
              <a:avLst/>
            </a:prstGeom>
            <a:noFill/>
            <a:ln w="41275">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99" name="Freeform 49">
              <a:extLst>
                <a:ext uri="{FF2B5EF4-FFF2-40B4-BE49-F238E27FC236}">
                  <a16:creationId xmlns:a16="http://schemas.microsoft.com/office/drawing/2014/main" id="{7AA666E4-FE74-4946-B86F-2CDA2275714D}"/>
                </a:ext>
              </a:extLst>
            </p:cNvPr>
            <p:cNvSpPr>
              <a:spLocks/>
            </p:cNvSpPr>
            <p:nvPr/>
          </p:nvSpPr>
          <p:spPr bwMode="auto">
            <a:xfrm>
              <a:off x="1854919" y="4086364"/>
              <a:ext cx="271240" cy="89566"/>
            </a:xfrm>
            <a:custGeom>
              <a:avLst/>
              <a:gdLst>
                <a:gd name="T0" fmla="*/ 1920 w 1920"/>
                <a:gd name="T1" fmla="*/ 318 h 634"/>
                <a:gd name="T2" fmla="*/ 1914 w 1920"/>
                <a:gd name="T3" fmla="*/ 382 h 634"/>
                <a:gd name="T4" fmla="*/ 1896 w 1920"/>
                <a:gd name="T5" fmla="*/ 440 h 634"/>
                <a:gd name="T6" fmla="*/ 1866 w 1920"/>
                <a:gd name="T7" fmla="*/ 494 h 634"/>
                <a:gd name="T8" fmla="*/ 1828 w 1920"/>
                <a:gd name="T9" fmla="*/ 542 h 634"/>
                <a:gd name="T10" fmla="*/ 1782 w 1920"/>
                <a:gd name="T11" fmla="*/ 580 h 634"/>
                <a:gd name="T12" fmla="*/ 1728 w 1920"/>
                <a:gd name="T13" fmla="*/ 610 h 634"/>
                <a:gd name="T14" fmla="*/ 1668 w 1920"/>
                <a:gd name="T15" fmla="*/ 628 h 634"/>
                <a:gd name="T16" fmla="*/ 1604 w 1920"/>
                <a:gd name="T17" fmla="*/ 634 h 634"/>
                <a:gd name="T18" fmla="*/ 318 w 1920"/>
                <a:gd name="T19" fmla="*/ 634 h 634"/>
                <a:gd name="T20" fmla="*/ 254 w 1920"/>
                <a:gd name="T21" fmla="*/ 628 h 634"/>
                <a:gd name="T22" fmla="*/ 194 w 1920"/>
                <a:gd name="T23" fmla="*/ 608 h 634"/>
                <a:gd name="T24" fmla="*/ 140 w 1920"/>
                <a:gd name="T25" fmla="*/ 580 h 634"/>
                <a:gd name="T26" fmla="*/ 94 w 1920"/>
                <a:gd name="T27" fmla="*/ 540 h 634"/>
                <a:gd name="T28" fmla="*/ 54 w 1920"/>
                <a:gd name="T29" fmla="*/ 494 h 634"/>
                <a:gd name="T30" fmla="*/ 26 w 1920"/>
                <a:gd name="T31" fmla="*/ 440 h 634"/>
                <a:gd name="T32" fmla="*/ 8 w 1920"/>
                <a:gd name="T33" fmla="*/ 380 h 634"/>
                <a:gd name="T34" fmla="*/ 0 w 1920"/>
                <a:gd name="T35" fmla="*/ 318 h 634"/>
                <a:gd name="T36" fmla="*/ 0 w 1920"/>
                <a:gd name="T37" fmla="*/ 318 h 634"/>
                <a:gd name="T38" fmla="*/ 8 w 1920"/>
                <a:gd name="T39" fmla="*/ 254 h 634"/>
                <a:gd name="T40" fmla="*/ 26 w 1920"/>
                <a:gd name="T41" fmla="*/ 194 h 634"/>
                <a:gd name="T42" fmla="*/ 56 w 1920"/>
                <a:gd name="T43" fmla="*/ 140 h 634"/>
                <a:gd name="T44" fmla="*/ 94 w 1920"/>
                <a:gd name="T45" fmla="*/ 92 h 634"/>
                <a:gd name="T46" fmla="*/ 142 w 1920"/>
                <a:gd name="T47" fmla="*/ 54 h 634"/>
                <a:gd name="T48" fmla="*/ 196 w 1920"/>
                <a:gd name="T49" fmla="*/ 26 h 634"/>
                <a:gd name="T50" fmla="*/ 254 w 1920"/>
                <a:gd name="T51" fmla="*/ 6 h 634"/>
                <a:gd name="T52" fmla="*/ 318 w 1920"/>
                <a:gd name="T53" fmla="*/ 0 h 634"/>
                <a:gd name="T54" fmla="*/ 1600 w 1920"/>
                <a:gd name="T55" fmla="*/ 0 h 634"/>
                <a:gd name="T56" fmla="*/ 1666 w 1920"/>
                <a:gd name="T57" fmla="*/ 6 h 634"/>
                <a:gd name="T58" fmla="*/ 1726 w 1920"/>
                <a:gd name="T59" fmla="*/ 24 h 634"/>
                <a:gd name="T60" fmla="*/ 1780 w 1920"/>
                <a:gd name="T61" fmla="*/ 52 h 634"/>
                <a:gd name="T62" fmla="*/ 1826 w 1920"/>
                <a:gd name="T63" fmla="*/ 92 h 634"/>
                <a:gd name="T64" fmla="*/ 1866 w 1920"/>
                <a:gd name="T65" fmla="*/ 138 h 634"/>
                <a:gd name="T66" fmla="*/ 1896 w 1920"/>
                <a:gd name="T67" fmla="*/ 192 h 634"/>
                <a:gd name="T68" fmla="*/ 1914 w 1920"/>
                <a:gd name="T69" fmla="*/ 252 h 634"/>
                <a:gd name="T70" fmla="*/ 1920 w 1920"/>
                <a:gd name="T71" fmla="*/ 3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634">
                  <a:moveTo>
                    <a:pt x="1920" y="318"/>
                  </a:moveTo>
                  <a:lnTo>
                    <a:pt x="1920" y="318"/>
                  </a:lnTo>
                  <a:lnTo>
                    <a:pt x="1920" y="350"/>
                  </a:lnTo>
                  <a:lnTo>
                    <a:pt x="1914" y="382"/>
                  </a:lnTo>
                  <a:lnTo>
                    <a:pt x="1906" y="412"/>
                  </a:lnTo>
                  <a:lnTo>
                    <a:pt x="1896" y="440"/>
                  </a:lnTo>
                  <a:lnTo>
                    <a:pt x="1882" y="468"/>
                  </a:lnTo>
                  <a:lnTo>
                    <a:pt x="1866" y="494"/>
                  </a:lnTo>
                  <a:lnTo>
                    <a:pt x="1848" y="520"/>
                  </a:lnTo>
                  <a:lnTo>
                    <a:pt x="1828" y="542"/>
                  </a:lnTo>
                  <a:lnTo>
                    <a:pt x="1806" y="562"/>
                  </a:lnTo>
                  <a:lnTo>
                    <a:pt x="1782" y="580"/>
                  </a:lnTo>
                  <a:lnTo>
                    <a:pt x="1756" y="596"/>
                  </a:lnTo>
                  <a:lnTo>
                    <a:pt x="1728" y="610"/>
                  </a:lnTo>
                  <a:lnTo>
                    <a:pt x="1698" y="620"/>
                  </a:lnTo>
                  <a:lnTo>
                    <a:pt x="1668" y="628"/>
                  </a:lnTo>
                  <a:lnTo>
                    <a:pt x="1636" y="632"/>
                  </a:lnTo>
                  <a:lnTo>
                    <a:pt x="1604" y="634"/>
                  </a:lnTo>
                  <a:lnTo>
                    <a:pt x="318" y="634"/>
                  </a:lnTo>
                  <a:lnTo>
                    <a:pt x="318" y="634"/>
                  </a:lnTo>
                  <a:lnTo>
                    <a:pt x="286" y="632"/>
                  </a:lnTo>
                  <a:lnTo>
                    <a:pt x="254" y="628"/>
                  </a:lnTo>
                  <a:lnTo>
                    <a:pt x="224" y="620"/>
                  </a:lnTo>
                  <a:lnTo>
                    <a:pt x="194" y="608"/>
                  </a:lnTo>
                  <a:lnTo>
                    <a:pt x="166" y="596"/>
                  </a:lnTo>
                  <a:lnTo>
                    <a:pt x="140" y="580"/>
                  </a:lnTo>
                  <a:lnTo>
                    <a:pt x="116" y="560"/>
                  </a:lnTo>
                  <a:lnTo>
                    <a:pt x="94" y="540"/>
                  </a:lnTo>
                  <a:lnTo>
                    <a:pt x="72" y="518"/>
                  </a:lnTo>
                  <a:lnTo>
                    <a:pt x="54" y="494"/>
                  </a:lnTo>
                  <a:lnTo>
                    <a:pt x="38" y="468"/>
                  </a:lnTo>
                  <a:lnTo>
                    <a:pt x="26" y="440"/>
                  </a:lnTo>
                  <a:lnTo>
                    <a:pt x="14" y="410"/>
                  </a:lnTo>
                  <a:lnTo>
                    <a:pt x="8" y="380"/>
                  </a:lnTo>
                  <a:lnTo>
                    <a:pt x="2" y="350"/>
                  </a:lnTo>
                  <a:lnTo>
                    <a:pt x="0" y="318"/>
                  </a:lnTo>
                  <a:lnTo>
                    <a:pt x="0" y="318"/>
                  </a:lnTo>
                  <a:lnTo>
                    <a:pt x="0" y="318"/>
                  </a:lnTo>
                  <a:lnTo>
                    <a:pt x="2" y="284"/>
                  </a:lnTo>
                  <a:lnTo>
                    <a:pt x="8" y="254"/>
                  </a:lnTo>
                  <a:lnTo>
                    <a:pt x="16" y="222"/>
                  </a:lnTo>
                  <a:lnTo>
                    <a:pt x="26" y="194"/>
                  </a:lnTo>
                  <a:lnTo>
                    <a:pt x="40" y="166"/>
                  </a:lnTo>
                  <a:lnTo>
                    <a:pt x="56" y="140"/>
                  </a:lnTo>
                  <a:lnTo>
                    <a:pt x="74" y="116"/>
                  </a:lnTo>
                  <a:lnTo>
                    <a:pt x="94" y="92"/>
                  </a:lnTo>
                  <a:lnTo>
                    <a:pt x="116" y="72"/>
                  </a:lnTo>
                  <a:lnTo>
                    <a:pt x="142" y="54"/>
                  </a:lnTo>
                  <a:lnTo>
                    <a:pt x="168" y="38"/>
                  </a:lnTo>
                  <a:lnTo>
                    <a:pt x="196" y="26"/>
                  </a:lnTo>
                  <a:lnTo>
                    <a:pt x="224" y="14"/>
                  </a:lnTo>
                  <a:lnTo>
                    <a:pt x="254" y="6"/>
                  </a:lnTo>
                  <a:lnTo>
                    <a:pt x="286" y="2"/>
                  </a:lnTo>
                  <a:lnTo>
                    <a:pt x="318" y="0"/>
                  </a:lnTo>
                  <a:lnTo>
                    <a:pt x="1600" y="0"/>
                  </a:lnTo>
                  <a:lnTo>
                    <a:pt x="1600" y="0"/>
                  </a:lnTo>
                  <a:lnTo>
                    <a:pt x="1634" y="2"/>
                  </a:lnTo>
                  <a:lnTo>
                    <a:pt x="1666" y="6"/>
                  </a:lnTo>
                  <a:lnTo>
                    <a:pt x="1696" y="14"/>
                  </a:lnTo>
                  <a:lnTo>
                    <a:pt x="1726" y="24"/>
                  </a:lnTo>
                  <a:lnTo>
                    <a:pt x="1754" y="38"/>
                  </a:lnTo>
                  <a:lnTo>
                    <a:pt x="1780" y="52"/>
                  </a:lnTo>
                  <a:lnTo>
                    <a:pt x="1804" y="72"/>
                  </a:lnTo>
                  <a:lnTo>
                    <a:pt x="1826" y="92"/>
                  </a:lnTo>
                  <a:lnTo>
                    <a:pt x="1848" y="114"/>
                  </a:lnTo>
                  <a:lnTo>
                    <a:pt x="1866" y="138"/>
                  </a:lnTo>
                  <a:lnTo>
                    <a:pt x="1882" y="166"/>
                  </a:lnTo>
                  <a:lnTo>
                    <a:pt x="1896" y="192"/>
                  </a:lnTo>
                  <a:lnTo>
                    <a:pt x="1906" y="222"/>
                  </a:lnTo>
                  <a:lnTo>
                    <a:pt x="1914" y="252"/>
                  </a:lnTo>
                  <a:lnTo>
                    <a:pt x="1920" y="284"/>
                  </a:lnTo>
                  <a:lnTo>
                    <a:pt x="1920" y="318"/>
                  </a:lnTo>
                  <a:lnTo>
                    <a:pt x="1920" y="318"/>
                  </a:lnTo>
                  <a:close/>
                </a:path>
              </a:pathLst>
            </a:custGeom>
            <a:solidFill>
              <a:srgbClr val="62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300" name="Line 50">
              <a:extLst>
                <a:ext uri="{FF2B5EF4-FFF2-40B4-BE49-F238E27FC236}">
                  <a16:creationId xmlns:a16="http://schemas.microsoft.com/office/drawing/2014/main" id="{478342AA-FF8C-4FB2-B8DF-839ECC38F7C9}"/>
                </a:ext>
              </a:extLst>
            </p:cNvPr>
            <p:cNvSpPr>
              <a:spLocks noChangeShapeType="1"/>
            </p:cNvSpPr>
            <p:nvPr/>
          </p:nvSpPr>
          <p:spPr bwMode="auto">
            <a:xfrm>
              <a:off x="1854919" y="4131288"/>
              <a:ext cx="0" cy="0"/>
            </a:xfrm>
            <a:prstGeom prst="line">
              <a:avLst/>
            </a:prstGeom>
            <a:noFill/>
            <a:ln w="41275">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301" name="Freeform 52">
              <a:extLst>
                <a:ext uri="{FF2B5EF4-FFF2-40B4-BE49-F238E27FC236}">
                  <a16:creationId xmlns:a16="http://schemas.microsoft.com/office/drawing/2014/main" id="{52307427-0847-45B6-9FA4-C69CA1AFBCF2}"/>
                </a:ext>
              </a:extLst>
            </p:cNvPr>
            <p:cNvSpPr>
              <a:spLocks/>
            </p:cNvSpPr>
            <p:nvPr/>
          </p:nvSpPr>
          <p:spPr bwMode="auto">
            <a:xfrm>
              <a:off x="1851528" y="4201641"/>
              <a:ext cx="271240" cy="90131"/>
            </a:xfrm>
            <a:custGeom>
              <a:avLst/>
              <a:gdLst>
                <a:gd name="T0" fmla="*/ 1458 w 1920"/>
                <a:gd name="T1" fmla="*/ 634 h 638"/>
                <a:gd name="T2" fmla="*/ 316 w 1920"/>
                <a:gd name="T3" fmla="*/ 634 h 638"/>
                <a:gd name="T4" fmla="*/ 316 w 1920"/>
                <a:gd name="T5" fmla="*/ 634 h 638"/>
                <a:gd name="T6" fmla="*/ 284 w 1920"/>
                <a:gd name="T7" fmla="*/ 632 h 638"/>
                <a:gd name="T8" fmla="*/ 252 w 1920"/>
                <a:gd name="T9" fmla="*/ 628 h 638"/>
                <a:gd name="T10" fmla="*/ 222 w 1920"/>
                <a:gd name="T11" fmla="*/ 620 h 638"/>
                <a:gd name="T12" fmla="*/ 192 w 1920"/>
                <a:gd name="T13" fmla="*/ 608 h 638"/>
                <a:gd name="T14" fmla="*/ 164 w 1920"/>
                <a:gd name="T15" fmla="*/ 596 h 638"/>
                <a:gd name="T16" fmla="*/ 138 w 1920"/>
                <a:gd name="T17" fmla="*/ 580 h 638"/>
                <a:gd name="T18" fmla="*/ 114 w 1920"/>
                <a:gd name="T19" fmla="*/ 560 h 638"/>
                <a:gd name="T20" fmla="*/ 92 w 1920"/>
                <a:gd name="T21" fmla="*/ 540 h 638"/>
                <a:gd name="T22" fmla="*/ 72 w 1920"/>
                <a:gd name="T23" fmla="*/ 518 h 638"/>
                <a:gd name="T24" fmla="*/ 54 w 1920"/>
                <a:gd name="T25" fmla="*/ 494 h 638"/>
                <a:gd name="T26" fmla="*/ 38 w 1920"/>
                <a:gd name="T27" fmla="*/ 468 h 638"/>
                <a:gd name="T28" fmla="*/ 24 w 1920"/>
                <a:gd name="T29" fmla="*/ 440 h 638"/>
                <a:gd name="T30" fmla="*/ 14 w 1920"/>
                <a:gd name="T31" fmla="*/ 410 h 638"/>
                <a:gd name="T32" fmla="*/ 6 w 1920"/>
                <a:gd name="T33" fmla="*/ 380 h 638"/>
                <a:gd name="T34" fmla="*/ 0 w 1920"/>
                <a:gd name="T35" fmla="*/ 350 h 638"/>
                <a:gd name="T36" fmla="*/ 0 w 1920"/>
                <a:gd name="T37" fmla="*/ 318 h 638"/>
                <a:gd name="T38" fmla="*/ 0 w 1920"/>
                <a:gd name="T39" fmla="*/ 318 h 638"/>
                <a:gd name="T40" fmla="*/ 0 w 1920"/>
                <a:gd name="T41" fmla="*/ 318 h 638"/>
                <a:gd name="T42" fmla="*/ 0 w 1920"/>
                <a:gd name="T43" fmla="*/ 284 h 638"/>
                <a:gd name="T44" fmla="*/ 6 w 1920"/>
                <a:gd name="T45" fmla="*/ 254 h 638"/>
                <a:gd name="T46" fmla="*/ 14 w 1920"/>
                <a:gd name="T47" fmla="*/ 222 h 638"/>
                <a:gd name="T48" fmla="*/ 24 w 1920"/>
                <a:gd name="T49" fmla="*/ 194 h 638"/>
                <a:gd name="T50" fmla="*/ 38 w 1920"/>
                <a:gd name="T51" fmla="*/ 166 h 638"/>
                <a:gd name="T52" fmla="*/ 54 w 1920"/>
                <a:gd name="T53" fmla="*/ 140 h 638"/>
                <a:gd name="T54" fmla="*/ 72 w 1920"/>
                <a:gd name="T55" fmla="*/ 116 h 638"/>
                <a:gd name="T56" fmla="*/ 92 w 1920"/>
                <a:gd name="T57" fmla="*/ 92 h 638"/>
                <a:gd name="T58" fmla="*/ 116 w 1920"/>
                <a:gd name="T59" fmla="*/ 72 h 638"/>
                <a:gd name="T60" fmla="*/ 140 w 1920"/>
                <a:gd name="T61" fmla="*/ 54 h 638"/>
                <a:gd name="T62" fmla="*/ 166 w 1920"/>
                <a:gd name="T63" fmla="*/ 38 h 638"/>
                <a:gd name="T64" fmla="*/ 194 w 1920"/>
                <a:gd name="T65" fmla="*/ 26 h 638"/>
                <a:gd name="T66" fmla="*/ 222 w 1920"/>
                <a:gd name="T67" fmla="*/ 14 h 638"/>
                <a:gd name="T68" fmla="*/ 252 w 1920"/>
                <a:gd name="T69" fmla="*/ 6 h 638"/>
                <a:gd name="T70" fmla="*/ 284 w 1920"/>
                <a:gd name="T71" fmla="*/ 2 h 638"/>
                <a:gd name="T72" fmla="*/ 316 w 1920"/>
                <a:gd name="T73" fmla="*/ 0 h 638"/>
                <a:gd name="T74" fmla="*/ 1600 w 1920"/>
                <a:gd name="T75" fmla="*/ 0 h 638"/>
                <a:gd name="T76" fmla="*/ 1600 w 1920"/>
                <a:gd name="T77" fmla="*/ 0 h 638"/>
                <a:gd name="T78" fmla="*/ 1612 w 1920"/>
                <a:gd name="T79" fmla="*/ 2 h 638"/>
                <a:gd name="T80" fmla="*/ 1650 w 1920"/>
                <a:gd name="T81" fmla="*/ 6 h 638"/>
                <a:gd name="T82" fmla="*/ 1700 w 1920"/>
                <a:gd name="T83" fmla="*/ 14 h 638"/>
                <a:gd name="T84" fmla="*/ 1730 w 1920"/>
                <a:gd name="T85" fmla="*/ 22 h 638"/>
                <a:gd name="T86" fmla="*/ 1760 w 1920"/>
                <a:gd name="T87" fmla="*/ 30 h 638"/>
                <a:gd name="T88" fmla="*/ 1790 w 1920"/>
                <a:gd name="T89" fmla="*/ 42 h 638"/>
                <a:gd name="T90" fmla="*/ 1818 w 1920"/>
                <a:gd name="T91" fmla="*/ 56 h 638"/>
                <a:gd name="T92" fmla="*/ 1844 w 1920"/>
                <a:gd name="T93" fmla="*/ 74 h 638"/>
                <a:gd name="T94" fmla="*/ 1870 w 1920"/>
                <a:gd name="T95" fmla="*/ 94 h 638"/>
                <a:gd name="T96" fmla="*/ 1880 w 1920"/>
                <a:gd name="T97" fmla="*/ 104 h 638"/>
                <a:gd name="T98" fmla="*/ 1890 w 1920"/>
                <a:gd name="T99" fmla="*/ 118 h 638"/>
                <a:gd name="T100" fmla="*/ 1898 w 1920"/>
                <a:gd name="T101" fmla="*/ 130 h 638"/>
                <a:gd name="T102" fmla="*/ 1906 w 1920"/>
                <a:gd name="T103" fmla="*/ 144 h 638"/>
                <a:gd name="T104" fmla="*/ 1912 w 1920"/>
                <a:gd name="T105" fmla="*/ 160 h 638"/>
                <a:gd name="T106" fmla="*/ 1916 w 1920"/>
                <a:gd name="T107" fmla="*/ 176 h 638"/>
                <a:gd name="T108" fmla="*/ 1918 w 1920"/>
                <a:gd name="T109" fmla="*/ 194 h 638"/>
                <a:gd name="T110" fmla="*/ 1920 w 1920"/>
                <a:gd name="T111" fmla="*/ 212 h 638"/>
                <a:gd name="T112" fmla="*/ 1920 w 1920"/>
                <a:gd name="T113" fmla="*/ 212 h 638"/>
                <a:gd name="T114" fmla="*/ 1920 w 1920"/>
                <a:gd name="T115" fmla="*/ 638 h 638"/>
                <a:gd name="T116" fmla="*/ 1458 w 1920"/>
                <a:gd name="T117" fmla="*/ 6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0" h="638">
                  <a:moveTo>
                    <a:pt x="1458" y="634"/>
                  </a:moveTo>
                  <a:lnTo>
                    <a:pt x="316" y="634"/>
                  </a:lnTo>
                  <a:lnTo>
                    <a:pt x="316" y="634"/>
                  </a:lnTo>
                  <a:lnTo>
                    <a:pt x="284" y="632"/>
                  </a:lnTo>
                  <a:lnTo>
                    <a:pt x="252" y="628"/>
                  </a:lnTo>
                  <a:lnTo>
                    <a:pt x="222" y="620"/>
                  </a:lnTo>
                  <a:lnTo>
                    <a:pt x="192" y="608"/>
                  </a:lnTo>
                  <a:lnTo>
                    <a:pt x="164" y="596"/>
                  </a:lnTo>
                  <a:lnTo>
                    <a:pt x="138" y="580"/>
                  </a:lnTo>
                  <a:lnTo>
                    <a:pt x="114" y="560"/>
                  </a:lnTo>
                  <a:lnTo>
                    <a:pt x="92" y="540"/>
                  </a:lnTo>
                  <a:lnTo>
                    <a:pt x="72" y="518"/>
                  </a:lnTo>
                  <a:lnTo>
                    <a:pt x="54" y="494"/>
                  </a:lnTo>
                  <a:lnTo>
                    <a:pt x="38" y="468"/>
                  </a:lnTo>
                  <a:lnTo>
                    <a:pt x="24" y="440"/>
                  </a:lnTo>
                  <a:lnTo>
                    <a:pt x="14" y="410"/>
                  </a:lnTo>
                  <a:lnTo>
                    <a:pt x="6" y="380"/>
                  </a:lnTo>
                  <a:lnTo>
                    <a:pt x="0" y="350"/>
                  </a:lnTo>
                  <a:lnTo>
                    <a:pt x="0" y="318"/>
                  </a:lnTo>
                  <a:lnTo>
                    <a:pt x="0" y="318"/>
                  </a:lnTo>
                  <a:lnTo>
                    <a:pt x="0" y="318"/>
                  </a:lnTo>
                  <a:lnTo>
                    <a:pt x="0" y="284"/>
                  </a:lnTo>
                  <a:lnTo>
                    <a:pt x="6" y="254"/>
                  </a:lnTo>
                  <a:lnTo>
                    <a:pt x="14" y="222"/>
                  </a:lnTo>
                  <a:lnTo>
                    <a:pt x="24" y="194"/>
                  </a:lnTo>
                  <a:lnTo>
                    <a:pt x="38" y="166"/>
                  </a:lnTo>
                  <a:lnTo>
                    <a:pt x="54" y="140"/>
                  </a:lnTo>
                  <a:lnTo>
                    <a:pt x="72" y="116"/>
                  </a:lnTo>
                  <a:lnTo>
                    <a:pt x="92" y="92"/>
                  </a:lnTo>
                  <a:lnTo>
                    <a:pt x="116" y="72"/>
                  </a:lnTo>
                  <a:lnTo>
                    <a:pt x="140" y="54"/>
                  </a:lnTo>
                  <a:lnTo>
                    <a:pt x="166" y="38"/>
                  </a:lnTo>
                  <a:lnTo>
                    <a:pt x="194" y="26"/>
                  </a:lnTo>
                  <a:lnTo>
                    <a:pt x="222" y="14"/>
                  </a:lnTo>
                  <a:lnTo>
                    <a:pt x="252" y="6"/>
                  </a:lnTo>
                  <a:lnTo>
                    <a:pt x="284" y="2"/>
                  </a:lnTo>
                  <a:lnTo>
                    <a:pt x="316" y="0"/>
                  </a:lnTo>
                  <a:lnTo>
                    <a:pt x="1600" y="0"/>
                  </a:lnTo>
                  <a:lnTo>
                    <a:pt x="1600" y="0"/>
                  </a:lnTo>
                  <a:lnTo>
                    <a:pt x="1612" y="2"/>
                  </a:lnTo>
                  <a:lnTo>
                    <a:pt x="1650" y="6"/>
                  </a:lnTo>
                  <a:lnTo>
                    <a:pt x="1700" y="14"/>
                  </a:lnTo>
                  <a:lnTo>
                    <a:pt x="1730" y="22"/>
                  </a:lnTo>
                  <a:lnTo>
                    <a:pt x="1760" y="30"/>
                  </a:lnTo>
                  <a:lnTo>
                    <a:pt x="1790" y="42"/>
                  </a:lnTo>
                  <a:lnTo>
                    <a:pt x="1818" y="56"/>
                  </a:lnTo>
                  <a:lnTo>
                    <a:pt x="1844" y="74"/>
                  </a:lnTo>
                  <a:lnTo>
                    <a:pt x="1870" y="94"/>
                  </a:lnTo>
                  <a:lnTo>
                    <a:pt x="1880" y="104"/>
                  </a:lnTo>
                  <a:lnTo>
                    <a:pt x="1890" y="118"/>
                  </a:lnTo>
                  <a:lnTo>
                    <a:pt x="1898" y="130"/>
                  </a:lnTo>
                  <a:lnTo>
                    <a:pt x="1906" y="144"/>
                  </a:lnTo>
                  <a:lnTo>
                    <a:pt x="1912" y="160"/>
                  </a:lnTo>
                  <a:lnTo>
                    <a:pt x="1916" y="176"/>
                  </a:lnTo>
                  <a:lnTo>
                    <a:pt x="1918" y="194"/>
                  </a:lnTo>
                  <a:lnTo>
                    <a:pt x="1920" y="212"/>
                  </a:lnTo>
                  <a:lnTo>
                    <a:pt x="1920" y="212"/>
                  </a:lnTo>
                  <a:lnTo>
                    <a:pt x="1920" y="638"/>
                  </a:lnTo>
                  <a:lnTo>
                    <a:pt x="1458" y="6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302" name="Line 53">
              <a:extLst>
                <a:ext uri="{FF2B5EF4-FFF2-40B4-BE49-F238E27FC236}">
                  <a16:creationId xmlns:a16="http://schemas.microsoft.com/office/drawing/2014/main" id="{33CE95F0-A783-4F88-B0B0-800E67DB3A21}"/>
                </a:ext>
              </a:extLst>
            </p:cNvPr>
            <p:cNvSpPr>
              <a:spLocks noChangeShapeType="1"/>
            </p:cNvSpPr>
            <p:nvPr/>
          </p:nvSpPr>
          <p:spPr bwMode="auto">
            <a:xfrm>
              <a:off x="1851528" y="4246000"/>
              <a:ext cx="0" cy="0"/>
            </a:xfrm>
            <a:prstGeom prst="line">
              <a:avLst/>
            </a:prstGeom>
            <a:noFill/>
            <a:ln w="41275">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303" name="Freeform 56">
              <a:extLst>
                <a:ext uri="{FF2B5EF4-FFF2-40B4-BE49-F238E27FC236}">
                  <a16:creationId xmlns:a16="http://schemas.microsoft.com/office/drawing/2014/main" id="{7C29B869-F509-40D2-80DA-62C9AA814046}"/>
                </a:ext>
              </a:extLst>
            </p:cNvPr>
            <p:cNvSpPr>
              <a:spLocks noEditPoints="1"/>
            </p:cNvSpPr>
            <p:nvPr/>
          </p:nvSpPr>
          <p:spPr bwMode="auto">
            <a:xfrm>
              <a:off x="1845595" y="3963459"/>
              <a:ext cx="286215" cy="104823"/>
            </a:xfrm>
            <a:custGeom>
              <a:avLst/>
              <a:gdLst>
                <a:gd name="T0" fmla="*/ 1654 w 2026"/>
                <a:gd name="T1" fmla="*/ 742 h 742"/>
                <a:gd name="T2" fmla="*/ 1764 w 2026"/>
                <a:gd name="T3" fmla="*/ 726 h 742"/>
                <a:gd name="T4" fmla="*/ 1862 w 2026"/>
                <a:gd name="T5" fmla="*/ 678 h 742"/>
                <a:gd name="T6" fmla="*/ 1940 w 2026"/>
                <a:gd name="T7" fmla="*/ 608 h 742"/>
                <a:gd name="T8" fmla="*/ 1996 w 2026"/>
                <a:gd name="T9" fmla="*/ 516 h 742"/>
                <a:gd name="T10" fmla="*/ 2024 w 2026"/>
                <a:gd name="T11" fmla="*/ 410 h 742"/>
                <a:gd name="T12" fmla="*/ 2024 w 2026"/>
                <a:gd name="T13" fmla="*/ 334 h 742"/>
                <a:gd name="T14" fmla="*/ 1996 w 2026"/>
                <a:gd name="T15" fmla="*/ 226 h 742"/>
                <a:gd name="T16" fmla="*/ 1940 w 2026"/>
                <a:gd name="T17" fmla="*/ 136 h 742"/>
                <a:gd name="T18" fmla="*/ 1862 w 2026"/>
                <a:gd name="T19" fmla="*/ 64 h 742"/>
                <a:gd name="T20" fmla="*/ 1764 w 2026"/>
                <a:gd name="T21" fmla="*/ 16 h 742"/>
                <a:gd name="T22" fmla="*/ 1654 w 2026"/>
                <a:gd name="T23" fmla="*/ 0 h 742"/>
                <a:gd name="T24" fmla="*/ 332 w 2026"/>
                <a:gd name="T25" fmla="*/ 2 h 742"/>
                <a:gd name="T26" fmla="*/ 226 w 2026"/>
                <a:gd name="T27" fmla="*/ 30 h 742"/>
                <a:gd name="T28" fmla="*/ 134 w 2026"/>
                <a:gd name="T29" fmla="*/ 84 h 742"/>
                <a:gd name="T30" fmla="*/ 64 w 2026"/>
                <a:gd name="T31" fmla="*/ 164 h 742"/>
                <a:gd name="T32" fmla="*/ 16 w 2026"/>
                <a:gd name="T33" fmla="*/ 260 h 742"/>
                <a:gd name="T34" fmla="*/ 0 w 2026"/>
                <a:gd name="T35" fmla="*/ 372 h 742"/>
                <a:gd name="T36" fmla="*/ 8 w 2026"/>
                <a:gd name="T37" fmla="*/ 446 h 742"/>
                <a:gd name="T38" fmla="*/ 46 w 2026"/>
                <a:gd name="T39" fmla="*/ 548 h 742"/>
                <a:gd name="T40" fmla="*/ 110 w 2026"/>
                <a:gd name="T41" fmla="*/ 634 h 742"/>
                <a:gd name="T42" fmla="*/ 194 w 2026"/>
                <a:gd name="T43" fmla="*/ 698 h 742"/>
                <a:gd name="T44" fmla="*/ 296 w 2026"/>
                <a:gd name="T45" fmla="*/ 734 h 742"/>
                <a:gd name="T46" fmla="*/ 370 w 2026"/>
                <a:gd name="T47" fmla="*/ 742 h 742"/>
                <a:gd name="T48" fmla="*/ 1654 w 2026"/>
                <a:gd name="T49" fmla="*/ 106 h 742"/>
                <a:gd name="T50" fmla="*/ 1734 w 2026"/>
                <a:gd name="T51" fmla="*/ 118 h 742"/>
                <a:gd name="T52" fmla="*/ 1802 w 2026"/>
                <a:gd name="T53" fmla="*/ 150 h 742"/>
                <a:gd name="T54" fmla="*/ 1860 w 2026"/>
                <a:gd name="T55" fmla="*/ 202 h 742"/>
                <a:gd name="T56" fmla="*/ 1898 w 2026"/>
                <a:gd name="T57" fmla="*/ 268 h 742"/>
                <a:gd name="T58" fmla="*/ 1918 w 2026"/>
                <a:gd name="T59" fmla="*/ 344 h 742"/>
                <a:gd name="T60" fmla="*/ 1918 w 2026"/>
                <a:gd name="T61" fmla="*/ 398 h 742"/>
                <a:gd name="T62" fmla="*/ 1898 w 2026"/>
                <a:gd name="T63" fmla="*/ 474 h 742"/>
                <a:gd name="T64" fmla="*/ 1860 w 2026"/>
                <a:gd name="T65" fmla="*/ 540 h 742"/>
                <a:gd name="T66" fmla="*/ 1802 w 2026"/>
                <a:gd name="T67" fmla="*/ 592 h 742"/>
                <a:gd name="T68" fmla="*/ 1734 w 2026"/>
                <a:gd name="T69" fmla="*/ 624 h 742"/>
                <a:gd name="T70" fmla="*/ 1654 w 2026"/>
                <a:gd name="T71" fmla="*/ 636 h 742"/>
                <a:gd name="T72" fmla="*/ 344 w 2026"/>
                <a:gd name="T73" fmla="*/ 636 h 742"/>
                <a:gd name="T74" fmla="*/ 268 w 2026"/>
                <a:gd name="T75" fmla="*/ 616 h 742"/>
                <a:gd name="T76" fmla="*/ 202 w 2026"/>
                <a:gd name="T77" fmla="*/ 576 h 742"/>
                <a:gd name="T78" fmla="*/ 150 w 2026"/>
                <a:gd name="T79" fmla="*/ 520 h 742"/>
                <a:gd name="T80" fmla="*/ 118 w 2026"/>
                <a:gd name="T81" fmla="*/ 450 h 742"/>
                <a:gd name="T82" fmla="*/ 106 w 2026"/>
                <a:gd name="T83" fmla="*/ 372 h 742"/>
                <a:gd name="T84" fmla="*/ 110 w 2026"/>
                <a:gd name="T85" fmla="*/ 318 h 742"/>
                <a:gd name="T86" fmla="*/ 138 w 2026"/>
                <a:gd name="T87" fmla="*/ 244 h 742"/>
                <a:gd name="T88" fmla="*/ 182 w 2026"/>
                <a:gd name="T89" fmla="*/ 184 h 742"/>
                <a:gd name="T90" fmla="*/ 244 w 2026"/>
                <a:gd name="T91" fmla="*/ 138 h 742"/>
                <a:gd name="T92" fmla="*/ 318 w 2026"/>
                <a:gd name="T93" fmla="*/ 110 h 742"/>
                <a:gd name="T94" fmla="*/ 370 w 2026"/>
                <a:gd name="T95" fmla="*/ 10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6" h="742">
                  <a:moveTo>
                    <a:pt x="370" y="742"/>
                  </a:moveTo>
                  <a:lnTo>
                    <a:pt x="1654" y="742"/>
                  </a:lnTo>
                  <a:lnTo>
                    <a:pt x="1654" y="742"/>
                  </a:lnTo>
                  <a:lnTo>
                    <a:pt x="1692" y="740"/>
                  </a:lnTo>
                  <a:lnTo>
                    <a:pt x="1728" y="734"/>
                  </a:lnTo>
                  <a:lnTo>
                    <a:pt x="1764" y="726"/>
                  </a:lnTo>
                  <a:lnTo>
                    <a:pt x="1798" y="714"/>
                  </a:lnTo>
                  <a:lnTo>
                    <a:pt x="1830" y="698"/>
                  </a:lnTo>
                  <a:lnTo>
                    <a:pt x="1862" y="678"/>
                  </a:lnTo>
                  <a:lnTo>
                    <a:pt x="1890" y="658"/>
                  </a:lnTo>
                  <a:lnTo>
                    <a:pt x="1916" y="634"/>
                  </a:lnTo>
                  <a:lnTo>
                    <a:pt x="1940" y="608"/>
                  </a:lnTo>
                  <a:lnTo>
                    <a:pt x="1962" y="578"/>
                  </a:lnTo>
                  <a:lnTo>
                    <a:pt x="1980" y="548"/>
                  </a:lnTo>
                  <a:lnTo>
                    <a:pt x="1996" y="516"/>
                  </a:lnTo>
                  <a:lnTo>
                    <a:pt x="2008" y="482"/>
                  </a:lnTo>
                  <a:lnTo>
                    <a:pt x="2018" y="446"/>
                  </a:lnTo>
                  <a:lnTo>
                    <a:pt x="2024" y="410"/>
                  </a:lnTo>
                  <a:lnTo>
                    <a:pt x="2026" y="372"/>
                  </a:lnTo>
                  <a:lnTo>
                    <a:pt x="2026" y="372"/>
                  </a:lnTo>
                  <a:lnTo>
                    <a:pt x="2024" y="334"/>
                  </a:lnTo>
                  <a:lnTo>
                    <a:pt x="2018" y="296"/>
                  </a:lnTo>
                  <a:lnTo>
                    <a:pt x="2008" y="260"/>
                  </a:lnTo>
                  <a:lnTo>
                    <a:pt x="1996" y="226"/>
                  </a:lnTo>
                  <a:lnTo>
                    <a:pt x="1980" y="194"/>
                  </a:lnTo>
                  <a:lnTo>
                    <a:pt x="1962" y="164"/>
                  </a:lnTo>
                  <a:lnTo>
                    <a:pt x="1940" y="136"/>
                  </a:lnTo>
                  <a:lnTo>
                    <a:pt x="1916" y="108"/>
                  </a:lnTo>
                  <a:lnTo>
                    <a:pt x="1890" y="84"/>
                  </a:lnTo>
                  <a:lnTo>
                    <a:pt x="1862" y="64"/>
                  </a:lnTo>
                  <a:lnTo>
                    <a:pt x="1830" y="44"/>
                  </a:lnTo>
                  <a:lnTo>
                    <a:pt x="1798" y="30"/>
                  </a:lnTo>
                  <a:lnTo>
                    <a:pt x="1764" y="16"/>
                  </a:lnTo>
                  <a:lnTo>
                    <a:pt x="1728" y="8"/>
                  </a:lnTo>
                  <a:lnTo>
                    <a:pt x="1692" y="2"/>
                  </a:lnTo>
                  <a:lnTo>
                    <a:pt x="1654" y="0"/>
                  </a:lnTo>
                  <a:lnTo>
                    <a:pt x="370" y="0"/>
                  </a:lnTo>
                  <a:lnTo>
                    <a:pt x="370" y="0"/>
                  </a:lnTo>
                  <a:lnTo>
                    <a:pt x="332" y="2"/>
                  </a:lnTo>
                  <a:lnTo>
                    <a:pt x="296" y="8"/>
                  </a:lnTo>
                  <a:lnTo>
                    <a:pt x="260" y="16"/>
                  </a:lnTo>
                  <a:lnTo>
                    <a:pt x="226" y="30"/>
                  </a:lnTo>
                  <a:lnTo>
                    <a:pt x="194" y="44"/>
                  </a:lnTo>
                  <a:lnTo>
                    <a:pt x="164" y="64"/>
                  </a:lnTo>
                  <a:lnTo>
                    <a:pt x="134" y="84"/>
                  </a:lnTo>
                  <a:lnTo>
                    <a:pt x="108" y="108"/>
                  </a:lnTo>
                  <a:lnTo>
                    <a:pt x="84" y="136"/>
                  </a:lnTo>
                  <a:lnTo>
                    <a:pt x="64" y="164"/>
                  </a:lnTo>
                  <a:lnTo>
                    <a:pt x="44" y="194"/>
                  </a:lnTo>
                  <a:lnTo>
                    <a:pt x="28" y="226"/>
                  </a:lnTo>
                  <a:lnTo>
                    <a:pt x="16" y="260"/>
                  </a:lnTo>
                  <a:lnTo>
                    <a:pt x="8" y="296"/>
                  </a:lnTo>
                  <a:lnTo>
                    <a:pt x="2" y="334"/>
                  </a:lnTo>
                  <a:lnTo>
                    <a:pt x="0" y="372"/>
                  </a:lnTo>
                  <a:lnTo>
                    <a:pt x="0" y="372"/>
                  </a:lnTo>
                  <a:lnTo>
                    <a:pt x="2" y="410"/>
                  </a:lnTo>
                  <a:lnTo>
                    <a:pt x="8" y="446"/>
                  </a:lnTo>
                  <a:lnTo>
                    <a:pt x="18" y="482"/>
                  </a:lnTo>
                  <a:lnTo>
                    <a:pt x="30" y="516"/>
                  </a:lnTo>
                  <a:lnTo>
                    <a:pt x="46" y="548"/>
                  </a:lnTo>
                  <a:lnTo>
                    <a:pt x="64" y="578"/>
                  </a:lnTo>
                  <a:lnTo>
                    <a:pt x="86" y="608"/>
                  </a:lnTo>
                  <a:lnTo>
                    <a:pt x="110" y="634"/>
                  </a:lnTo>
                  <a:lnTo>
                    <a:pt x="136" y="658"/>
                  </a:lnTo>
                  <a:lnTo>
                    <a:pt x="164" y="678"/>
                  </a:lnTo>
                  <a:lnTo>
                    <a:pt x="194" y="698"/>
                  </a:lnTo>
                  <a:lnTo>
                    <a:pt x="226" y="714"/>
                  </a:lnTo>
                  <a:lnTo>
                    <a:pt x="260" y="726"/>
                  </a:lnTo>
                  <a:lnTo>
                    <a:pt x="296" y="734"/>
                  </a:lnTo>
                  <a:lnTo>
                    <a:pt x="332" y="740"/>
                  </a:lnTo>
                  <a:lnTo>
                    <a:pt x="370" y="742"/>
                  </a:lnTo>
                  <a:lnTo>
                    <a:pt x="370" y="742"/>
                  </a:lnTo>
                  <a:close/>
                  <a:moveTo>
                    <a:pt x="370" y="106"/>
                  </a:moveTo>
                  <a:lnTo>
                    <a:pt x="1654" y="106"/>
                  </a:lnTo>
                  <a:lnTo>
                    <a:pt x="1654" y="106"/>
                  </a:lnTo>
                  <a:lnTo>
                    <a:pt x="1682" y="106"/>
                  </a:lnTo>
                  <a:lnTo>
                    <a:pt x="1708" y="110"/>
                  </a:lnTo>
                  <a:lnTo>
                    <a:pt x="1734" y="118"/>
                  </a:lnTo>
                  <a:lnTo>
                    <a:pt x="1758" y="126"/>
                  </a:lnTo>
                  <a:lnTo>
                    <a:pt x="1780" y="138"/>
                  </a:lnTo>
                  <a:lnTo>
                    <a:pt x="1802" y="150"/>
                  </a:lnTo>
                  <a:lnTo>
                    <a:pt x="1824" y="166"/>
                  </a:lnTo>
                  <a:lnTo>
                    <a:pt x="1842" y="184"/>
                  </a:lnTo>
                  <a:lnTo>
                    <a:pt x="1860" y="202"/>
                  </a:lnTo>
                  <a:lnTo>
                    <a:pt x="1874" y="222"/>
                  </a:lnTo>
                  <a:lnTo>
                    <a:pt x="1888" y="244"/>
                  </a:lnTo>
                  <a:lnTo>
                    <a:pt x="1898" y="268"/>
                  </a:lnTo>
                  <a:lnTo>
                    <a:pt x="1908" y="292"/>
                  </a:lnTo>
                  <a:lnTo>
                    <a:pt x="1914" y="318"/>
                  </a:lnTo>
                  <a:lnTo>
                    <a:pt x="1918" y="344"/>
                  </a:lnTo>
                  <a:lnTo>
                    <a:pt x="1920" y="372"/>
                  </a:lnTo>
                  <a:lnTo>
                    <a:pt x="1920" y="372"/>
                  </a:lnTo>
                  <a:lnTo>
                    <a:pt x="1918" y="398"/>
                  </a:lnTo>
                  <a:lnTo>
                    <a:pt x="1914" y="424"/>
                  </a:lnTo>
                  <a:lnTo>
                    <a:pt x="1908" y="450"/>
                  </a:lnTo>
                  <a:lnTo>
                    <a:pt x="1898" y="474"/>
                  </a:lnTo>
                  <a:lnTo>
                    <a:pt x="1888" y="498"/>
                  </a:lnTo>
                  <a:lnTo>
                    <a:pt x="1874" y="520"/>
                  </a:lnTo>
                  <a:lnTo>
                    <a:pt x="1860" y="540"/>
                  </a:lnTo>
                  <a:lnTo>
                    <a:pt x="1842" y="560"/>
                  </a:lnTo>
                  <a:lnTo>
                    <a:pt x="1824" y="576"/>
                  </a:lnTo>
                  <a:lnTo>
                    <a:pt x="1802" y="592"/>
                  </a:lnTo>
                  <a:lnTo>
                    <a:pt x="1780" y="604"/>
                  </a:lnTo>
                  <a:lnTo>
                    <a:pt x="1758" y="616"/>
                  </a:lnTo>
                  <a:lnTo>
                    <a:pt x="1734" y="624"/>
                  </a:lnTo>
                  <a:lnTo>
                    <a:pt x="1708" y="632"/>
                  </a:lnTo>
                  <a:lnTo>
                    <a:pt x="1682" y="636"/>
                  </a:lnTo>
                  <a:lnTo>
                    <a:pt x="1654" y="636"/>
                  </a:lnTo>
                  <a:lnTo>
                    <a:pt x="370" y="636"/>
                  </a:lnTo>
                  <a:lnTo>
                    <a:pt x="370" y="636"/>
                  </a:lnTo>
                  <a:lnTo>
                    <a:pt x="344" y="636"/>
                  </a:lnTo>
                  <a:lnTo>
                    <a:pt x="318" y="632"/>
                  </a:lnTo>
                  <a:lnTo>
                    <a:pt x="292" y="624"/>
                  </a:lnTo>
                  <a:lnTo>
                    <a:pt x="268" y="616"/>
                  </a:lnTo>
                  <a:lnTo>
                    <a:pt x="244" y="604"/>
                  </a:lnTo>
                  <a:lnTo>
                    <a:pt x="222" y="592"/>
                  </a:lnTo>
                  <a:lnTo>
                    <a:pt x="202" y="576"/>
                  </a:lnTo>
                  <a:lnTo>
                    <a:pt x="182" y="560"/>
                  </a:lnTo>
                  <a:lnTo>
                    <a:pt x="166" y="540"/>
                  </a:lnTo>
                  <a:lnTo>
                    <a:pt x="150" y="520"/>
                  </a:lnTo>
                  <a:lnTo>
                    <a:pt x="138" y="498"/>
                  </a:lnTo>
                  <a:lnTo>
                    <a:pt x="126" y="474"/>
                  </a:lnTo>
                  <a:lnTo>
                    <a:pt x="118" y="450"/>
                  </a:lnTo>
                  <a:lnTo>
                    <a:pt x="110" y="424"/>
                  </a:lnTo>
                  <a:lnTo>
                    <a:pt x="106" y="398"/>
                  </a:lnTo>
                  <a:lnTo>
                    <a:pt x="106" y="372"/>
                  </a:lnTo>
                  <a:lnTo>
                    <a:pt x="106" y="372"/>
                  </a:lnTo>
                  <a:lnTo>
                    <a:pt x="106" y="344"/>
                  </a:lnTo>
                  <a:lnTo>
                    <a:pt x="110" y="318"/>
                  </a:lnTo>
                  <a:lnTo>
                    <a:pt x="118" y="292"/>
                  </a:lnTo>
                  <a:lnTo>
                    <a:pt x="126" y="268"/>
                  </a:lnTo>
                  <a:lnTo>
                    <a:pt x="138" y="244"/>
                  </a:lnTo>
                  <a:lnTo>
                    <a:pt x="150" y="222"/>
                  </a:lnTo>
                  <a:lnTo>
                    <a:pt x="166" y="202"/>
                  </a:lnTo>
                  <a:lnTo>
                    <a:pt x="182" y="184"/>
                  </a:lnTo>
                  <a:lnTo>
                    <a:pt x="202" y="166"/>
                  </a:lnTo>
                  <a:lnTo>
                    <a:pt x="222" y="150"/>
                  </a:lnTo>
                  <a:lnTo>
                    <a:pt x="244" y="138"/>
                  </a:lnTo>
                  <a:lnTo>
                    <a:pt x="268" y="126"/>
                  </a:lnTo>
                  <a:lnTo>
                    <a:pt x="292" y="118"/>
                  </a:lnTo>
                  <a:lnTo>
                    <a:pt x="318" y="110"/>
                  </a:lnTo>
                  <a:lnTo>
                    <a:pt x="344" y="106"/>
                  </a:lnTo>
                  <a:lnTo>
                    <a:pt x="370" y="106"/>
                  </a:lnTo>
                  <a:lnTo>
                    <a:pt x="370"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304" name="Freeform 59">
              <a:extLst>
                <a:ext uri="{FF2B5EF4-FFF2-40B4-BE49-F238E27FC236}">
                  <a16:creationId xmlns:a16="http://schemas.microsoft.com/office/drawing/2014/main" id="{41D4D417-365B-4101-B6BF-89CC00014C32}"/>
                </a:ext>
              </a:extLst>
            </p:cNvPr>
            <p:cNvSpPr>
              <a:spLocks/>
            </p:cNvSpPr>
            <p:nvPr/>
          </p:nvSpPr>
          <p:spPr bwMode="auto">
            <a:xfrm>
              <a:off x="2053828" y="3999059"/>
              <a:ext cx="33622" cy="33622"/>
            </a:xfrm>
            <a:custGeom>
              <a:avLst/>
              <a:gdLst>
                <a:gd name="T0" fmla="*/ 120 w 238"/>
                <a:gd name="T1" fmla="*/ 0 h 238"/>
                <a:gd name="T2" fmla="*/ 120 w 238"/>
                <a:gd name="T3" fmla="*/ 0 h 238"/>
                <a:gd name="T4" fmla="*/ 132 w 238"/>
                <a:gd name="T5" fmla="*/ 2 h 238"/>
                <a:gd name="T6" fmla="*/ 144 w 238"/>
                <a:gd name="T7" fmla="*/ 4 h 238"/>
                <a:gd name="T8" fmla="*/ 166 w 238"/>
                <a:gd name="T9" fmla="*/ 10 h 238"/>
                <a:gd name="T10" fmla="*/ 186 w 238"/>
                <a:gd name="T11" fmla="*/ 22 h 238"/>
                <a:gd name="T12" fmla="*/ 202 w 238"/>
                <a:gd name="T13" fmla="*/ 36 h 238"/>
                <a:gd name="T14" fmla="*/ 218 w 238"/>
                <a:gd name="T15" fmla="*/ 54 h 238"/>
                <a:gd name="T16" fmla="*/ 228 w 238"/>
                <a:gd name="T17" fmla="*/ 74 h 238"/>
                <a:gd name="T18" fmla="*/ 236 w 238"/>
                <a:gd name="T19" fmla="*/ 96 h 238"/>
                <a:gd name="T20" fmla="*/ 236 w 238"/>
                <a:gd name="T21" fmla="*/ 108 h 238"/>
                <a:gd name="T22" fmla="*/ 238 w 238"/>
                <a:gd name="T23" fmla="*/ 120 h 238"/>
                <a:gd name="T24" fmla="*/ 238 w 238"/>
                <a:gd name="T25" fmla="*/ 120 h 238"/>
                <a:gd name="T26" fmla="*/ 236 w 238"/>
                <a:gd name="T27" fmla="*/ 132 h 238"/>
                <a:gd name="T28" fmla="*/ 236 w 238"/>
                <a:gd name="T29" fmla="*/ 144 h 238"/>
                <a:gd name="T30" fmla="*/ 228 w 238"/>
                <a:gd name="T31" fmla="*/ 166 h 238"/>
                <a:gd name="T32" fmla="*/ 218 w 238"/>
                <a:gd name="T33" fmla="*/ 186 h 238"/>
                <a:gd name="T34" fmla="*/ 202 w 238"/>
                <a:gd name="T35" fmla="*/ 202 h 238"/>
                <a:gd name="T36" fmla="*/ 186 w 238"/>
                <a:gd name="T37" fmla="*/ 218 h 238"/>
                <a:gd name="T38" fmla="*/ 166 w 238"/>
                <a:gd name="T39" fmla="*/ 228 h 238"/>
                <a:gd name="T40" fmla="*/ 144 w 238"/>
                <a:gd name="T41" fmla="*/ 236 h 238"/>
                <a:gd name="T42" fmla="*/ 132 w 238"/>
                <a:gd name="T43" fmla="*/ 236 h 238"/>
                <a:gd name="T44" fmla="*/ 120 w 238"/>
                <a:gd name="T45" fmla="*/ 238 h 238"/>
                <a:gd name="T46" fmla="*/ 120 w 238"/>
                <a:gd name="T47" fmla="*/ 238 h 238"/>
                <a:gd name="T48" fmla="*/ 108 w 238"/>
                <a:gd name="T49" fmla="*/ 236 h 238"/>
                <a:gd name="T50" fmla="*/ 96 w 238"/>
                <a:gd name="T51" fmla="*/ 236 h 238"/>
                <a:gd name="T52" fmla="*/ 74 w 238"/>
                <a:gd name="T53" fmla="*/ 228 h 238"/>
                <a:gd name="T54" fmla="*/ 54 w 238"/>
                <a:gd name="T55" fmla="*/ 218 h 238"/>
                <a:gd name="T56" fmla="*/ 36 w 238"/>
                <a:gd name="T57" fmla="*/ 202 h 238"/>
                <a:gd name="T58" fmla="*/ 22 w 238"/>
                <a:gd name="T59" fmla="*/ 186 h 238"/>
                <a:gd name="T60" fmla="*/ 10 w 238"/>
                <a:gd name="T61" fmla="*/ 166 h 238"/>
                <a:gd name="T62" fmla="*/ 4 w 238"/>
                <a:gd name="T63" fmla="*/ 144 h 238"/>
                <a:gd name="T64" fmla="*/ 2 w 238"/>
                <a:gd name="T65" fmla="*/ 132 h 238"/>
                <a:gd name="T66" fmla="*/ 0 w 238"/>
                <a:gd name="T67" fmla="*/ 120 h 238"/>
                <a:gd name="T68" fmla="*/ 0 w 238"/>
                <a:gd name="T69" fmla="*/ 120 h 238"/>
                <a:gd name="T70" fmla="*/ 2 w 238"/>
                <a:gd name="T71" fmla="*/ 108 h 238"/>
                <a:gd name="T72" fmla="*/ 4 w 238"/>
                <a:gd name="T73" fmla="*/ 96 h 238"/>
                <a:gd name="T74" fmla="*/ 10 w 238"/>
                <a:gd name="T75" fmla="*/ 74 h 238"/>
                <a:gd name="T76" fmla="*/ 22 w 238"/>
                <a:gd name="T77" fmla="*/ 54 h 238"/>
                <a:gd name="T78" fmla="*/ 36 w 238"/>
                <a:gd name="T79" fmla="*/ 36 h 238"/>
                <a:gd name="T80" fmla="*/ 54 w 238"/>
                <a:gd name="T81" fmla="*/ 22 h 238"/>
                <a:gd name="T82" fmla="*/ 74 w 238"/>
                <a:gd name="T83" fmla="*/ 10 h 238"/>
                <a:gd name="T84" fmla="*/ 96 w 238"/>
                <a:gd name="T85" fmla="*/ 4 h 238"/>
                <a:gd name="T86" fmla="*/ 108 w 238"/>
                <a:gd name="T87" fmla="*/ 2 h 238"/>
                <a:gd name="T88" fmla="*/ 120 w 238"/>
                <a:gd name="T89" fmla="*/ 0 h 238"/>
                <a:gd name="T90" fmla="*/ 120 w 238"/>
                <a:gd name="T9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238">
                  <a:moveTo>
                    <a:pt x="120" y="0"/>
                  </a:moveTo>
                  <a:lnTo>
                    <a:pt x="120" y="0"/>
                  </a:lnTo>
                  <a:lnTo>
                    <a:pt x="132" y="2"/>
                  </a:lnTo>
                  <a:lnTo>
                    <a:pt x="144" y="4"/>
                  </a:lnTo>
                  <a:lnTo>
                    <a:pt x="166" y="10"/>
                  </a:lnTo>
                  <a:lnTo>
                    <a:pt x="186" y="22"/>
                  </a:lnTo>
                  <a:lnTo>
                    <a:pt x="202" y="36"/>
                  </a:lnTo>
                  <a:lnTo>
                    <a:pt x="218" y="54"/>
                  </a:lnTo>
                  <a:lnTo>
                    <a:pt x="228" y="74"/>
                  </a:lnTo>
                  <a:lnTo>
                    <a:pt x="236" y="96"/>
                  </a:lnTo>
                  <a:lnTo>
                    <a:pt x="236" y="108"/>
                  </a:lnTo>
                  <a:lnTo>
                    <a:pt x="238" y="120"/>
                  </a:lnTo>
                  <a:lnTo>
                    <a:pt x="238" y="120"/>
                  </a:lnTo>
                  <a:lnTo>
                    <a:pt x="236" y="132"/>
                  </a:lnTo>
                  <a:lnTo>
                    <a:pt x="236" y="144"/>
                  </a:lnTo>
                  <a:lnTo>
                    <a:pt x="228" y="166"/>
                  </a:lnTo>
                  <a:lnTo>
                    <a:pt x="218" y="186"/>
                  </a:lnTo>
                  <a:lnTo>
                    <a:pt x="202" y="202"/>
                  </a:lnTo>
                  <a:lnTo>
                    <a:pt x="186" y="218"/>
                  </a:lnTo>
                  <a:lnTo>
                    <a:pt x="166" y="228"/>
                  </a:lnTo>
                  <a:lnTo>
                    <a:pt x="144" y="236"/>
                  </a:lnTo>
                  <a:lnTo>
                    <a:pt x="132" y="236"/>
                  </a:lnTo>
                  <a:lnTo>
                    <a:pt x="120" y="238"/>
                  </a:lnTo>
                  <a:lnTo>
                    <a:pt x="120" y="238"/>
                  </a:lnTo>
                  <a:lnTo>
                    <a:pt x="108" y="236"/>
                  </a:lnTo>
                  <a:lnTo>
                    <a:pt x="96" y="236"/>
                  </a:lnTo>
                  <a:lnTo>
                    <a:pt x="74" y="228"/>
                  </a:lnTo>
                  <a:lnTo>
                    <a:pt x="54" y="218"/>
                  </a:lnTo>
                  <a:lnTo>
                    <a:pt x="36" y="202"/>
                  </a:lnTo>
                  <a:lnTo>
                    <a:pt x="22" y="186"/>
                  </a:lnTo>
                  <a:lnTo>
                    <a:pt x="10" y="166"/>
                  </a:lnTo>
                  <a:lnTo>
                    <a:pt x="4" y="144"/>
                  </a:lnTo>
                  <a:lnTo>
                    <a:pt x="2" y="132"/>
                  </a:lnTo>
                  <a:lnTo>
                    <a:pt x="0" y="120"/>
                  </a:lnTo>
                  <a:lnTo>
                    <a:pt x="0" y="120"/>
                  </a:lnTo>
                  <a:lnTo>
                    <a:pt x="2" y="108"/>
                  </a:lnTo>
                  <a:lnTo>
                    <a:pt x="4" y="96"/>
                  </a:lnTo>
                  <a:lnTo>
                    <a:pt x="10" y="74"/>
                  </a:lnTo>
                  <a:lnTo>
                    <a:pt x="22" y="54"/>
                  </a:lnTo>
                  <a:lnTo>
                    <a:pt x="36" y="36"/>
                  </a:lnTo>
                  <a:lnTo>
                    <a:pt x="54" y="22"/>
                  </a:lnTo>
                  <a:lnTo>
                    <a:pt x="74" y="10"/>
                  </a:lnTo>
                  <a:lnTo>
                    <a:pt x="96" y="4"/>
                  </a:lnTo>
                  <a:lnTo>
                    <a:pt x="108" y="2"/>
                  </a:lnTo>
                  <a:lnTo>
                    <a:pt x="120" y="0"/>
                  </a:lnTo>
                  <a:lnTo>
                    <a:pt x="12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305" name="Freeform 60">
              <a:extLst>
                <a:ext uri="{FF2B5EF4-FFF2-40B4-BE49-F238E27FC236}">
                  <a16:creationId xmlns:a16="http://schemas.microsoft.com/office/drawing/2014/main" id="{60CE82B4-BEA8-4ABC-8574-DCDABAAD1E3B}"/>
                </a:ext>
              </a:extLst>
            </p:cNvPr>
            <p:cNvSpPr>
              <a:spLocks/>
            </p:cNvSpPr>
            <p:nvPr/>
          </p:nvSpPr>
          <p:spPr bwMode="auto">
            <a:xfrm>
              <a:off x="2057501" y="4114336"/>
              <a:ext cx="33622" cy="33622"/>
            </a:xfrm>
            <a:custGeom>
              <a:avLst/>
              <a:gdLst>
                <a:gd name="T0" fmla="*/ 118 w 238"/>
                <a:gd name="T1" fmla="*/ 0 h 238"/>
                <a:gd name="T2" fmla="*/ 118 w 238"/>
                <a:gd name="T3" fmla="*/ 0 h 238"/>
                <a:gd name="T4" fmla="*/ 130 w 238"/>
                <a:gd name="T5" fmla="*/ 2 h 238"/>
                <a:gd name="T6" fmla="*/ 142 w 238"/>
                <a:gd name="T7" fmla="*/ 4 h 238"/>
                <a:gd name="T8" fmla="*/ 164 w 238"/>
                <a:gd name="T9" fmla="*/ 10 h 238"/>
                <a:gd name="T10" fmla="*/ 184 w 238"/>
                <a:gd name="T11" fmla="*/ 22 h 238"/>
                <a:gd name="T12" fmla="*/ 202 w 238"/>
                <a:gd name="T13" fmla="*/ 36 h 238"/>
                <a:gd name="T14" fmla="*/ 216 w 238"/>
                <a:gd name="T15" fmla="*/ 54 h 238"/>
                <a:gd name="T16" fmla="*/ 228 w 238"/>
                <a:gd name="T17" fmla="*/ 74 h 238"/>
                <a:gd name="T18" fmla="*/ 234 w 238"/>
                <a:gd name="T19" fmla="*/ 96 h 238"/>
                <a:gd name="T20" fmla="*/ 236 w 238"/>
                <a:gd name="T21" fmla="*/ 108 h 238"/>
                <a:gd name="T22" fmla="*/ 238 w 238"/>
                <a:gd name="T23" fmla="*/ 120 h 238"/>
                <a:gd name="T24" fmla="*/ 238 w 238"/>
                <a:gd name="T25" fmla="*/ 120 h 238"/>
                <a:gd name="T26" fmla="*/ 236 w 238"/>
                <a:gd name="T27" fmla="*/ 132 h 238"/>
                <a:gd name="T28" fmla="*/ 234 w 238"/>
                <a:gd name="T29" fmla="*/ 144 h 238"/>
                <a:gd name="T30" fmla="*/ 228 w 238"/>
                <a:gd name="T31" fmla="*/ 166 h 238"/>
                <a:gd name="T32" fmla="*/ 216 w 238"/>
                <a:gd name="T33" fmla="*/ 186 h 238"/>
                <a:gd name="T34" fmla="*/ 202 w 238"/>
                <a:gd name="T35" fmla="*/ 202 h 238"/>
                <a:gd name="T36" fmla="*/ 184 w 238"/>
                <a:gd name="T37" fmla="*/ 218 h 238"/>
                <a:gd name="T38" fmla="*/ 164 w 238"/>
                <a:gd name="T39" fmla="*/ 228 h 238"/>
                <a:gd name="T40" fmla="*/ 142 w 238"/>
                <a:gd name="T41" fmla="*/ 236 h 238"/>
                <a:gd name="T42" fmla="*/ 130 w 238"/>
                <a:gd name="T43" fmla="*/ 236 h 238"/>
                <a:gd name="T44" fmla="*/ 118 w 238"/>
                <a:gd name="T45" fmla="*/ 238 h 238"/>
                <a:gd name="T46" fmla="*/ 118 w 238"/>
                <a:gd name="T47" fmla="*/ 238 h 238"/>
                <a:gd name="T48" fmla="*/ 106 w 238"/>
                <a:gd name="T49" fmla="*/ 236 h 238"/>
                <a:gd name="T50" fmla="*/ 94 w 238"/>
                <a:gd name="T51" fmla="*/ 236 h 238"/>
                <a:gd name="T52" fmla="*/ 72 w 238"/>
                <a:gd name="T53" fmla="*/ 228 h 238"/>
                <a:gd name="T54" fmla="*/ 52 w 238"/>
                <a:gd name="T55" fmla="*/ 218 h 238"/>
                <a:gd name="T56" fmla="*/ 36 w 238"/>
                <a:gd name="T57" fmla="*/ 202 h 238"/>
                <a:gd name="T58" fmla="*/ 20 w 238"/>
                <a:gd name="T59" fmla="*/ 186 h 238"/>
                <a:gd name="T60" fmla="*/ 10 w 238"/>
                <a:gd name="T61" fmla="*/ 166 h 238"/>
                <a:gd name="T62" fmla="*/ 2 w 238"/>
                <a:gd name="T63" fmla="*/ 144 h 238"/>
                <a:gd name="T64" fmla="*/ 2 w 238"/>
                <a:gd name="T65" fmla="*/ 132 h 238"/>
                <a:gd name="T66" fmla="*/ 0 w 238"/>
                <a:gd name="T67" fmla="*/ 120 h 238"/>
                <a:gd name="T68" fmla="*/ 0 w 238"/>
                <a:gd name="T69" fmla="*/ 120 h 238"/>
                <a:gd name="T70" fmla="*/ 2 w 238"/>
                <a:gd name="T71" fmla="*/ 108 h 238"/>
                <a:gd name="T72" fmla="*/ 2 w 238"/>
                <a:gd name="T73" fmla="*/ 96 h 238"/>
                <a:gd name="T74" fmla="*/ 10 w 238"/>
                <a:gd name="T75" fmla="*/ 74 h 238"/>
                <a:gd name="T76" fmla="*/ 20 w 238"/>
                <a:gd name="T77" fmla="*/ 54 h 238"/>
                <a:gd name="T78" fmla="*/ 36 w 238"/>
                <a:gd name="T79" fmla="*/ 36 h 238"/>
                <a:gd name="T80" fmla="*/ 52 w 238"/>
                <a:gd name="T81" fmla="*/ 22 h 238"/>
                <a:gd name="T82" fmla="*/ 72 w 238"/>
                <a:gd name="T83" fmla="*/ 10 h 238"/>
                <a:gd name="T84" fmla="*/ 94 w 238"/>
                <a:gd name="T85" fmla="*/ 4 h 238"/>
                <a:gd name="T86" fmla="*/ 106 w 238"/>
                <a:gd name="T87" fmla="*/ 2 h 238"/>
                <a:gd name="T88" fmla="*/ 118 w 238"/>
                <a:gd name="T89" fmla="*/ 0 h 238"/>
                <a:gd name="T90" fmla="*/ 118 w 238"/>
                <a:gd name="T9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238">
                  <a:moveTo>
                    <a:pt x="118" y="0"/>
                  </a:moveTo>
                  <a:lnTo>
                    <a:pt x="118" y="0"/>
                  </a:lnTo>
                  <a:lnTo>
                    <a:pt x="130" y="2"/>
                  </a:lnTo>
                  <a:lnTo>
                    <a:pt x="142" y="4"/>
                  </a:lnTo>
                  <a:lnTo>
                    <a:pt x="164" y="10"/>
                  </a:lnTo>
                  <a:lnTo>
                    <a:pt x="184" y="22"/>
                  </a:lnTo>
                  <a:lnTo>
                    <a:pt x="202" y="36"/>
                  </a:lnTo>
                  <a:lnTo>
                    <a:pt x="216" y="54"/>
                  </a:lnTo>
                  <a:lnTo>
                    <a:pt x="228" y="74"/>
                  </a:lnTo>
                  <a:lnTo>
                    <a:pt x="234" y="96"/>
                  </a:lnTo>
                  <a:lnTo>
                    <a:pt x="236" y="108"/>
                  </a:lnTo>
                  <a:lnTo>
                    <a:pt x="238" y="120"/>
                  </a:lnTo>
                  <a:lnTo>
                    <a:pt x="238" y="120"/>
                  </a:lnTo>
                  <a:lnTo>
                    <a:pt x="236" y="132"/>
                  </a:lnTo>
                  <a:lnTo>
                    <a:pt x="234" y="144"/>
                  </a:lnTo>
                  <a:lnTo>
                    <a:pt x="228" y="166"/>
                  </a:lnTo>
                  <a:lnTo>
                    <a:pt x="216" y="186"/>
                  </a:lnTo>
                  <a:lnTo>
                    <a:pt x="202" y="202"/>
                  </a:lnTo>
                  <a:lnTo>
                    <a:pt x="184" y="218"/>
                  </a:lnTo>
                  <a:lnTo>
                    <a:pt x="164" y="228"/>
                  </a:lnTo>
                  <a:lnTo>
                    <a:pt x="142" y="236"/>
                  </a:lnTo>
                  <a:lnTo>
                    <a:pt x="130" y="236"/>
                  </a:lnTo>
                  <a:lnTo>
                    <a:pt x="118" y="238"/>
                  </a:lnTo>
                  <a:lnTo>
                    <a:pt x="118" y="238"/>
                  </a:lnTo>
                  <a:lnTo>
                    <a:pt x="106" y="236"/>
                  </a:lnTo>
                  <a:lnTo>
                    <a:pt x="94" y="236"/>
                  </a:lnTo>
                  <a:lnTo>
                    <a:pt x="72" y="228"/>
                  </a:lnTo>
                  <a:lnTo>
                    <a:pt x="52" y="218"/>
                  </a:lnTo>
                  <a:lnTo>
                    <a:pt x="36" y="202"/>
                  </a:lnTo>
                  <a:lnTo>
                    <a:pt x="20" y="186"/>
                  </a:lnTo>
                  <a:lnTo>
                    <a:pt x="10" y="166"/>
                  </a:lnTo>
                  <a:lnTo>
                    <a:pt x="2" y="144"/>
                  </a:lnTo>
                  <a:lnTo>
                    <a:pt x="2" y="132"/>
                  </a:lnTo>
                  <a:lnTo>
                    <a:pt x="0" y="120"/>
                  </a:lnTo>
                  <a:lnTo>
                    <a:pt x="0" y="120"/>
                  </a:lnTo>
                  <a:lnTo>
                    <a:pt x="2" y="108"/>
                  </a:lnTo>
                  <a:lnTo>
                    <a:pt x="2" y="96"/>
                  </a:lnTo>
                  <a:lnTo>
                    <a:pt x="10" y="74"/>
                  </a:lnTo>
                  <a:lnTo>
                    <a:pt x="20" y="54"/>
                  </a:lnTo>
                  <a:lnTo>
                    <a:pt x="36" y="36"/>
                  </a:lnTo>
                  <a:lnTo>
                    <a:pt x="52" y="22"/>
                  </a:lnTo>
                  <a:lnTo>
                    <a:pt x="72" y="10"/>
                  </a:lnTo>
                  <a:lnTo>
                    <a:pt x="94" y="4"/>
                  </a:lnTo>
                  <a:lnTo>
                    <a:pt x="106" y="2"/>
                  </a:lnTo>
                  <a:lnTo>
                    <a:pt x="118" y="0"/>
                  </a:lnTo>
                  <a:lnTo>
                    <a:pt x="118"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306" name="Freeform 56">
              <a:extLst>
                <a:ext uri="{FF2B5EF4-FFF2-40B4-BE49-F238E27FC236}">
                  <a16:creationId xmlns:a16="http://schemas.microsoft.com/office/drawing/2014/main" id="{F0707A2C-9AC7-4375-AA3A-EA8CC9D412F9}"/>
                </a:ext>
              </a:extLst>
            </p:cNvPr>
            <p:cNvSpPr>
              <a:spLocks noEditPoints="1"/>
            </p:cNvSpPr>
            <p:nvPr/>
          </p:nvSpPr>
          <p:spPr bwMode="auto">
            <a:xfrm>
              <a:off x="1845595" y="4071107"/>
              <a:ext cx="286215" cy="104823"/>
            </a:xfrm>
            <a:custGeom>
              <a:avLst/>
              <a:gdLst>
                <a:gd name="T0" fmla="*/ 1654 w 2026"/>
                <a:gd name="T1" fmla="*/ 742 h 742"/>
                <a:gd name="T2" fmla="*/ 1764 w 2026"/>
                <a:gd name="T3" fmla="*/ 726 h 742"/>
                <a:gd name="T4" fmla="*/ 1862 w 2026"/>
                <a:gd name="T5" fmla="*/ 678 h 742"/>
                <a:gd name="T6" fmla="*/ 1940 w 2026"/>
                <a:gd name="T7" fmla="*/ 608 h 742"/>
                <a:gd name="T8" fmla="*/ 1996 w 2026"/>
                <a:gd name="T9" fmla="*/ 516 h 742"/>
                <a:gd name="T10" fmla="*/ 2024 w 2026"/>
                <a:gd name="T11" fmla="*/ 410 h 742"/>
                <a:gd name="T12" fmla="*/ 2024 w 2026"/>
                <a:gd name="T13" fmla="*/ 334 h 742"/>
                <a:gd name="T14" fmla="*/ 1996 w 2026"/>
                <a:gd name="T15" fmla="*/ 226 h 742"/>
                <a:gd name="T16" fmla="*/ 1940 w 2026"/>
                <a:gd name="T17" fmla="*/ 136 h 742"/>
                <a:gd name="T18" fmla="*/ 1862 w 2026"/>
                <a:gd name="T19" fmla="*/ 64 h 742"/>
                <a:gd name="T20" fmla="*/ 1764 w 2026"/>
                <a:gd name="T21" fmla="*/ 16 h 742"/>
                <a:gd name="T22" fmla="*/ 1654 w 2026"/>
                <a:gd name="T23" fmla="*/ 0 h 742"/>
                <a:gd name="T24" fmla="*/ 332 w 2026"/>
                <a:gd name="T25" fmla="*/ 2 h 742"/>
                <a:gd name="T26" fmla="*/ 226 w 2026"/>
                <a:gd name="T27" fmla="*/ 30 h 742"/>
                <a:gd name="T28" fmla="*/ 134 w 2026"/>
                <a:gd name="T29" fmla="*/ 84 h 742"/>
                <a:gd name="T30" fmla="*/ 64 w 2026"/>
                <a:gd name="T31" fmla="*/ 164 h 742"/>
                <a:gd name="T32" fmla="*/ 16 w 2026"/>
                <a:gd name="T33" fmla="*/ 260 h 742"/>
                <a:gd name="T34" fmla="*/ 0 w 2026"/>
                <a:gd name="T35" fmla="*/ 372 h 742"/>
                <a:gd name="T36" fmla="*/ 8 w 2026"/>
                <a:gd name="T37" fmla="*/ 446 h 742"/>
                <a:gd name="T38" fmla="*/ 46 w 2026"/>
                <a:gd name="T39" fmla="*/ 548 h 742"/>
                <a:gd name="T40" fmla="*/ 110 w 2026"/>
                <a:gd name="T41" fmla="*/ 634 h 742"/>
                <a:gd name="T42" fmla="*/ 194 w 2026"/>
                <a:gd name="T43" fmla="*/ 698 h 742"/>
                <a:gd name="T44" fmla="*/ 296 w 2026"/>
                <a:gd name="T45" fmla="*/ 734 h 742"/>
                <a:gd name="T46" fmla="*/ 370 w 2026"/>
                <a:gd name="T47" fmla="*/ 742 h 742"/>
                <a:gd name="T48" fmla="*/ 1654 w 2026"/>
                <a:gd name="T49" fmla="*/ 106 h 742"/>
                <a:gd name="T50" fmla="*/ 1734 w 2026"/>
                <a:gd name="T51" fmla="*/ 118 h 742"/>
                <a:gd name="T52" fmla="*/ 1802 w 2026"/>
                <a:gd name="T53" fmla="*/ 150 h 742"/>
                <a:gd name="T54" fmla="*/ 1860 w 2026"/>
                <a:gd name="T55" fmla="*/ 202 h 742"/>
                <a:gd name="T56" fmla="*/ 1898 w 2026"/>
                <a:gd name="T57" fmla="*/ 268 h 742"/>
                <a:gd name="T58" fmla="*/ 1918 w 2026"/>
                <a:gd name="T59" fmla="*/ 344 h 742"/>
                <a:gd name="T60" fmla="*/ 1918 w 2026"/>
                <a:gd name="T61" fmla="*/ 398 h 742"/>
                <a:gd name="T62" fmla="*/ 1898 w 2026"/>
                <a:gd name="T63" fmla="*/ 474 h 742"/>
                <a:gd name="T64" fmla="*/ 1860 w 2026"/>
                <a:gd name="T65" fmla="*/ 540 h 742"/>
                <a:gd name="T66" fmla="*/ 1802 w 2026"/>
                <a:gd name="T67" fmla="*/ 592 h 742"/>
                <a:gd name="T68" fmla="*/ 1734 w 2026"/>
                <a:gd name="T69" fmla="*/ 624 h 742"/>
                <a:gd name="T70" fmla="*/ 1654 w 2026"/>
                <a:gd name="T71" fmla="*/ 636 h 742"/>
                <a:gd name="T72" fmla="*/ 344 w 2026"/>
                <a:gd name="T73" fmla="*/ 636 h 742"/>
                <a:gd name="T74" fmla="*/ 268 w 2026"/>
                <a:gd name="T75" fmla="*/ 616 h 742"/>
                <a:gd name="T76" fmla="*/ 202 w 2026"/>
                <a:gd name="T77" fmla="*/ 576 h 742"/>
                <a:gd name="T78" fmla="*/ 150 w 2026"/>
                <a:gd name="T79" fmla="*/ 520 h 742"/>
                <a:gd name="T80" fmla="*/ 118 w 2026"/>
                <a:gd name="T81" fmla="*/ 450 h 742"/>
                <a:gd name="T82" fmla="*/ 106 w 2026"/>
                <a:gd name="T83" fmla="*/ 372 h 742"/>
                <a:gd name="T84" fmla="*/ 110 w 2026"/>
                <a:gd name="T85" fmla="*/ 318 h 742"/>
                <a:gd name="T86" fmla="*/ 138 w 2026"/>
                <a:gd name="T87" fmla="*/ 244 h 742"/>
                <a:gd name="T88" fmla="*/ 182 w 2026"/>
                <a:gd name="T89" fmla="*/ 184 h 742"/>
                <a:gd name="T90" fmla="*/ 244 w 2026"/>
                <a:gd name="T91" fmla="*/ 138 h 742"/>
                <a:gd name="T92" fmla="*/ 318 w 2026"/>
                <a:gd name="T93" fmla="*/ 110 h 742"/>
                <a:gd name="T94" fmla="*/ 370 w 2026"/>
                <a:gd name="T95" fmla="*/ 10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6" h="742">
                  <a:moveTo>
                    <a:pt x="370" y="742"/>
                  </a:moveTo>
                  <a:lnTo>
                    <a:pt x="1654" y="742"/>
                  </a:lnTo>
                  <a:lnTo>
                    <a:pt x="1654" y="742"/>
                  </a:lnTo>
                  <a:lnTo>
                    <a:pt x="1692" y="740"/>
                  </a:lnTo>
                  <a:lnTo>
                    <a:pt x="1728" y="734"/>
                  </a:lnTo>
                  <a:lnTo>
                    <a:pt x="1764" y="726"/>
                  </a:lnTo>
                  <a:lnTo>
                    <a:pt x="1798" y="714"/>
                  </a:lnTo>
                  <a:lnTo>
                    <a:pt x="1830" y="698"/>
                  </a:lnTo>
                  <a:lnTo>
                    <a:pt x="1862" y="678"/>
                  </a:lnTo>
                  <a:lnTo>
                    <a:pt x="1890" y="658"/>
                  </a:lnTo>
                  <a:lnTo>
                    <a:pt x="1916" y="634"/>
                  </a:lnTo>
                  <a:lnTo>
                    <a:pt x="1940" y="608"/>
                  </a:lnTo>
                  <a:lnTo>
                    <a:pt x="1962" y="578"/>
                  </a:lnTo>
                  <a:lnTo>
                    <a:pt x="1980" y="548"/>
                  </a:lnTo>
                  <a:lnTo>
                    <a:pt x="1996" y="516"/>
                  </a:lnTo>
                  <a:lnTo>
                    <a:pt x="2008" y="482"/>
                  </a:lnTo>
                  <a:lnTo>
                    <a:pt x="2018" y="446"/>
                  </a:lnTo>
                  <a:lnTo>
                    <a:pt x="2024" y="410"/>
                  </a:lnTo>
                  <a:lnTo>
                    <a:pt x="2026" y="372"/>
                  </a:lnTo>
                  <a:lnTo>
                    <a:pt x="2026" y="372"/>
                  </a:lnTo>
                  <a:lnTo>
                    <a:pt x="2024" y="334"/>
                  </a:lnTo>
                  <a:lnTo>
                    <a:pt x="2018" y="296"/>
                  </a:lnTo>
                  <a:lnTo>
                    <a:pt x="2008" y="260"/>
                  </a:lnTo>
                  <a:lnTo>
                    <a:pt x="1996" y="226"/>
                  </a:lnTo>
                  <a:lnTo>
                    <a:pt x="1980" y="194"/>
                  </a:lnTo>
                  <a:lnTo>
                    <a:pt x="1962" y="164"/>
                  </a:lnTo>
                  <a:lnTo>
                    <a:pt x="1940" y="136"/>
                  </a:lnTo>
                  <a:lnTo>
                    <a:pt x="1916" y="108"/>
                  </a:lnTo>
                  <a:lnTo>
                    <a:pt x="1890" y="84"/>
                  </a:lnTo>
                  <a:lnTo>
                    <a:pt x="1862" y="64"/>
                  </a:lnTo>
                  <a:lnTo>
                    <a:pt x="1830" y="44"/>
                  </a:lnTo>
                  <a:lnTo>
                    <a:pt x="1798" y="30"/>
                  </a:lnTo>
                  <a:lnTo>
                    <a:pt x="1764" y="16"/>
                  </a:lnTo>
                  <a:lnTo>
                    <a:pt x="1728" y="8"/>
                  </a:lnTo>
                  <a:lnTo>
                    <a:pt x="1692" y="2"/>
                  </a:lnTo>
                  <a:lnTo>
                    <a:pt x="1654" y="0"/>
                  </a:lnTo>
                  <a:lnTo>
                    <a:pt x="370" y="0"/>
                  </a:lnTo>
                  <a:lnTo>
                    <a:pt x="370" y="0"/>
                  </a:lnTo>
                  <a:lnTo>
                    <a:pt x="332" y="2"/>
                  </a:lnTo>
                  <a:lnTo>
                    <a:pt x="296" y="8"/>
                  </a:lnTo>
                  <a:lnTo>
                    <a:pt x="260" y="16"/>
                  </a:lnTo>
                  <a:lnTo>
                    <a:pt x="226" y="30"/>
                  </a:lnTo>
                  <a:lnTo>
                    <a:pt x="194" y="44"/>
                  </a:lnTo>
                  <a:lnTo>
                    <a:pt x="164" y="64"/>
                  </a:lnTo>
                  <a:lnTo>
                    <a:pt x="134" y="84"/>
                  </a:lnTo>
                  <a:lnTo>
                    <a:pt x="108" y="108"/>
                  </a:lnTo>
                  <a:lnTo>
                    <a:pt x="84" y="136"/>
                  </a:lnTo>
                  <a:lnTo>
                    <a:pt x="64" y="164"/>
                  </a:lnTo>
                  <a:lnTo>
                    <a:pt x="44" y="194"/>
                  </a:lnTo>
                  <a:lnTo>
                    <a:pt x="28" y="226"/>
                  </a:lnTo>
                  <a:lnTo>
                    <a:pt x="16" y="260"/>
                  </a:lnTo>
                  <a:lnTo>
                    <a:pt x="8" y="296"/>
                  </a:lnTo>
                  <a:lnTo>
                    <a:pt x="2" y="334"/>
                  </a:lnTo>
                  <a:lnTo>
                    <a:pt x="0" y="372"/>
                  </a:lnTo>
                  <a:lnTo>
                    <a:pt x="0" y="372"/>
                  </a:lnTo>
                  <a:lnTo>
                    <a:pt x="2" y="410"/>
                  </a:lnTo>
                  <a:lnTo>
                    <a:pt x="8" y="446"/>
                  </a:lnTo>
                  <a:lnTo>
                    <a:pt x="18" y="482"/>
                  </a:lnTo>
                  <a:lnTo>
                    <a:pt x="30" y="516"/>
                  </a:lnTo>
                  <a:lnTo>
                    <a:pt x="46" y="548"/>
                  </a:lnTo>
                  <a:lnTo>
                    <a:pt x="64" y="578"/>
                  </a:lnTo>
                  <a:lnTo>
                    <a:pt x="86" y="608"/>
                  </a:lnTo>
                  <a:lnTo>
                    <a:pt x="110" y="634"/>
                  </a:lnTo>
                  <a:lnTo>
                    <a:pt x="136" y="658"/>
                  </a:lnTo>
                  <a:lnTo>
                    <a:pt x="164" y="678"/>
                  </a:lnTo>
                  <a:lnTo>
                    <a:pt x="194" y="698"/>
                  </a:lnTo>
                  <a:lnTo>
                    <a:pt x="226" y="714"/>
                  </a:lnTo>
                  <a:lnTo>
                    <a:pt x="260" y="726"/>
                  </a:lnTo>
                  <a:lnTo>
                    <a:pt x="296" y="734"/>
                  </a:lnTo>
                  <a:lnTo>
                    <a:pt x="332" y="740"/>
                  </a:lnTo>
                  <a:lnTo>
                    <a:pt x="370" y="742"/>
                  </a:lnTo>
                  <a:lnTo>
                    <a:pt x="370" y="742"/>
                  </a:lnTo>
                  <a:close/>
                  <a:moveTo>
                    <a:pt x="370" y="106"/>
                  </a:moveTo>
                  <a:lnTo>
                    <a:pt x="1654" y="106"/>
                  </a:lnTo>
                  <a:lnTo>
                    <a:pt x="1654" y="106"/>
                  </a:lnTo>
                  <a:lnTo>
                    <a:pt x="1682" y="106"/>
                  </a:lnTo>
                  <a:lnTo>
                    <a:pt x="1708" y="110"/>
                  </a:lnTo>
                  <a:lnTo>
                    <a:pt x="1734" y="118"/>
                  </a:lnTo>
                  <a:lnTo>
                    <a:pt x="1758" y="126"/>
                  </a:lnTo>
                  <a:lnTo>
                    <a:pt x="1780" y="138"/>
                  </a:lnTo>
                  <a:lnTo>
                    <a:pt x="1802" y="150"/>
                  </a:lnTo>
                  <a:lnTo>
                    <a:pt x="1824" y="166"/>
                  </a:lnTo>
                  <a:lnTo>
                    <a:pt x="1842" y="184"/>
                  </a:lnTo>
                  <a:lnTo>
                    <a:pt x="1860" y="202"/>
                  </a:lnTo>
                  <a:lnTo>
                    <a:pt x="1874" y="222"/>
                  </a:lnTo>
                  <a:lnTo>
                    <a:pt x="1888" y="244"/>
                  </a:lnTo>
                  <a:lnTo>
                    <a:pt x="1898" y="268"/>
                  </a:lnTo>
                  <a:lnTo>
                    <a:pt x="1908" y="292"/>
                  </a:lnTo>
                  <a:lnTo>
                    <a:pt x="1914" y="318"/>
                  </a:lnTo>
                  <a:lnTo>
                    <a:pt x="1918" y="344"/>
                  </a:lnTo>
                  <a:lnTo>
                    <a:pt x="1920" y="372"/>
                  </a:lnTo>
                  <a:lnTo>
                    <a:pt x="1920" y="372"/>
                  </a:lnTo>
                  <a:lnTo>
                    <a:pt x="1918" y="398"/>
                  </a:lnTo>
                  <a:lnTo>
                    <a:pt x="1914" y="424"/>
                  </a:lnTo>
                  <a:lnTo>
                    <a:pt x="1908" y="450"/>
                  </a:lnTo>
                  <a:lnTo>
                    <a:pt x="1898" y="474"/>
                  </a:lnTo>
                  <a:lnTo>
                    <a:pt x="1888" y="498"/>
                  </a:lnTo>
                  <a:lnTo>
                    <a:pt x="1874" y="520"/>
                  </a:lnTo>
                  <a:lnTo>
                    <a:pt x="1860" y="540"/>
                  </a:lnTo>
                  <a:lnTo>
                    <a:pt x="1842" y="560"/>
                  </a:lnTo>
                  <a:lnTo>
                    <a:pt x="1824" y="576"/>
                  </a:lnTo>
                  <a:lnTo>
                    <a:pt x="1802" y="592"/>
                  </a:lnTo>
                  <a:lnTo>
                    <a:pt x="1780" y="604"/>
                  </a:lnTo>
                  <a:lnTo>
                    <a:pt x="1758" y="616"/>
                  </a:lnTo>
                  <a:lnTo>
                    <a:pt x="1734" y="624"/>
                  </a:lnTo>
                  <a:lnTo>
                    <a:pt x="1708" y="632"/>
                  </a:lnTo>
                  <a:lnTo>
                    <a:pt x="1682" y="636"/>
                  </a:lnTo>
                  <a:lnTo>
                    <a:pt x="1654" y="636"/>
                  </a:lnTo>
                  <a:lnTo>
                    <a:pt x="370" y="636"/>
                  </a:lnTo>
                  <a:lnTo>
                    <a:pt x="370" y="636"/>
                  </a:lnTo>
                  <a:lnTo>
                    <a:pt x="344" y="636"/>
                  </a:lnTo>
                  <a:lnTo>
                    <a:pt x="318" y="632"/>
                  </a:lnTo>
                  <a:lnTo>
                    <a:pt x="292" y="624"/>
                  </a:lnTo>
                  <a:lnTo>
                    <a:pt x="268" y="616"/>
                  </a:lnTo>
                  <a:lnTo>
                    <a:pt x="244" y="604"/>
                  </a:lnTo>
                  <a:lnTo>
                    <a:pt x="222" y="592"/>
                  </a:lnTo>
                  <a:lnTo>
                    <a:pt x="202" y="576"/>
                  </a:lnTo>
                  <a:lnTo>
                    <a:pt x="182" y="560"/>
                  </a:lnTo>
                  <a:lnTo>
                    <a:pt x="166" y="540"/>
                  </a:lnTo>
                  <a:lnTo>
                    <a:pt x="150" y="520"/>
                  </a:lnTo>
                  <a:lnTo>
                    <a:pt x="138" y="498"/>
                  </a:lnTo>
                  <a:lnTo>
                    <a:pt x="126" y="474"/>
                  </a:lnTo>
                  <a:lnTo>
                    <a:pt x="118" y="450"/>
                  </a:lnTo>
                  <a:lnTo>
                    <a:pt x="110" y="424"/>
                  </a:lnTo>
                  <a:lnTo>
                    <a:pt x="106" y="398"/>
                  </a:lnTo>
                  <a:lnTo>
                    <a:pt x="106" y="372"/>
                  </a:lnTo>
                  <a:lnTo>
                    <a:pt x="106" y="372"/>
                  </a:lnTo>
                  <a:lnTo>
                    <a:pt x="106" y="344"/>
                  </a:lnTo>
                  <a:lnTo>
                    <a:pt x="110" y="318"/>
                  </a:lnTo>
                  <a:lnTo>
                    <a:pt x="118" y="292"/>
                  </a:lnTo>
                  <a:lnTo>
                    <a:pt x="126" y="268"/>
                  </a:lnTo>
                  <a:lnTo>
                    <a:pt x="138" y="244"/>
                  </a:lnTo>
                  <a:lnTo>
                    <a:pt x="150" y="222"/>
                  </a:lnTo>
                  <a:lnTo>
                    <a:pt x="166" y="202"/>
                  </a:lnTo>
                  <a:lnTo>
                    <a:pt x="182" y="184"/>
                  </a:lnTo>
                  <a:lnTo>
                    <a:pt x="202" y="166"/>
                  </a:lnTo>
                  <a:lnTo>
                    <a:pt x="222" y="150"/>
                  </a:lnTo>
                  <a:lnTo>
                    <a:pt x="244" y="138"/>
                  </a:lnTo>
                  <a:lnTo>
                    <a:pt x="268" y="126"/>
                  </a:lnTo>
                  <a:lnTo>
                    <a:pt x="292" y="118"/>
                  </a:lnTo>
                  <a:lnTo>
                    <a:pt x="318" y="110"/>
                  </a:lnTo>
                  <a:lnTo>
                    <a:pt x="344" y="106"/>
                  </a:lnTo>
                  <a:lnTo>
                    <a:pt x="370" y="106"/>
                  </a:lnTo>
                  <a:lnTo>
                    <a:pt x="370"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307" name="Freeform 49">
              <a:extLst>
                <a:ext uri="{FF2B5EF4-FFF2-40B4-BE49-F238E27FC236}">
                  <a16:creationId xmlns:a16="http://schemas.microsoft.com/office/drawing/2014/main" id="{497A8391-E6F5-4610-9C14-B5CD7BC23CD4}"/>
                </a:ext>
              </a:extLst>
            </p:cNvPr>
            <p:cNvSpPr>
              <a:spLocks/>
            </p:cNvSpPr>
            <p:nvPr/>
          </p:nvSpPr>
          <p:spPr bwMode="auto">
            <a:xfrm>
              <a:off x="1854919" y="4201641"/>
              <a:ext cx="271240" cy="89566"/>
            </a:xfrm>
            <a:custGeom>
              <a:avLst/>
              <a:gdLst>
                <a:gd name="T0" fmla="*/ 1920 w 1920"/>
                <a:gd name="T1" fmla="*/ 318 h 634"/>
                <a:gd name="T2" fmla="*/ 1914 w 1920"/>
                <a:gd name="T3" fmla="*/ 382 h 634"/>
                <a:gd name="T4" fmla="*/ 1896 w 1920"/>
                <a:gd name="T5" fmla="*/ 440 h 634"/>
                <a:gd name="T6" fmla="*/ 1866 w 1920"/>
                <a:gd name="T7" fmla="*/ 494 h 634"/>
                <a:gd name="T8" fmla="*/ 1828 w 1920"/>
                <a:gd name="T9" fmla="*/ 542 h 634"/>
                <a:gd name="T10" fmla="*/ 1782 w 1920"/>
                <a:gd name="T11" fmla="*/ 580 h 634"/>
                <a:gd name="T12" fmla="*/ 1728 w 1920"/>
                <a:gd name="T13" fmla="*/ 610 h 634"/>
                <a:gd name="T14" fmla="*/ 1668 w 1920"/>
                <a:gd name="T15" fmla="*/ 628 h 634"/>
                <a:gd name="T16" fmla="*/ 1604 w 1920"/>
                <a:gd name="T17" fmla="*/ 634 h 634"/>
                <a:gd name="T18" fmla="*/ 318 w 1920"/>
                <a:gd name="T19" fmla="*/ 634 h 634"/>
                <a:gd name="T20" fmla="*/ 254 w 1920"/>
                <a:gd name="T21" fmla="*/ 628 h 634"/>
                <a:gd name="T22" fmla="*/ 194 w 1920"/>
                <a:gd name="T23" fmla="*/ 608 h 634"/>
                <a:gd name="T24" fmla="*/ 140 w 1920"/>
                <a:gd name="T25" fmla="*/ 580 h 634"/>
                <a:gd name="T26" fmla="*/ 94 w 1920"/>
                <a:gd name="T27" fmla="*/ 540 h 634"/>
                <a:gd name="T28" fmla="*/ 54 w 1920"/>
                <a:gd name="T29" fmla="*/ 494 h 634"/>
                <a:gd name="T30" fmla="*/ 26 w 1920"/>
                <a:gd name="T31" fmla="*/ 440 h 634"/>
                <a:gd name="T32" fmla="*/ 8 w 1920"/>
                <a:gd name="T33" fmla="*/ 380 h 634"/>
                <a:gd name="T34" fmla="*/ 0 w 1920"/>
                <a:gd name="T35" fmla="*/ 318 h 634"/>
                <a:gd name="T36" fmla="*/ 0 w 1920"/>
                <a:gd name="T37" fmla="*/ 318 h 634"/>
                <a:gd name="T38" fmla="*/ 8 w 1920"/>
                <a:gd name="T39" fmla="*/ 254 h 634"/>
                <a:gd name="T40" fmla="*/ 26 w 1920"/>
                <a:gd name="T41" fmla="*/ 194 h 634"/>
                <a:gd name="T42" fmla="*/ 56 w 1920"/>
                <a:gd name="T43" fmla="*/ 140 h 634"/>
                <a:gd name="T44" fmla="*/ 94 w 1920"/>
                <a:gd name="T45" fmla="*/ 92 h 634"/>
                <a:gd name="T46" fmla="*/ 142 w 1920"/>
                <a:gd name="T47" fmla="*/ 54 h 634"/>
                <a:gd name="T48" fmla="*/ 196 w 1920"/>
                <a:gd name="T49" fmla="*/ 26 h 634"/>
                <a:gd name="T50" fmla="*/ 254 w 1920"/>
                <a:gd name="T51" fmla="*/ 6 h 634"/>
                <a:gd name="T52" fmla="*/ 318 w 1920"/>
                <a:gd name="T53" fmla="*/ 0 h 634"/>
                <a:gd name="T54" fmla="*/ 1600 w 1920"/>
                <a:gd name="T55" fmla="*/ 0 h 634"/>
                <a:gd name="T56" fmla="*/ 1666 w 1920"/>
                <a:gd name="T57" fmla="*/ 6 h 634"/>
                <a:gd name="T58" fmla="*/ 1726 w 1920"/>
                <a:gd name="T59" fmla="*/ 24 h 634"/>
                <a:gd name="T60" fmla="*/ 1780 w 1920"/>
                <a:gd name="T61" fmla="*/ 52 h 634"/>
                <a:gd name="T62" fmla="*/ 1826 w 1920"/>
                <a:gd name="T63" fmla="*/ 92 h 634"/>
                <a:gd name="T64" fmla="*/ 1866 w 1920"/>
                <a:gd name="T65" fmla="*/ 138 h 634"/>
                <a:gd name="T66" fmla="*/ 1896 w 1920"/>
                <a:gd name="T67" fmla="*/ 192 h 634"/>
                <a:gd name="T68" fmla="*/ 1914 w 1920"/>
                <a:gd name="T69" fmla="*/ 252 h 634"/>
                <a:gd name="T70" fmla="*/ 1920 w 1920"/>
                <a:gd name="T71" fmla="*/ 3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634">
                  <a:moveTo>
                    <a:pt x="1920" y="318"/>
                  </a:moveTo>
                  <a:lnTo>
                    <a:pt x="1920" y="318"/>
                  </a:lnTo>
                  <a:lnTo>
                    <a:pt x="1920" y="350"/>
                  </a:lnTo>
                  <a:lnTo>
                    <a:pt x="1914" y="382"/>
                  </a:lnTo>
                  <a:lnTo>
                    <a:pt x="1906" y="412"/>
                  </a:lnTo>
                  <a:lnTo>
                    <a:pt x="1896" y="440"/>
                  </a:lnTo>
                  <a:lnTo>
                    <a:pt x="1882" y="468"/>
                  </a:lnTo>
                  <a:lnTo>
                    <a:pt x="1866" y="494"/>
                  </a:lnTo>
                  <a:lnTo>
                    <a:pt x="1848" y="520"/>
                  </a:lnTo>
                  <a:lnTo>
                    <a:pt x="1828" y="542"/>
                  </a:lnTo>
                  <a:lnTo>
                    <a:pt x="1806" y="562"/>
                  </a:lnTo>
                  <a:lnTo>
                    <a:pt x="1782" y="580"/>
                  </a:lnTo>
                  <a:lnTo>
                    <a:pt x="1756" y="596"/>
                  </a:lnTo>
                  <a:lnTo>
                    <a:pt x="1728" y="610"/>
                  </a:lnTo>
                  <a:lnTo>
                    <a:pt x="1698" y="620"/>
                  </a:lnTo>
                  <a:lnTo>
                    <a:pt x="1668" y="628"/>
                  </a:lnTo>
                  <a:lnTo>
                    <a:pt x="1636" y="632"/>
                  </a:lnTo>
                  <a:lnTo>
                    <a:pt x="1604" y="634"/>
                  </a:lnTo>
                  <a:lnTo>
                    <a:pt x="318" y="634"/>
                  </a:lnTo>
                  <a:lnTo>
                    <a:pt x="318" y="634"/>
                  </a:lnTo>
                  <a:lnTo>
                    <a:pt x="286" y="632"/>
                  </a:lnTo>
                  <a:lnTo>
                    <a:pt x="254" y="628"/>
                  </a:lnTo>
                  <a:lnTo>
                    <a:pt x="224" y="620"/>
                  </a:lnTo>
                  <a:lnTo>
                    <a:pt x="194" y="608"/>
                  </a:lnTo>
                  <a:lnTo>
                    <a:pt x="166" y="596"/>
                  </a:lnTo>
                  <a:lnTo>
                    <a:pt x="140" y="580"/>
                  </a:lnTo>
                  <a:lnTo>
                    <a:pt x="116" y="560"/>
                  </a:lnTo>
                  <a:lnTo>
                    <a:pt x="94" y="540"/>
                  </a:lnTo>
                  <a:lnTo>
                    <a:pt x="72" y="518"/>
                  </a:lnTo>
                  <a:lnTo>
                    <a:pt x="54" y="494"/>
                  </a:lnTo>
                  <a:lnTo>
                    <a:pt x="38" y="468"/>
                  </a:lnTo>
                  <a:lnTo>
                    <a:pt x="26" y="440"/>
                  </a:lnTo>
                  <a:lnTo>
                    <a:pt x="14" y="410"/>
                  </a:lnTo>
                  <a:lnTo>
                    <a:pt x="8" y="380"/>
                  </a:lnTo>
                  <a:lnTo>
                    <a:pt x="2" y="350"/>
                  </a:lnTo>
                  <a:lnTo>
                    <a:pt x="0" y="318"/>
                  </a:lnTo>
                  <a:lnTo>
                    <a:pt x="0" y="318"/>
                  </a:lnTo>
                  <a:lnTo>
                    <a:pt x="0" y="318"/>
                  </a:lnTo>
                  <a:lnTo>
                    <a:pt x="2" y="284"/>
                  </a:lnTo>
                  <a:lnTo>
                    <a:pt x="8" y="254"/>
                  </a:lnTo>
                  <a:lnTo>
                    <a:pt x="16" y="222"/>
                  </a:lnTo>
                  <a:lnTo>
                    <a:pt x="26" y="194"/>
                  </a:lnTo>
                  <a:lnTo>
                    <a:pt x="40" y="166"/>
                  </a:lnTo>
                  <a:lnTo>
                    <a:pt x="56" y="140"/>
                  </a:lnTo>
                  <a:lnTo>
                    <a:pt x="74" y="116"/>
                  </a:lnTo>
                  <a:lnTo>
                    <a:pt x="94" y="92"/>
                  </a:lnTo>
                  <a:lnTo>
                    <a:pt x="116" y="72"/>
                  </a:lnTo>
                  <a:lnTo>
                    <a:pt x="142" y="54"/>
                  </a:lnTo>
                  <a:lnTo>
                    <a:pt x="168" y="38"/>
                  </a:lnTo>
                  <a:lnTo>
                    <a:pt x="196" y="26"/>
                  </a:lnTo>
                  <a:lnTo>
                    <a:pt x="224" y="14"/>
                  </a:lnTo>
                  <a:lnTo>
                    <a:pt x="254" y="6"/>
                  </a:lnTo>
                  <a:lnTo>
                    <a:pt x="286" y="2"/>
                  </a:lnTo>
                  <a:lnTo>
                    <a:pt x="318" y="0"/>
                  </a:lnTo>
                  <a:lnTo>
                    <a:pt x="1600" y="0"/>
                  </a:lnTo>
                  <a:lnTo>
                    <a:pt x="1600" y="0"/>
                  </a:lnTo>
                  <a:lnTo>
                    <a:pt x="1634" y="2"/>
                  </a:lnTo>
                  <a:lnTo>
                    <a:pt x="1666" y="6"/>
                  </a:lnTo>
                  <a:lnTo>
                    <a:pt x="1696" y="14"/>
                  </a:lnTo>
                  <a:lnTo>
                    <a:pt x="1726" y="24"/>
                  </a:lnTo>
                  <a:lnTo>
                    <a:pt x="1754" y="38"/>
                  </a:lnTo>
                  <a:lnTo>
                    <a:pt x="1780" y="52"/>
                  </a:lnTo>
                  <a:lnTo>
                    <a:pt x="1804" y="72"/>
                  </a:lnTo>
                  <a:lnTo>
                    <a:pt x="1826" y="92"/>
                  </a:lnTo>
                  <a:lnTo>
                    <a:pt x="1848" y="114"/>
                  </a:lnTo>
                  <a:lnTo>
                    <a:pt x="1866" y="138"/>
                  </a:lnTo>
                  <a:lnTo>
                    <a:pt x="1882" y="166"/>
                  </a:lnTo>
                  <a:lnTo>
                    <a:pt x="1896" y="192"/>
                  </a:lnTo>
                  <a:lnTo>
                    <a:pt x="1906" y="222"/>
                  </a:lnTo>
                  <a:lnTo>
                    <a:pt x="1914" y="252"/>
                  </a:lnTo>
                  <a:lnTo>
                    <a:pt x="1920" y="284"/>
                  </a:lnTo>
                  <a:lnTo>
                    <a:pt x="1920" y="318"/>
                  </a:lnTo>
                  <a:lnTo>
                    <a:pt x="1920" y="318"/>
                  </a:lnTo>
                  <a:close/>
                </a:path>
              </a:pathLst>
            </a:custGeom>
            <a:solidFill>
              <a:srgbClr val="62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308" name="Freeform 60">
              <a:extLst>
                <a:ext uri="{FF2B5EF4-FFF2-40B4-BE49-F238E27FC236}">
                  <a16:creationId xmlns:a16="http://schemas.microsoft.com/office/drawing/2014/main" id="{C24FC884-DCA9-4E5F-B275-4D019605E629}"/>
                </a:ext>
              </a:extLst>
            </p:cNvPr>
            <p:cNvSpPr>
              <a:spLocks/>
            </p:cNvSpPr>
            <p:nvPr/>
          </p:nvSpPr>
          <p:spPr bwMode="auto">
            <a:xfrm>
              <a:off x="2057501" y="4229895"/>
              <a:ext cx="33622" cy="33622"/>
            </a:xfrm>
            <a:custGeom>
              <a:avLst/>
              <a:gdLst>
                <a:gd name="T0" fmla="*/ 118 w 238"/>
                <a:gd name="T1" fmla="*/ 0 h 238"/>
                <a:gd name="T2" fmla="*/ 118 w 238"/>
                <a:gd name="T3" fmla="*/ 0 h 238"/>
                <a:gd name="T4" fmla="*/ 130 w 238"/>
                <a:gd name="T5" fmla="*/ 2 h 238"/>
                <a:gd name="T6" fmla="*/ 142 w 238"/>
                <a:gd name="T7" fmla="*/ 4 h 238"/>
                <a:gd name="T8" fmla="*/ 164 w 238"/>
                <a:gd name="T9" fmla="*/ 10 h 238"/>
                <a:gd name="T10" fmla="*/ 184 w 238"/>
                <a:gd name="T11" fmla="*/ 22 h 238"/>
                <a:gd name="T12" fmla="*/ 202 w 238"/>
                <a:gd name="T13" fmla="*/ 36 h 238"/>
                <a:gd name="T14" fmla="*/ 216 w 238"/>
                <a:gd name="T15" fmla="*/ 54 h 238"/>
                <a:gd name="T16" fmla="*/ 228 w 238"/>
                <a:gd name="T17" fmla="*/ 74 h 238"/>
                <a:gd name="T18" fmla="*/ 234 w 238"/>
                <a:gd name="T19" fmla="*/ 96 h 238"/>
                <a:gd name="T20" fmla="*/ 236 w 238"/>
                <a:gd name="T21" fmla="*/ 108 h 238"/>
                <a:gd name="T22" fmla="*/ 238 w 238"/>
                <a:gd name="T23" fmla="*/ 120 h 238"/>
                <a:gd name="T24" fmla="*/ 238 w 238"/>
                <a:gd name="T25" fmla="*/ 120 h 238"/>
                <a:gd name="T26" fmla="*/ 236 w 238"/>
                <a:gd name="T27" fmla="*/ 132 h 238"/>
                <a:gd name="T28" fmla="*/ 234 w 238"/>
                <a:gd name="T29" fmla="*/ 144 h 238"/>
                <a:gd name="T30" fmla="*/ 228 w 238"/>
                <a:gd name="T31" fmla="*/ 166 h 238"/>
                <a:gd name="T32" fmla="*/ 216 w 238"/>
                <a:gd name="T33" fmla="*/ 186 h 238"/>
                <a:gd name="T34" fmla="*/ 202 w 238"/>
                <a:gd name="T35" fmla="*/ 202 h 238"/>
                <a:gd name="T36" fmla="*/ 184 w 238"/>
                <a:gd name="T37" fmla="*/ 218 h 238"/>
                <a:gd name="T38" fmla="*/ 164 w 238"/>
                <a:gd name="T39" fmla="*/ 228 h 238"/>
                <a:gd name="T40" fmla="*/ 142 w 238"/>
                <a:gd name="T41" fmla="*/ 236 h 238"/>
                <a:gd name="T42" fmla="*/ 130 w 238"/>
                <a:gd name="T43" fmla="*/ 236 h 238"/>
                <a:gd name="T44" fmla="*/ 118 w 238"/>
                <a:gd name="T45" fmla="*/ 238 h 238"/>
                <a:gd name="T46" fmla="*/ 118 w 238"/>
                <a:gd name="T47" fmla="*/ 238 h 238"/>
                <a:gd name="T48" fmla="*/ 106 w 238"/>
                <a:gd name="T49" fmla="*/ 236 h 238"/>
                <a:gd name="T50" fmla="*/ 94 w 238"/>
                <a:gd name="T51" fmla="*/ 236 h 238"/>
                <a:gd name="T52" fmla="*/ 72 w 238"/>
                <a:gd name="T53" fmla="*/ 228 h 238"/>
                <a:gd name="T54" fmla="*/ 52 w 238"/>
                <a:gd name="T55" fmla="*/ 218 h 238"/>
                <a:gd name="T56" fmla="*/ 36 w 238"/>
                <a:gd name="T57" fmla="*/ 202 h 238"/>
                <a:gd name="T58" fmla="*/ 20 w 238"/>
                <a:gd name="T59" fmla="*/ 186 h 238"/>
                <a:gd name="T60" fmla="*/ 10 w 238"/>
                <a:gd name="T61" fmla="*/ 166 h 238"/>
                <a:gd name="T62" fmla="*/ 2 w 238"/>
                <a:gd name="T63" fmla="*/ 144 h 238"/>
                <a:gd name="T64" fmla="*/ 2 w 238"/>
                <a:gd name="T65" fmla="*/ 132 h 238"/>
                <a:gd name="T66" fmla="*/ 0 w 238"/>
                <a:gd name="T67" fmla="*/ 120 h 238"/>
                <a:gd name="T68" fmla="*/ 0 w 238"/>
                <a:gd name="T69" fmla="*/ 120 h 238"/>
                <a:gd name="T70" fmla="*/ 2 w 238"/>
                <a:gd name="T71" fmla="*/ 108 h 238"/>
                <a:gd name="T72" fmla="*/ 2 w 238"/>
                <a:gd name="T73" fmla="*/ 96 h 238"/>
                <a:gd name="T74" fmla="*/ 10 w 238"/>
                <a:gd name="T75" fmla="*/ 74 h 238"/>
                <a:gd name="T76" fmla="*/ 20 w 238"/>
                <a:gd name="T77" fmla="*/ 54 h 238"/>
                <a:gd name="T78" fmla="*/ 36 w 238"/>
                <a:gd name="T79" fmla="*/ 36 h 238"/>
                <a:gd name="T80" fmla="*/ 52 w 238"/>
                <a:gd name="T81" fmla="*/ 22 h 238"/>
                <a:gd name="T82" fmla="*/ 72 w 238"/>
                <a:gd name="T83" fmla="*/ 10 h 238"/>
                <a:gd name="T84" fmla="*/ 94 w 238"/>
                <a:gd name="T85" fmla="*/ 4 h 238"/>
                <a:gd name="T86" fmla="*/ 106 w 238"/>
                <a:gd name="T87" fmla="*/ 2 h 238"/>
                <a:gd name="T88" fmla="*/ 118 w 238"/>
                <a:gd name="T89" fmla="*/ 0 h 238"/>
                <a:gd name="T90" fmla="*/ 118 w 238"/>
                <a:gd name="T9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238">
                  <a:moveTo>
                    <a:pt x="118" y="0"/>
                  </a:moveTo>
                  <a:lnTo>
                    <a:pt x="118" y="0"/>
                  </a:lnTo>
                  <a:lnTo>
                    <a:pt x="130" y="2"/>
                  </a:lnTo>
                  <a:lnTo>
                    <a:pt x="142" y="4"/>
                  </a:lnTo>
                  <a:lnTo>
                    <a:pt x="164" y="10"/>
                  </a:lnTo>
                  <a:lnTo>
                    <a:pt x="184" y="22"/>
                  </a:lnTo>
                  <a:lnTo>
                    <a:pt x="202" y="36"/>
                  </a:lnTo>
                  <a:lnTo>
                    <a:pt x="216" y="54"/>
                  </a:lnTo>
                  <a:lnTo>
                    <a:pt x="228" y="74"/>
                  </a:lnTo>
                  <a:lnTo>
                    <a:pt x="234" y="96"/>
                  </a:lnTo>
                  <a:lnTo>
                    <a:pt x="236" y="108"/>
                  </a:lnTo>
                  <a:lnTo>
                    <a:pt x="238" y="120"/>
                  </a:lnTo>
                  <a:lnTo>
                    <a:pt x="238" y="120"/>
                  </a:lnTo>
                  <a:lnTo>
                    <a:pt x="236" y="132"/>
                  </a:lnTo>
                  <a:lnTo>
                    <a:pt x="234" y="144"/>
                  </a:lnTo>
                  <a:lnTo>
                    <a:pt x="228" y="166"/>
                  </a:lnTo>
                  <a:lnTo>
                    <a:pt x="216" y="186"/>
                  </a:lnTo>
                  <a:lnTo>
                    <a:pt x="202" y="202"/>
                  </a:lnTo>
                  <a:lnTo>
                    <a:pt x="184" y="218"/>
                  </a:lnTo>
                  <a:lnTo>
                    <a:pt x="164" y="228"/>
                  </a:lnTo>
                  <a:lnTo>
                    <a:pt x="142" y="236"/>
                  </a:lnTo>
                  <a:lnTo>
                    <a:pt x="130" y="236"/>
                  </a:lnTo>
                  <a:lnTo>
                    <a:pt x="118" y="238"/>
                  </a:lnTo>
                  <a:lnTo>
                    <a:pt x="118" y="238"/>
                  </a:lnTo>
                  <a:lnTo>
                    <a:pt x="106" y="236"/>
                  </a:lnTo>
                  <a:lnTo>
                    <a:pt x="94" y="236"/>
                  </a:lnTo>
                  <a:lnTo>
                    <a:pt x="72" y="228"/>
                  </a:lnTo>
                  <a:lnTo>
                    <a:pt x="52" y="218"/>
                  </a:lnTo>
                  <a:lnTo>
                    <a:pt x="36" y="202"/>
                  </a:lnTo>
                  <a:lnTo>
                    <a:pt x="20" y="186"/>
                  </a:lnTo>
                  <a:lnTo>
                    <a:pt x="10" y="166"/>
                  </a:lnTo>
                  <a:lnTo>
                    <a:pt x="2" y="144"/>
                  </a:lnTo>
                  <a:lnTo>
                    <a:pt x="2" y="132"/>
                  </a:lnTo>
                  <a:lnTo>
                    <a:pt x="0" y="120"/>
                  </a:lnTo>
                  <a:lnTo>
                    <a:pt x="0" y="120"/>
                  </a:lnTo>
                  <a:lnTo>
                    <a:pt x="2" y="108"/>
                  </a:lnTo>
                  <a:lnTo>
                    <a:pt x="2" y="96"/>
                  </a:lnTo>
                  <a:lnTo>
                    <a:pt x="10" y="74"/>
                  </a:lnTo>
                  <a:lnTo>
                    <a:pt x="20" y="54"/>
                  </a:lnTo>
                  <a:lnTo>
                    <a:pt x="36" y="36"/>
                  </a:lnTo>
                  <a:lnTo>
                    <a:pt x="52" y="22"/>
                  </a:lnTo>
                  <a:lnTo>
                    <a:pt x="72" y="10"/>
                  </a:lnTo>
                  <a:lnTo>
                    <a:pt x="94" y="4"/>
                  </a:lnTo>
                  <a:lnTo>
                    <a:pt x="106" y="2"/>
                  </a:lnTo>
                  <a:lnTo>
                    <a:pt x="118" y="0"/>
                  </a:lnTo>
                  <a:lnTo>
                    <a:pt x="118"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309" name="Freeform 56">
              <a:extLst>
                <a:ext uri="{FF2B5EF4-FFF2-40B4-BE49-F238E27FC236}">
                  <a16:creationId xmlns:a16="http://schemas.microsoft.com/office/drawing/2014/main" id="{0D62C155-EF9F-4313-B5B4-A1C1B63F9D57}"/>
                </a:ext>
              </a:extLst>
            </p:cNvPr>
            <p:cNvSpPr>
              <a:spLocks noEditPoints="1"/>
            </p:cNvSpPr>
            <p:nvPr/>
          </p:nvSpPr>
          <p:spPr bwMode="auto">
            <a:xfrm>
              <a:off x="1845595" y="4186949"/>
              <a:ext cx="286215" cy="104823"/>
            </a:xfrm>
            <a:custGeom>
              <a:avLst/>
              <a:gdLst>
                <a:gd name="T0" fmla="*/ 1654 w 2026"/>
                <a:gd name="T1" fmla="*/ 742 h 742"/>
                <a:gd name="T2" fmla="*/ 1764 w 2026"/>
                <a:gd name="T3" fmla="*/ 726 h 742"/>
                <a:gd name="T4" fmla="*/ 1862 w 2026"/>
                <a:gd name="T5" fmla="*/ 678 h 742"/>
                <a:gd name="T6" fmla="*/ 1940 w 2026"/>
                <a:gd name="T7" fmla="*/ 608 h 742"/>
                <a:gd name="T8" fmla="*/ 1996 w 2026"/>
                <a:gd name="T9" fmla="*/ 516 h 742"/>
                <a:gd name="T10" fmla="*/ 2024 w 2026"/>
                <a:gd name="T11" fmla="*/ 410 h 742"/>
                <a:gd name="T12" fmla="*/ 2024 w 2026"/>
                <a:gd name="T13" fmla="*/ 334 h 742"/>
                <a:gd name="T14" fmla="*/ 1996 w 2026"/>
                <a:gd name="T15" fmla="*/ 226 h 742"/>
                <a:gd name="T16" fmla="*/ 1940 w 2026"/>
                <a:gd name="T17" fmla="*/ 136 h 742"/>
                <a:gd name="T18" fmla="*/ 1862 w 2026"/>
                <a:gd name="T19" fmla="*/ 64 h 742"/>
                <a:gd name="T20" fmla="*/ 1764 w 2026"/>
                <a:gd name="T21" fmla="*/ 16 h 742"/>
                <a:gd name="T22" fmla="*/ 1654 w 2026"/>
                <a:gd name="T23" fmla="*/ 0 h 742"/>
                <a:gd name="T24" fmla="*/ 332 w 2026"/>
                <a:gd name="T25" fmla="*/ 2 h 742"/>
                <a:gd name="T26" fmla="*/ 226 w 2026"/>
                <a:gd name="T27" fmla="*/ 30 h 742"/>
                <a:gd name="T28" fmla="*/ 134 w 2026"/>
                <a:gd name="T29" fmla="*/ 84 h 742"/>
                <a:gd name="T30" fmla="*/ 64 w 2026"/>
                <a:gd name="T31" fmla="*/ 164 h 742"/>
                <a:gd name="T32" fmla="*/ 16 w 2026"/>
                <a:gd name="T33" fmla="*/ 260 h 742"/>
                <a:gd name="T34" fmla="*/ 0 w 2026"/>
                <a:gd name="T35" fmla="*/ 372 h 742"/>
                <a:gd name="T36" fmla="*/ 8 w 2026"/>
                <a:gd name="T37" fmla="*/ 446 h 742"/>
                <a:gd name="T38" fmla="*/ 46 w 2026"/>
                <a:gd name="T39" fmla="*/ 548 h 742"/>
                <a:gd name="T40" fmla="*/ 110 w 2026"/>
                <a:gd name="T41" fmla="*/ 634 h 742"/>
                <a:gd name="T42" fmla="*/ 194 w 2026"/>
                <a:gd name="T43" fmla="*/ 698 h 742"/>
                <a:gd name="T44" fmla="*/ 296 w 2026"/>
                <a:gd name="T45" fmla="*/ 734 h 742"/>
                <a:gd name="T46" fmla="*/ 370 w 2026"/>
                <a:gd name="T47" fmla="*/ 742 h 742"/>
                <a:gd name="T48" fmla="*/ 1654 w 2026"/>
                <a:gd name="T49" fmla="*/ 106 h 742"/>
                <a:gd name="T50" fmla="*/ 1734 w 2026"/>
                <a:gd name="T51" fmla="*/ 118 h 742"/>
                <a:gd name="T52" fmla="*/ 1802 w 2026"/>
                <a:gd name="T53" fmla="*/ 150 h 742"/>
                <a:gd name="T54" fmla="*/ 1860 w 2026"/>
                <a:gd name="T55" fmla="*/ 202 h 742"/>
                <a:gd name="T56" fmla="*/ 1898 w 2026"/>
                <a:gd name="T57" fmla="*/ 268 h 742"/>
                <a:gd name="T58" fmla="*/ 1918 w 2026"/>
                <a:gd name="T59" fmla="*/ 344 h 742"/>
                <a:gd name="T60" fmla="*/ 1918 w 2026"/>
                <a:gd name="T61" fmla="*/ 398 h 742"/>
                <a:gd name="T62" fmla="*/ 1898 w 2026"/>
                <a:gd name="T63" fmla="*/ 474 h 742"/>
                <a:gd name="T64" fmla="*/ 1860 w 2026"/>
                <a:gd name="T65" fmla="*/ 540 h 742"/>
                <a:gd name="T66" fmla="*/ 1802 w 2026"/>
                <a:gd name="T67" fmla="*/ 592 h 742"/>
                <a:gd name="T68" fmla="*/ 1734 w 2026"/>
                <a:gd name="T69" fmla="*/ 624 h 742"/>
                <a:gd name="T70" fmla="*/ 1654 w 2026"/>
                <a:gd name="T71" fmla="*/ 636 h 742"/>
                <a:gd name="T72" fmla="*/ 344 w 2026"/>
                <a:gd name="T73" fmla="*/ 636 h 742"/>
                <a:gd name="T74" fmla="*/ 268 w 2026"/>
                <a:gd name="T75" fmla="*/ 616 h 742"/>
                <a:gd name="T76" fmla="*/ 202 w 2026"/>
                <a:gd name="T77" fmla="*/ 576 h 742"/>
                <a:gd name="T78" fmla="*/ 150 w 2026"/>
                <a:gd name="T79" fmla="*/ 520 h 742"/>
                <a:gd name="T80" fmla="*/ 118 w 2026"/>
                <a:gd name="T81" fmla="*/ 450 h 742"/>
                <a:gd name="T82" fmla="*/ 106 w 2026"/>
                <a:gd name="T83" fmla="*/ 372 h 742"/>
                <a:gd name="T84" fmla="*/ 110 w 2026"/>
                <a:gd name="T85" fmla="*/ 318 h 742"/>
                <a:gd name="T86" fmla="*/ 138 w 2026"/>
                <a:gd name="T87" fmla="*/ 244 h 742"/>
                <a:gd name="T88" fmla="*/ 182 w 2026"/>
                <a:gd name="T89" fmla="*/ 184 h 742"/>
                <a:gd name="T90" fmla="*/ 244 w 2026"/>
                <a:gd name="T91" fmla="*/ 138 h 742"/>
                <a:gd name="T92" fmla="*/ 318 w 2026"/>
                <a:gd name="T93" fmla="*/ 110 h 742"/>
                <a:gd name="T94" fmla="*/ 370 w 2026"/>
                <a:gd name="T95" fmla="*/ 10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6" h="742">
                  <a:moveTo>
                    <a:pt x="370" y="742"/>
                  </a:moveTo>
                  <a:lnTo>
                    <a:pt x="1654" y="742"/>
                  </a:lnTo>
                  <a:lnTo>
                    <a:pt x="1654" y="742"/>
                  </a:lnTo>
                  <a:lnTo>
                    <a:pt x="1692" y="740"/>
                  </a:lnTo>
                  <a:lnTo>
                    <a:pt x="1728" y="734"/>
                  </a:lnTo>
                  <a:lnTo>
                    <a:pt x="1764" y="726"/>
                  </a:lnTo>
                  <a:lnTo>
                    <a:pt x="1798" y="714"/>
                  </a:lnTo>
                  <a:lnTo>
                    <a:pt x="1830" y="698"/>
                  </a:lnTo>
                  <a:lnTo>
                    <a:pt x="1862" y="678"/>
                  </a:lnTo>
                  <a:lnTo>
                    <a:pt x="1890" y="658"/>
                  </a:lnTo>
                  <a:lnTo>
                    <a:pt x="1916" y="634"/>
                  </a:lnTo>
                  <a:lnTo>
                    <a:pt x="1940" y="608"/>
                  </a:lnTo>
                  <a:lnTo>
                    <a:pt x="1962" y="578"/>
                  </a:lnTo>
                  <a:lnTo>
                    <a:pt x="1980" y="548"/>
                  </a:lnTo>
                  <a:lnTo>
                    <a:pt x="1996" y="516"/>
                  </a:lnTo>
                  <a:lnTo>
                    <a:pt x="2008" y="482"/>
                  </a:lnTo>
                  <a:lnTo>
                    <a:pt x="2018" y="446"/>
                  </a:lnTo>
                  <a:lnTo>
                    <a:pt x="2024" y="410"/>
                  </a:lnTo>
                  <a:lnTo>
                    <a:pt x="2026" y="372"/>
                  </a:lnTo>
                  <a:lnTo>
                    <a:pt x="2026" y="372"/>
                  </a:lnTo>
                  <a:lnTo>
                    <a:pt x="2024" y="334"/>
                  </a:lnTo>
                  <a:lnTo>
                    <a:pt x="2018" y="296"/>
                  </a:lnTo>
                  <a:lnTo>
                    <a:pt x="2008" y="260"/>
                  </a:lnTo>
                  <a:lnTo>
                    <a:pt x="1996" y="226"/>
                  </a:lnTo>
                  <a:lnTo>
                    <a:pt x="1980" y="194"/>
                  </a:lnTo>
                  <a:lnTo>
                    <a:pt x="1962" y="164"/>
                  </a:lnTo>
                  <a:lnTo>
                    <a:pt x="1940" y="136"/>
                  </a:lnTo>
                  <a:lnTo>
                    <a:pt x="1916" y="108"/>
                  </a:lnTo>
                  <a:lnTo>
                    <a:pt x="1890" y="84"/>
                  </a:lnTo>
                  <a:lnTo>
                    <a:pt x="1862" y="64"/>
                  </a:lnTo>
                  <a:lnTo>
                    <a:pt x="1830" y="44"/>
                  </a:lnTo>
                  <a:lnTo>
                    <a:pt x="1798" y="30"/>
                  </a:lnTo>
                  <a:lnTo>
                    <a:pt x="1764" y="16"/>
                  </a:lnTo>
                  <a:lnTo>
                    <a:pt x="1728" y="8"/>
                  </a:lnTo>
                  <a:lnTo>
                    <a:pt x="1692" y="2"/>
                  </a:lnTo>
                  <a:lnTo>
                    <a:pt x="1654" y="0"/>
                  </a:lnTo>
                  <a:lnTo>
                    <a:pt x="370" y="0"/>
                  </a:lnTo>
                  <a:lnTo>
                    <a:pt x="370" y="0"/>
                  </a:lnTo>
                  <a:lnTo>
                    <a:pt x="332" y="2"/>
                  </a:lnTo>
                  <a:lnTo>
                    <a:pt x="296" y="8"/>
                  </a:lnTo>
                  <a:lnTo>
                    <a:pt x="260" y="16"/>
                  </a:lnTo>
                  <a:lnTo>
                    <a:pt x="226" y="30"/>
                  </a:lnTo>
                  <a:lnTo>
                    <a:pt x="194" y="44"/>
                  </a:lnTo>
                  <a:lnTo>
                    <a:pt x="164" y="64"/>
                  </a:lnTo>
                  <a:lnTo>
                    <a:pt x="134" y="84"/>
                  </a:lnTo>
                  <a:lnTo>
                    <a:pt x="108" y="108"/>
                  </a:lnTo>
                  <a:lnTo>
                    <a:pt x="84" y="136"/>
                  </a:lnTo>
                  <a:lnTo>
                    <a:pt x="64" y="164"/>
                  </a:lnTo>
                  <a:lnTo>
                    <a:pt x="44" y="194"/>
                  </a:lnTo>
                  <a:lnTo>
                    <a:pt x="28" y="226"/>
                  </a:lnTo>
                  <a:lnTo>
                    <a:pt x="16" y="260"/>
                  </a:lnTo>
                  <a:lnTo>
                    <a:pt x="8" y="296"/>
                  </a:lnTo>
                  <a:lnTo>
                    <a:pt x="2" y="334"/>
                  </a:lnTo>
                  <a:lnTo>
                    <a:pt x="0" y="372"/>
                  </a:lnTo>
                  <a:lnTo>
                    <a:pt x="0" y="372"/>
                  </a:lnTo>
                  <a:lnTo>
                    <a:pt x="2" y="410"/>
                  </a:lnTo>
                  <a:lnTo>
                    <a:pt x="8" y="446"/>
                  </a:lnTo>
                  <a:lnTo>
                    <a:pt x="18" y="482"/>
                  </a:lnTo>
                  <a:lnTo>
                    <a:pt x="30" y="516"/>
                  </a:lnTo>
                  <a:lnTo>
                    <a:pt x="46" y="548"/>
                  </a:lnTo>
                  <a:lnTo>
                    <a:pt x="64" y="578"/>
                  </a:lnTo>
                  <a:lnTo>
                    <a:pt x="86" y="608"/>
                  </a:lnTo>
                  <a:lnTo>
                    <a:pt x="110" y="634"/>
                  </a:lnTo>
                  <a:lnTo>
                    <a:pt x="136" y="658"/>
                  </a:lnTo>
                  <a:lnTo>
                    <a:pt x="164" y="678"/>
                  </a:lnTo>
                  <a:lnTo>
                    <a:pt x="194" y="698"/>
                  </a:lnTo>
                  <a:lnTo>
                    <a:pt x="226" y="714"/>
                  </a:lnTo>
                  <a:lnTo>
                    <a:pt x="260" y="726"/>
                  </a:lnTo>
                  <a:lnTo>
                    <a:pt x="296" y="734"/>
                  </a:lnTo>
                  <a:lnTo>
                    <a:pt x="332" y="740"/>
                  </a:lnTo>
                  <a:lnTo>
                    <a:pt x="370" y="742"/>
                  </a:lnTo>
                  <a:lnTo>
                    <a:pt x="370" y="742"/>
                  </a:lnTo>
                  <a:close/>
                  <a:moveTo>
                    <a:pt x="370" y="106"/>
                  </a:moveTo>
                  <a:lnTo>
                    <a:pt x="1654" y="106"/>
                  </a:lnTo>
                  <a:lnTo>
                    <a:pt x="1654" y="106"/>
                  </a:lnTo>
                  <a:lnTo>
                    <a:pt x="1682" y="106"/>
                  </a:lnTo>
                  <a:lnTo>
                    <a:pt x="1708" y="110"/>
                  </a:lnTo>
                  <a:lnTo>
                    <a:pt x="1734" y="118"/>
                  </a:lnTo>
                  <a:lnTo>
                    <a:pt x="1758" y="126"/>
                  </a:lnTo>
                  <a:lnTo>
                    <a:pt x="1780" y="138"/>
                  </a:lnTo>
                  <a:lnTo>
                    <a:pt x="1802" y="150"/>
                  </a:lnTo>
                  <a:lnTo>
                    <a:pt x="1824" y="166"/>
                  </a:lnTo>
                  <a:lnTo>
                    <a:pt x="1842" y="184"/>
                  </a:lnTo>
                  <a:lnTo>
                    <a:pt x="1860" y="202"/>
                  </a:lnTo>
                  <a:lnTo>
                    <a:pt x="1874" y="222"/>
                  </a:lnTo>
                  <a:lnTo>
                    <a:pt x="1888" y="244"/>
                  </a:lnTo>
                  <a:lnTo>
                    <a:pt x="1898" y="268"/>
                  </a:lnTo>
                  <a:lnTo>
                    <a:pt x="1908" y="292"/>
                  </a:lnTo>
                  <a:lnTo>
                    <a:pt x="1914" y="318"/>
                  </a:lnTo>
                  <a:lnTo>
                    <a:pt x="1918" y="344"/>
                  </a:lnTo>
                  <a:lnTo>
                    <a:pt x="1920" y="372"/>
                  </a:lnTo>
                  <a:lnTo>
                    <a:pt x="1920" y="372"/>
                  </a:lnTo>
                  <a:lnTo>
                    <a:pt x="1918" y="398"/>
                  </a:lnTo>
                  <a:lnTo>
                    <a:pt x="1914" y="424"/>
                  </a:lnTo>
                  <a:lnTo>
                    <a:pt x="1908" y="450"/>
                  </a:lnTo>
                  <a:lnTo>
                    <a:pt x="1898" y="474"/>
                  </a:lnTo>
                  <a:lnTo>
                    <a:pt x="1888" y="498"/>
                  </a:lnTo>
                  <a:lnTo>
                    <a:pt x="1874" y="520"/>
                  </a:lnTo>
                  <a:lnTo>
                    <a:pt x="1860" y="540"/>
                  </a:lnTo>
                  <a:lnTo>
                    <a:pt x="1842" y="560"/>
                  </a:lnTo>
                  <a:lnTo>
                    <a:pt x="1824" y="576"/>
                  </a:lnTo>
                  <a:lnTo>
                    <a:pt x="1802" y="592"/>
                  </a:lnTo>
                  <a:lnTo>
                    <a:pt x="1780" y="604"/>
                  </a:lnTo>
                  <a:lnTo>
                    <a:pt x="1758" y="616"/>
                  </a:lnTo>
                  <a:lnTo>
                    <a:pt x="1734" y="624"/>
                  </a:lnTo>
                  <a:lnTo>
                    <a:pt x="1708" y="632"/>
                  </a:lnTo>
                  <a:lnTo>
                    <a:pt x="1682" y="636"/>
                  </a:lnTo>
                  <a:lnTo>
                    <a:pt x="1654" y="636"/>
                  </a:lnTo>
                  <a:lnTo>
                    <a:pt x="370" y="636"/>
                  </a:lnTo>
                  <a:lnTo>
                    <a:pt x="370" y="636"/>
                  </a:lnTo>
                  <a:lnTo>
                    <a:pt x="344" y="636"/>
                  </a:lnTo>
                  <a:lnTo>
                    <a:pt x="318" y="632"/>
                  </a:lnTo>
                  <a:lnTo>
                    <a:pt x="292" y="624"/>
                  </a:lnTo>
                  <a:lnTo>
                    <a:pt x="268" y="616"/>
                  </a:lnTo>
                  <a:lnTo>
                    <a:pt x="244" y="604"/>
                  </a:lnTo>
                  <a:lnTo>
                    <a:pt x="222" y="592"/>
                  </a:lnTo>
                  <a:lnTo>
                    <a:pt x="202" y="576"/>
                  </a:lnTo>
                  <a:lnTo>
                    <a:pt x="182" y="560"/>
                  </a:lnTo>
                  <a:lnTo>
                    <a:pt x="166" y="540"/>
                  </a:lnTo>
                  <a:lnTo>
                    <a:pt x="150" y="520"/>
                  </a:lnTo>
                  <a:lnTo>
                    <a:pt x="138" y="498"/>
                  </a:lnTo>
                  <a:lnTo>
                    <a:pt x="126" y="474"/>
                  </a:lnTo>
                  <a:lnTo>
                    <a:pt x="118" y="450"/>
                  </a:lnTo>
                  <a:lnTo>
                    <a:pt x="110" y="424"/>
                  </a:lnTo>
                  <a:lnTo>
                    <a:pt x="106" y="398"/>
                  </a:lnTo>
                  <a:lnTo>
                    <a:pt x="106" y="372"/>
                  </a:lnTo>
                  <a:lnTo>
                    <a:pt x="106" y="372"/>
                  </a:lnTo>
                  <a:lnTo>
                    <a:pt x="106" y="344"/>
                  </a:lnTo>
                  <a:lnTo>
                    <a:pt x="110" y="318"/>
                  </a:lnTo>
                  <a:lnTo>
                    <a:pt x="118" y="292"/>
                  </a:lnTo>
                  <a:lnTo>
                    <a:pt x="126" y="268"/>
                  </a:lnTo>
                  <a:lnTo>
                    <a:pt x="138" y="244"/>
                  </a:lnTo>
                  <a:lnTo>
                    <a:pt x="150" y="222"/>
                  </a:lnTo>
                  <a:lnTo>
                    <a:pt x="166" y="202"/>
                  </a:lnTo>
                  <a:lnTo>
                    <a:pt x="182" y="184"/>
                  </a:lnTo>
                  <a:lnTo>
                    <a:pt x="202" y="166"/>
                  </a:lnTo>
                  <a:lnTo>
                    <a:pt x="222" y="150"/>
                  </a:lnTo>
                  <a:lnTo>
                    <a:pt x="244" y="138"/>
                  </a:lnTo>
                  <a:lnTo>
                    <a:pt x="268" y="126"/>
                  </a:lnTo>
                  <a:lnTo>
                    <a:pt x="292" y="118"/>
                  </a:lnTo>
                  <a:lnTo>
                    <a:pt x="318" y="110"/>
                  </a:lnTo>
                  <a:lnTo>
                    <a:pt x="344" y="106"/>
                  </a:lnTo>
                  <a:lnTo>
                    <a:pt x="370" y="106"/>
                  </a:lnTo>
                  <a:lnTo>
                    <a:pt x="370"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grpSp>
      <p:sp>
        <p:nvSpPr>
          <p:cNvPr id="263" name="Rectangle 200">
            <a:extLst>
              <a:ext uri="{FF2B5EF4-FFF2-40B4-BE49-F238E27FC236}">
                <a16:creationId xmlns:a16="http://schemas.microsoft.com/office/drawing/2014/main" id="{5E6BDD07-F1B8-4D1A-8F43-71BD2999520C}"/>
              </a:ext>
            </a:extLst>
          </p:cNvPr>
          <p:cNvSpPr/>
          <p:nvPr/>
        </p:nvSpPr>
        <p:spPr>
          <a:xfrm>
            <a:off x="6946508" y="1998154"/>
            <a:ext cx="695599" cy="369332"/>
          </a:xfrm>
          <a:prstGeom prst="rect">
            <a:avLst/>
          </a:prstGeom>
          <a:noFill/>
        </p:spPr>
        <p:txBody>
          <a:bodyPr wrap="square">
            <a:spAutoFit/>
          </a:bodyPr>
          <a:lstStyle/>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2">
                    <a:lumMod val="75000"/>
                  </a:schemeClr>
                </a:solidFill>
                <a:effectLst/>
                <a:uLnTx/>
                <a:uFillTx/>
                <a:latin typeface="Verdana"/>
                <a:ea typeface="+mn-ea"/>
                <a:cs typeface="+mn-cs"/>
              </a:rPr>
              <a:t>One</a:t>
            </a:r>
          </a:p>
          <a:p>
            <a:pPr marL="0" marR="0" lvl="0" indent="0" algn="ctr" defTabSz="4300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2">
                    <a:lumMod val="75000"/>
                  </a:schemeClr>
                </a:solidFill>
                <a:effectLst/>
                <a:uLnTx/>
                <a:uFillTx/>
                <a:latin typeface="Verdana"/>
                <a:ea typeface="+mn-ea"/>
                <a:cs typeface="+mn-cs"/>
              </a:rPr>
              <a:t>Test</a:t>
            </a:r>
          </a:p>
        </p:txBody>
      </p:sp>
    </p:spTree>
    <p:extLst>
      <p:ext uri="{BB962C8B-B14F-4D97-AF65-F5344CB8AC3E}">
        <p14:creationId xmlns:p14="http://schemas.microsoft.com/office/powerpoint/2010/main" val="136471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4">
            <a:extLst>
              <a:ext uri="{FF2B5EF4-FFF2-40B4-BE49-F238E27FC236}">
                <a16:creationId xmlns:a16="http://schemas.microsoft.com/office/drawing/2014/main" id="{BE8EA965-F95E-44C6-BF2C-ECD43C931171}"/>
              </a:ext>
            </a:extLst>
          </p:cNvPr>
          <p:cNvSpPr/>
          <p:nvPr/>
        </p:nvSpPr>
        <p:spPr>
          <a:xfrm>
            <a:off x="8584936" y="2275017"/>
            <a:ext cx="2978414" cy="3897183"/>
          </a:xfrm>
          <a:prstGeom prst="roundRect">
            <a:avLst>
              <a:gd name="adj" fmla="val 6989"/>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748" tIns="246869" rIns="98748" bIns="49374" rtlCol="0" anchor="t" anchorCtr="0"/>
          <a:lstStyle/>
          <a:p>
            <a:pPr marL="285750" marR="0" lvl="1" indent="-285750" algn="l" defTabSz="914400" rtl="0" eaLnBrk="1" fontAlgn="auto" latinLnBrk="0" hangingPunct="1">
              <a:lnSpc>
                <a:spcPct val="100000"/>
              </a:lnSpc>
              <a:spcBef>
                <a:spcPts val="0"/>
              </a:spcBef>
              <a:spcAft>
                <a:spcPts val="1200"/>
              </a:spcAft>
              <a:buClr>
                <a:schemeClr val="bg1"/>
              </a:buClr>
              <a:buSzTx/>
              <a:buFont typeface="Wingdings" panose="05000000000000000000" pitchFamily="2" charset="2"/>
              <a:buChar char="§"/>
              <a:tabLst/>
              <a:defRPr/>
            </a:pPr>
            <a:endParaRPr kumimoji="0" lang="en-US" sz="14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sp>
        <p:nvSpPr>
          <p:cNvPr id="10" name="Rectangle: Rounded Corners 9">
            <a:extLst>
              <a:ext uri="{FF2B5EF4-FFF2-40B4-BE49-F238E27FC236}">
                <a16:creationId xmlns:a16="http://schemas.microsoft.com/office/drawing/2014/main" id="{DC2F0EBB-7A79-4033-A248-7B908914FEA5}"/>
              </a:ext>
            </a:extLst>
          </p:cNvPr>
          <p:cNvSpPr/>
          <p:nvPr/>
        </p:nvSpPr>
        <p:spPr>
          <a:xfrm>
            <a:off x="762000" y="1981200"/>
            <a:ext cx="7431140" cy="4419600"/>
          </a:xfrm>
          <a:prstGeom prst="roundRect">
            <a:avLst>
              <a:gd name="adj" fmla="val 3951"/>
            </a:avLst>
          </a:prstGeom>
          <a:solidFill>
            <a:schemeClr val="bg1"/>
          </a:solidFill>
          <a:ln>
            <a:solidFill>
              <a:schemeClr val="accent2"/>
            </a:solidFill>
          </a:ln>
          <a:effectLst>
            <a:outerShdw blurRad="304800" dist="381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042A0-ACC9-4830-99B1-B2FB7F23053F}"/>
              </a:ext>
            </a:extLst>
          </p:cNvPr>
          <p:cNvSpPr>
            <a:spLocks noGrp="1"/>
          </p:cNvSpPr>
          <p:nvPr>
            <p:ph type="title"/>
          </p:nvPr>
        </p:nvSpPr>
        <p:spPr>
          <a:xfrm>
            <a:off x="395999" y="396000"/>
            <a:ext cx="11520000" cy="442200"/>
          </a:xfrm>
        </p:spPr>
        <p:txBody>
          <a:bodyPr/>
          <a:lstStyle/>
          <a:p>
            <a:r>
              <a:rPr lang="en-US" dirty="0" err="1"/>
              <a:t>CloudBoost</a:t>
            </a:r>
            <a:r>
              <a:rPr lang="en-US" dirty="0"/>
              <a:t> with IBM RedHat</a:t>
            </a:r>
          </a:p>
        </p:txBody>
      </p:sp>
      <p:pic>
        <p:nvPicPr>
          <p:cNvPr id="5" name="Picture 4" descr="A picture containing small, parking, parked, display&#10;&#10;Description automatically generated">
            <a:extLst>
              <a:ext uri="{FF2B5EF4-FFF2-40B4-BE49-F238E27FC236}">
                <a16:creationId xmlns:a16="http://schemas.microsoft.com/office/drawing/2014/main" id="{F0D91952-F876-43B4-A2AE-01E9D8D54406}"/>
              </a:ext>
            </a:extLst>
          </p:cNvPr>
          <p:cNvPicPr>
            <a:picLocks noChangeAspect="1"/>
          </p:cNvPicPr>
          <p:nvPr/>
        </p:nvPicPr>
        <p:blipFill>
          <a:blip r:embed="rId2"/>
          <a:stretch>
            <a:fillRect/>
          </a:stretch>
        </p:blipFill>
        <p:spPr>
          <a:xfrm>
            <a:off x="851379" y="2124074"/>
            <a:ext cx="7208411" cy="4054731"/>
          </a:xfrm>
          <a:prstGeom prst="rect">
            <a:avLst/>
          </a:prstGeom>
        </p:spPr>
      </p:pic>
      <p:sp>
        <p:nvSpPr>
          <p:cNvPr id="6" name="Rounded Rectangle 24">
            <a:extLst>
              <a:ext uri="{FF2B5EF4-FFF2-40B4-BE49-F238E27FC236}">
                <a16:creationId xmlns:a16="http://schemas.microsoft.com/office/drawing/2014/main" id="{C26C698F-4ADF-4C7C-B4BE-D271DD74C7C8}"/>
              </a:ext>
            </a:extLst>
          </p:cNvPr>
          <p:cNvSpPr/>
          <p:nvPr/>
        </p:nvSpPr>
        <p:spPr>
          <a:xfrm>
            <a:off x="8645897" y="2347152"/>
            <a:ext cx="2845064" cy="3758934"/>
          </a:xfrm>
          <a:prstGeom prst="roundRect">
            <a:avLst>
              <a:gd name="adj" fmla="val 6989"/>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8748" tIns="246869" rIns="98748" bIns="49374" rtlCol="0" anchor="t" anchorCtr="0"/>
          <a:lstStyle/>
          <a:p>
            <a:pPr marL="285750" marR="0" lvl="1" indent="-285750" algn="l" defTabSz="914400" rtl="0" eaLnBrk="1" fontAlgn="auto" latinLnBrk="0" hangingPunct="1">
              <a:lnSpc>
                <a:spcPct val="100000"/>
              </a:lnSpc>
              <a:spcBef>
                <a:spcPts val="0"/>
              </a:spcBef>
              <a:spcAft>
                <a:spcPts val="12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Increased speed, efficiency for cloud environment provisioning</a:t>
            </a:r>
          </a:p>
          <a:p>
            <a:pPr marL="285750" marR="0" lvl="1" indent="-285750" algn="l" defTabSz="914400" rtl="0" eaLnBrk="1" fontAlgn="auto" latinLnBrk="0" hangingPunct="1">
              <a:lnSpc>
                <a:spcPct val="100000"/>
              </a:lnSpc>
              <a:spcBef>
                <a:spcPts val="0"/>
              </a:spcBef>
              <a:spcAft>
                <a:spcPts val="12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Reduced human errors due to standardizes scripts &amp; templates</a:t>
            </a:r>
          </a:p>
          <a:p>
            <a:pPr marL="285750" marR="0" lvl="1" indent="-285750" algn="l" defTabSz="914400" rtl="0" eaLnBrk="1" fontAlgn="auto" latinLnBrk="0" hangingPunct="1">
              <a:lnSpc>
                <a:spcPct val="100000"/>
              </a:lnSpc>
              <a:spcBef>
                <a:spcPts val="0"/>
              </a:spcBef>
              <a:spcAft>
                <a:spcPts val="12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Best environment design and security principles implementation </a:t>
            </a:r>
          </a:p>
          <a:p>
            <a:pPr marL="285750" marR="0" lvl="1" indent="-285750" algn="l" defTabSz="914400" rtl="0" eaLnBrk="1" fontAlgn="auto" latinLnBrk="0" hangingPunct="1">
              <a:lnSpc>
                <a:spcPct val="100000"/>
              </a:lnSpc>
              <a:spcBef>
                <a:spcPts val="0"/>
              </a:spcBef>
              <a:spcAft>
                <a:spcPts val="12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Inbuilt best practices for naming conventions and resource tagging</a:t>
            </a:r>
          </a:p>
        </p:txBody>
      </p:sp>
      <p:sp>
        <p:nvSpPr>
          <p:cNvPr id="7" name="Rounded Rectangle 25">
            <a:extLst>
              <a:ext uri="{FF2B5EF4-FFF2-40B4-BE49-F238E27FC236}">
                <a16:creationId xmlns:a16="http://schemas.microsoft.com/office/drawing/2014/main" id="{1CDABDD4-F1CC-41A5-9A93-48695B87AF08}"/>
              </a:ext>
            </a:extLst>
          </p:cNvPr>
          <p:cNvSpPr/>
          <p:nvPr/>
        </p:nvSpPr>
        <p:spPr>
          <a:xfrm>
            <a:off x="9098655" y="2172592"/>
            <a:ext cx="1939549" cy="349116"/>
          </a:xfrm>
          <a:prstGeom prst="roundRect">
            <a:avLst>
              <a:gd name="adj" fmla="val 45239"/>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8748" tIns="49374" rIns="98748" bIns="493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j-lt"/>
                <a:ea typeface="+mn-ea"/>
                <a:cs typeface="+mn-cs"/>
              </a:rPr>
              <a:t>Advantages</a:t>
            </a:r>
          </a:p>
        </p:txBody>
      </p:sp>
      <p:sp>
        <p:nvSpPr>
          <p:cNvPr id="8" name="Rounded Rectangle 11">
            <a:extLst>
              <a:ext uri="{FF2B5EF4-FFF2-40B4-BE49-F238E27FC236}">
                <a16:creationId xmlns:a16="http://schemas.microsoft.com/office/drawing/2014/main" id="{67B1A1E4-DE8F-46CA-9941-12529AD3F4A3}"/>
              </a:ext>
            </a:extLst>
          </p:cNvPr>
          <p:cNvSpPr/>
          <p:nvPr/>
        </p:nvSpPr>
        <p:spPr>
          <a:xfrm>
            <a:off x="2460625" y="1032009"/>
            <a:ext cx="8458201" cy="755381"/>
          </a:xfrm>
          <a:prstGeom prst="parallelogram">
            <a:avLst>
              <a:gd name="adj" fmla="val 38871"/>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79598" rtl="0" eaLnBrk="1" fontAlgn="auto" latinLnBrk="0" hangingPunct="1">
              <a:lnSpc>
                <a:spcPct val="100000"/>
              </a:lnSpc>
              <a:spcBef>
                <a:spcPts val="0"/>
              </a:spcBef>
              <a:spcAft>
                <a:spcPts val="0"/>
              </a:spcAft>
              <a:buClr>
                <a:srgbClr val="FF4019"/>
              </a:buClr>
              <a:buSzTx/>
              <a:buFontTx/>
              <a:buNone/>
              <a:tabLst/>
              <a:defRPr/>
            </a:pPr>
            <a:r>
              <a:rPr kumimoji="0" lang="en-US" sz="1200" b="0" i="0" u="none" strike="noStrike" kern="1200" cap="none" spc="0" normalizeH="0" baseline="0" noProof="0" dirty="0" err="1">
                <a:ln>
                  <a:noFill/>
                </a:ln>
                <a:solidFill>
                  <a:schemeClr val="accent3"/>
                </a:solidFill>
                <a:effectLst/>
                <a:uLnTx/>
                <a:uFillTx/>
                <a:latin typeface="+mj-lt"/>
                <a:ea typeface="Verdana" panose="020B0604030504040204" pitchFamily="34" charset="0"/>
              </a:rPr>
              <a:t>CloudBoost</a:t>
            </a:r>
            <a:r>
              <a:rPr kumimoji="0" lang="en-US" sz="1200" b="0" i="0" u="none" strike="noStrike" kern="1200" cap="none" spc="0" normalizeH="0" baseline="0" noProof="0" dirty="0">
                <a:ln>
                  <a:noFill/>
                </a:ln>
                <a:solidFill>
                  <a:schemeClr val="accent3"/>
                </a:solidFill>
                <a:effectLst/>
                <a:uLnTx/>
                <a:uFillTx/>
                <a:latin typeface="+mj-lt"/>
                <a:ea typeface="Verdana" panose="020B0604030504040204" pitchFamily="34" charset="0"/>
              </a:rPr>
              <a:t> is a set of GitHub library projects built using generic templates and scripts creates to provision independently deployable components and landing zones which can evolve independently.</a:t>
            </a:r>
          </a:p>
        </p:txBody>
      </p:sp>
      <p:sp>
        <p:nvSpPr>
          <p:cNvPr id="9" name="Rounded Rectangle 11">
            <a:extLst>
              <a:ext uri="{FF2B5EF4-FFF2-40B4-BE49-F238E27FC236}">
                <a16:creationId xmlns:a16="http://schemas.microsoft.com/office/drawing/2014/main" id="{1700585C-A23F-41A2-81D4-1991FF401265}"/>
              </a:ext>
            </a:extLst>
          </p:cNvPr>
          <p:cNvSpPr/>
          <p:nvPr/>
        </p:nvSpPr>
        <p:spPr>
          <a:xfrm>
            <a:off x="847725" y="1032009"/>
            <a:ext cx="1752599" cy="755381"/>
          </a:xfrm>
          <a:prstGeom prst="parallelogram">
            <a:avLst>
              <a:gd name="adj" fmla="val 40131"/>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9374" rIns="98748" bIns="49374" rtlCol="0" anchor="ctr"/>
          <a:lstStyle/>
          <a:p>
            <a:pPr algn="ctr" defTabSz="979598">
              <a:buClr>
                <a:srgbClr val="FF4019"/>
              </a:buClr>
              <a:defRPr/>
            </a:pPr>
            <a:r>
              <a:rPr lang="en-US" sz="1400" b="1" dirty="0">
                <a:solidFill>
                  <a:schemeClr val="bg1"/>
                </a:solidFill>
                <a:latin typeface="+mj-lt"/>
              </a:rPr>
              <a:t>What</a:t>
            </a:r>
          </a:p>
        </p:txBody>
      </p:sp>
      <p:sp>
        <p:nvSpPr>
          <p:cNvPr id="11" name="Rounded Rectangle 11">
            <a:extLst>
              <a:ext uri="{FF2B5EF4-FFF2-40B4-BE49-F238E27FC236}">
                <a16:creationId xmlns:a16="http://schemas.microsoft.com/office/drawing/2014/main" id="{2F8879FA-DA05-4662-BCC9-65E112310A1C}"/>
              </a:ext>
            </a:extLst>
          </p:cNvPr>
          <p:cNvSpPr/>
          <p:nvPr/>
        </p:nvSpPr>
        <p:spPr>
          <a:xfrm>
            <a:off x="10690226" y="1032009"/>
            <a:ext cx="457200" cy="755381"/>
          </a:xfrm>
          <a:prstGeom prst="parallelogram">
            <a:avLst>
              <a:gd name="adj" fmla="val 62483"/>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79598" rtl="0" eaLnBrk="1" fontAlgn="auto" latinLnBrk="0" hangingPunct="1">
              <a:lnSpc>
                <a:spcPct val="100000"/>
              </a:lnSpc>
              <a:spcBef>
                <a:spcPts val="0"/>
              </a:spcBef>
              <a:spcAft>
                <a:spcPts val="0"/>
              </a:spcAft>
              <a:buClr>
                <a:srgbClr val="FF4019"/>
              </a:buClr>
              <a:buSzTx/>
              <a:buFontTx/>
              <a:buNone/>
              <a:tabLst/>
              <a:defRPr/>
            </a:pPr>
            <a:endParaRPr kumimoji="0" lang="en-US" sz="1200" b="0" i="0" u="none" strike="noStrike" kern="1200" cap="none" spc="0" normalizeH="0" baseline="0" noProof="0" dirty="0">
              <a:ln>
                <a:noFill/>
              </a:ln>
              <a:solidFill>
                <a:schemeClr val="accent3"/>
              </a:solidFill>
              <a:effectLst/>
              <a:uLnTx/>
              <a:uFillTx/>
              <a:latin typeface="+mj-lt"/>
              <a:ea typeface="Verdana" panose="020B0604030504040204" pitchFamily="34" charset="0"/>
            </a:endParaRPr>
          </a:p>
        </p:txBody>
      </p:sp>
      <p:sp>
        <p:nvSpPr>
          <p:cNvPr id="12" name="Rounded Rectangle 11">
            <a:extLst>
              <a:ext uri="{FF2B5EF4-FFF2-40B4-BE49-F238E27FC236}">
                <a16:creationId xmlns:a16="http://schemas.microsoft.com/office/drawing/2014/main" id="{B690CE1F-154B-4925-81DB-3A4C5CC01B4A}"/>
              </a:ext>
            </a:extLst>
          </p:cNvPr>
          <p:cNvSpPr/>
          <p:nvPr/>
        </p:nvSpPr>
        <p:spPr>
          <a:xfrm>
            <a:off x="10918826" y="1032009"/>
            <a:ext cx="368299" cy="755381"/>
          </a:xfrm>
          <a:prstGeom prst="parallelogram">
            <a:avLst>
              <a:gd name="adj" fmla="val 76186"/>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79598" rtl="0" eaLnBrk="1" fontAlgn="auto" latinLnBrk="0" hangingPunct="1">
              <a:lnSpc>
                <a:spcPct val="100000"/>
              </a:lnSpc>
              <a:spcBef>
                <a:spcPts val="0"/>
              </a:spcBef>
              <a:spcAft>
                <a:spcPts val="0"/>
              </a:spcAft>
              <a:buClr>
                <a:srgbClr val="FF4019"/>
              </a:buClr>
              <a:buSzTx/>
              <a:buFontTx/>
              <a:buNone/>
              <a:tabLst/>
              <a:defRPr/>
            </a:pPr>
            <a:endParaRPr kumimoji="0" lang="en-US" sz="1200" b="0" i="0" u="none" strike="noStrike" kern="1200" cap="none" spc="0" normalizeH="0" baseline="0" noProof="0" dirty="0">
              <a:ln>
                <a:noFill/>
              </a:ln>
              <a:solidFill>
                <a:schemeClr val="accent3"/>
              </a:solidFill>
              <a:effectLst/>
              <a:uLnTx/>
              <a:uFillTx/>
              <a:latin typeface="+mj-lt"/>
              <a:ea typeface="Verdana" panose="020B0604030504040204" pitchFamily="34" charset="0"/>
            </a:endParaRPr>
          </a:p>
        </p:txBody>
      </p:sp>
    </p:spTree>
    <p:extLst>
      <p:ext uri="{BB962C8B-B14F-4D97-AF65-F5344CB8AC3E}">
        <p14:creationId xmlns:p14="http://schemas.microsoft.com/office/powerpoint/2010/main" val="1783225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2514"/>
            <a:ext cx="11433492" cy="457200"/>
          </a:xfrm>
        </p:spPr>
        <p:txBody>
          <a:bodyPr/>
          <a:lstStyle/>
          <a:p>
            <a:r>
              <a:rPr lang="fi-FI" dirty="0"/>
              <a:t>OneTest - We use standard criteria to select the best fitting tools</a:t>
            </a:r>
            <a:br>
              <a:rPr lang="en-US" dirty="0"/>
            </a:br>
            <a:endParaRPr lang="en-US" dirty="0"/>
          </a:p>
        </p:txBody>
      </p:sp>
      <p:sp>
        <p:nvSpPr>
          <p:cNvPr id="44" name="Snip Same Side Corner Rectangle 19">
            <a:extLst>
              <a:ext uri="{FF2B5EF4-FFF2-40B4-BE49-F238E27FC236}">
                <a16:creationId xmlns:a16="http://schemas.microsoft.com/office/drawing/2014/main" id="{B1689750-EE90-404E-8D53-B7ECFCF65EFA}"/>
              </a:ext>
            </a:extLst>
          </p:cNvPr>
          <p:cNvSpPr>
            <a:spLocks/>
          </p:cNvSpPr>
          <p:nvPr/>
        </p:nvSpPr>
        <p:spPr bwMode="auto">
          <a:xfrm>
            <a:off x="6223498" y="1160059"/>
            <a:ext cx="2710426" cy="3817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Cloud  Technical Testing</a:t>
            </a:r>
          </a:p>
        </p:txBody>
      </p:sp>
      <p:sp>
        <p:nvSpPr>
          <p:cNvPr id="48" name="Snip Same Side Corner Rectangle 19">
            <a:extLst>
              <a:ext uri="{FF2B5EF4-FFF2-40B4-BE49-F238E27FC236}">
                <a16:creationId xmlns:a16="http://schemas.microsoft.com/office/drawing/2014/main" id="{8A43A206-2B65-4A81-B00D-5B51176E92D7}"/>
              </a:ext>
            </a:extLst>
          </p:cNvPr>
          <p:cNvSpPr>
            <a:spLocks/>
          </p:cNvSpPr>
          <p:nvPr/>
        </p:nvSpPr>
        <p:spPr bwMode="auto">
          <a:xfrm>
            <a:off x="3316974" y="1160059"/>
            <a:ext cx="2710426" cy="3817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Cloud Non Functional Testing</a:t>
            </a:r>
          </a:p>
        </p:txBody>
      </p:sp>
      <p:sp>
        <p:nvSpPr>
          <p:cNvPr id="49" name="Snip Same Side Corner Rectangle 19">
            <a:extLst>
              <a:ext uri="{FF2B5EF4-FFF2-40B4-BE49-F238E27FC236}">
                <a16:creationId xmlns:a16="http://schemas.microsoft.com/office/drawing/2014/main" id="{EDF50B02-CF16-4BE4-87CE-A94D2C28CDB5}"/>
              </a:ext>
            </a:extLst>
          </p:cNvPr>
          <p:cNvSpPr>
            <a:spLocks/>
          </p:cNvSpPr>
          <p:nvPr/>
        </p:nvSpPr>
        <p:spPr bwMode="auto">
          <a:xfrm>
            <a:off x="9130024" y="1160059"/>
            <a:ext cx="2710426" cy="381729"/>
          </a:xfrm>
          <a:prstGeom prst="round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Cloud Infrastructure &amp; Test Eco System  Testing </a:t>
            </a:r>
          </a:p>
        </p:txBody>
      </p:sp>
      <p:sp>
        <p:nvSpPr>
          <p:cNvPr id="50" name="Snip Same Side Corner Rectangle 19">
            <a:extLst>
              <a:ext uri="{FF2B5EF4-FFF2-40B4-BE49-F238E27FC236}">
                <a16:creationId xmlns:a16="http://schemas.microsoft.com/office/drawing/2014/main" id="{1DDC051E-FC65-4D91-A01F-29A103DC03B3}"/>
              </a:ext>
            </a:extLst>
          </p:cNvPr>
          <p:cNvSpPr>
            <a:spLocks/>
          </p:cNvSpPr>
          <p:nvPr/>
        </p:nvSpPr>
        <p:spPr bwMode="auto">
          <a:xfrm>
            <a:off x="410450" y="1160059"/>
            <a:ext cx="2710426" cy="3817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Cloud Functional &amp; Automation</a:t>
            </a:r>
          </a:p>
        </p:txBody>
      </p:sp>
      <p:sp>
        <p:nvSpPr>
          <p:cNvPr id="51" name="TextBox 17"/>
          <p:cNvSpPr txBox="1">
            <a:spLocks noChangeArrowheads="1"/>
          </p:cNvSpPr>
          <p:nvPr/>
        </p:nvSpPr>
        <p:spPr bwMode="auto">
          <a:xfrm>
            <a:off x="410450" y="1982131"/>
            <a:ext cx="2710426" cy="2361269"/>
          </a:xfrm>
          <a:prstGeom prst="rect">
            <a:avLst/>
          </a:prstGeom>
          <a:solidFill>
            <a:schemeClr val="bg2">
              <a:alpha val="46000"/>
            </a:schemeClr>
          </a:solidFill>
          <a:ln w="9525">
            <a:noFill/>
            <a:miter lim="800000"/>
            <a:headEnd/>
            <a:tailEnd/>
          </a:ln>
        </p:spPr>
        <p:txBody>
          <a:bodyPr>
            <a:noAutofit/>
          </a:bodyPr>
          <a:lstStyle>
            <a:lvl1pPr marL="285750" indent="-285750">
              <a:defRPr sz="1900">
                <a:solidFill>
                  <a:schemeClr val="tx1"/>
                </a:solidFill>
                <a:latin typeface="Arial" pitchFamily="34" charset="0"/>
                <a:cs typeface="Arial" pitchFamily="34" charset="0"/>
              </a:defRPr>
            </a:lvl1pPr>
            <a:lvl2pPr marL="742950" indent="-285750">
              <a:defRPr sz="1900">
                <a:solidFill>
                  <a:schemeClr val="tx1"/>
                </a:solidFill>
                <a:latin typeface="Arial" pitchFamily="34" charset="0"/>
                <a:cs typeface="Arial" pitchFamily="34" charset="0"/>
              </a:defRPr>
            </a:lvl2pPr>
            <a:lvl3pPr marL="1143000" indent="-228600">
              <a:defRPr sz="1900">
                <a:solidFill>
                  <a:schemeClr val="tx1"/>
                </a:solidFill>
                <a:latin typeface="Arial" pitchFamily="34" charset="0"/>
                <a:cs typeface="Arial" pitchFamily="34" charset="0"/>
              </a:defRPr>
            </a:lvl3pPr>
            <a:lvl4pPr marL="1600200" indent="-228600">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defTabSz="9572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572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572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57263" eaLnBrk="0" fontAlgn="base" hangingPunct="0">
              <a:spcBef>
                <a:spcPct val="0"/>
              </a:spcBef>
              <a:spcAft>
                <a:spcPct val="0"/>
              </a:spcAft>
              <a:defRPr sz="1900">
                <a:solidFill>
                  <a:schemeClr val="tx1"/>
                </a:solidFill>
                <a:latin typeface="Arial" pitchFamily="34" charset="0"/>
                <a:cs typeface="Arial" pitchFamily="34" charset="0"/>
              </a:defRPr>
            </a:lvl9pPr>
          </a:lstStyle>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Browsers &amp; Application Supports</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Technology supported</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Compatibility with Major SaaS Solution and PaSS platform</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for  Browser  Compatibility &amp; Accessibility </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Web service &amp; Data driven Testing</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Integration with CI and Open Source tools </a:t>
            </a:r>
          </a:p>
        </p:txBody>
      </p:sp>
      <p:sp>
        <p:nvSpPr>
          <p:cNvPr id="52" name="TextBox 17"/>
          <p:cNvSpPr txBox="1">
            <a:spLocks noChangeArrowheads="1"/>
          </p:cNvSpPr>
          <p:nvPr/>
        </p:nvSpPr>
        <p:spPr bwMode="auto">
          <a:xfrm>
            <a:off x="9130024" y="1982131"/>
            <a:ext cx="2710426" cy="2361269"/>
          </a:xfrm>
          <a:prstGeom prst="rect">
            <a:avLst/>
          </a:prstGeom>
          <a:solidFill>
            <a:schemeClr val="bg2">
              <a:alpha val="46000"/>
            </a:schemeClr>
          </a:solidFill>
          <a:ln w="9525">
            <a:noFill/>
            <a:miter lim="800000"/>
            <a:headEnd/>
            <a:tailEnd/>
          </a:ln>
        </p:spPr>
        <p:txBody>
          <a:bodyPr>
            <a:noAutofit/>
          </a:bodyPr>
          <a:lstStyle>
            <a:lvl1pPr marL="285750" indent="-285750">
              <a:defRPr sz="1900">
                <a:solidFill>
                  <a:schemeClr val="tx1"/>
                </a:solidFill>
                <a:latin typeface="Arial" pitchFamily="34" charset="0"/>
                <a:cs typeface="Arial" pitchFamily="34" charset="0"/>
              </a:defRPr>
            </a:lvl1pPr>
            <a:lvl2pPr marL="742950" indent="-285750">
              <a:defRPr sz="1900">
                <a:solidFill>
                  <a:schemeClr val="tx1"/>
                </a:solidFill>
                <a:latin typeface="Arial" pitchFamily="34" charset="0"/>
                <a:cs typeface="Arial" pitchFamily="34" charset="0"/>
              </a:defRPr>
            </a:lvl2pPr>
            <a:lvl3pPr marL="1143000" indent="-228600">
              <a:defRPr sz="1900">
                <a:solidFill>
                  <a:schemeClr val="tx1"/>
                </a:solidFill>
                <a:latin typeface="Arial" pitchFamily="34" charset="0"/>
                <a:cs typeface="Arial" pitchFamily="34" charset="0"/>
              </a:defRPr>
            </a:lvl3pPr>
            <a:lvl4pPr marL="1600200" indent="-228600">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defTabSz="9572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572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572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57263" eaLnBrk="0" fontAlgn="base" hangingPunct="0">
              <a:spcBef>
                <a:spcPct val="0"/>
              </a:spcBef>
              <a:spcAft>
                <a:spcPct val="0"/>
              </a:spcAft>
              <a:defRPr sz="1900">
                <a:solidFill>
                  <a:schemeClr val="tx1"/>
                </a:solidFill>
                <a:latin typeface="Arial" pitchFamily="34" charset="0"/>
                <a:cs typeface="Arial" pitchFamily="34" charset="0"/>
              </a:defRPr>
            </a:lvl9pPr>
          </a:lstStyle>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Cloud Configuration  automation</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Automation and deployment orchestration</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IaaS Code management, Security &amp; Compliance</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Visualization and reporting</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Devops &amp; Continuous Deployment</a:t>
            </a:r>
          </a:p>
        </p:txBody>
      </p:sp>
      <p:sp>
        <p:nvSpPr>
          <p:cNvPr id="53" name="TextBox 17"/>
          <p:cNvSpPr txBox="1">
            <a:spLocks noChangeArrowheads="1"/>
          </p:cNvSpPr>
          <p:nvPr/>
        </p:nvSpPr>
        <p:spPr bwMode="auto">
          <a:xfrm>
            <a:off x="6223498" y="1982131"/>
            <a:ext cx="2710426" cy="2361269"/>
          </a:xfrm>
          <a:prstGeom prst="rect">
            <a:avLst/>
          </a:prstGeom>
          <a:solidFill>
            <a:schemeClr val="bg2">
              <a:alpha val="46000"/>
            </a:schemeClr>
          </a:solidFill>
          <a:ln w="9525">
            <a:noFill/>
            <a:miter lim="800000"/>
            <a:headEnd/>
            <a:tailEnd/>
          </a:ln>
        </p:spPr>
        <p:txBody>
          <a:bodyPr>
            <a:noAutofit/>
          </a:bodyPr>
          <a:lstStyle>
            <a:lvl1pPr marL="285750" indent="-285750">
              <a:defRPr sz="1900">
                <a:solidFill>
                  <a:schemeClr val="tx1"/>
                </a:solidFill>
                <a:latin typeface="Arial" pitchFamily="34" charset="0"/>
                <a:cs typeface="Arial" pitchFamily="34" charset="0"/>
              </a:defRPr>
            </a:lvl1pPr>
            <a:lvl2pPr marL="742950" indent="-285750">
              <a:defRPr sz="1900">
                <a:solidFill>
                  <a:schemeClr val="tx1"/>
                </a:solidFill>
                <a:latin typeface="Arial" pitchFamily="34" charset="0"/>
                <a:cs typeface="Arial" pitchFamily="34" charset="0"/>
              </a:defRPr>
            </a:lvl2pPr>
            <a:lvl3pPr marL="1143000" indent="-228600">
              <a:defRPr sz="1900">
                <a:solidFill>
                  <a:schemeClr val="tx1"/>
                </a:solidFill>
                <a:latin typeface="Arial" pitchFamily="34" charset="0"/>
                <a:cs typeface="Arial" pitchFamily="34" charset="0"/>
              </a:defRPr>
            </a:lvl3pPr>
            <a:lvl4pPr marL="1600200" indent="-228600">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defTabSz="9572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572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572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57263" eaLnBrk="0" fontAlgn="base" hangingPunct="0">
              <a:spcBef>
                <a:spcPct val="0"/>
              </a:spcBef>
              <a:spcAft>
                <a:spcPct val="0"/>
              </a:spcAft>
              <a:defRPr sz="1900">
                <a:solidFill>
                  <a:schemeClr val="tx1"/>
                </a:solidFill>
                <a:latin typeface="Arial" pitchFamily="34" charset="0"/>
                <a:cs typeface="Arial" pitchFamily="34" charset="0"/>
              </a:defRPr>
            </a:lvl9pPr>
          </a:lstStyle>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Webservice</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for CI</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Record and Playback</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Integration with Lifecycle tool, reporting, SOA Testing</a:t>
            </a:r>
          </a:p>
          <a:p>
            <a:pPr marL="0" indent="0">
              <a:spcBef>
                <a:spcPts val="100"/>
              </a:spcBef>
              <a:spcAft>
                <a:spcPts val="100"/>
              </a:spcAft>
              <a:buClr>
                <a:schemeClr val="accent1"/>
              </a:buClr>
            </a:pPr>
            <a:r>
              <a:rPr lang="en-US" altLang="en-US" sz="900" b="1" dirty="0">
                <a:latin typeface="+mn-lt"/>
              </a:rPr>
              <a:t>Service Virtualization</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Supported Protocols &amp; Technologies </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Supported SaaS applications </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for PT, Database virtualization </a:t>
            </a:r>
          </a:p>
        </p:txBody>
      </p:sp>
      <p:sp>
        <p:nvSpPr>
          <p:cNvPr id="57" name="TextBox 17"/>
          <p:cNvSpPr txBox="1">
            <a:spLocks noChangeArrowheads="1"/>
          </p:cNvSpPr>
          <p:nvPr/>
        </p:nvSpPr>
        <p:spPr bwMode="auto">
          <a:xfrm>
            <a:off x="3316974" y="1982132"/>
            <a:ext cx="2710426" cy="2361269"/>
          </a:xfrm>
          <a:prstGeom prst="rect">
            <a:avLst/>
          </a:prstGeom>
          <a:solidFill>
            <a:schemeClr val="bg2">
              <a:alpha val="46000"/>
            </a:schemeClr>
          </a:solidFill>
          <a:ln w="9525">
            <a:noFill/>
            <a:miter lim="800000"/>
            <a:headEnd/>
            <a:tailEnd/>
          </a:ln>
        </p:spPr>
        <p:txBody>
          <a:bodyPr numCol="1">
            <a:noAutofit/>
          </a:bodyPr>
          <a:lstStyle>
            <a:lvl1pPr marL="285750" indent="-285750">
              <a:defRPr sz="1900">
                <a:solidFill>
                  <a:schemeClr val="tx1"/>
                </a:solidFill>
                <a:latin typeface="Arial" pitchFamily="34" charset="0"/>
                <a:cs typeface="Arial" pitchFamily="34" charset="0"/>
              </a:defRPr>
            </a:lvl1pPr>
            <a:lvl2pPr marL="742950" indent="-285750">
              <a:defRPr sz="1900">
                <a:solidFill>
                  <a:schemeClr val="tx1"/>
                </a:solidFill>
                <a:latin typeface="Arial" pitchFamily="34" charset="0"/>
                <a:cs typeface="Arial" pitchFamily="34" charset="0"/>
              </a:defRPr>
            </a:lvl2pPr>
            <a:lvl3pPr marL="1143000" indent="-228600">
              <a:defRPr sz="1900">
                <a:solidFill>
                  <a:schemeClr val="tx1"/>
                </a:solidFill>
                <a:latin typeface="Arial" pitchFamily="34" charset="0"/>
                <a:cs typeface="Arial" pitchFamily="34" charset="0"/>
              </a:defRPr>
            </a:lvl3pPr>
            <a:lvl4pPr marL="1600200" indent="-228600">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defTabSz="9572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572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572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57263" eaLnBrk="0" fontAlgn="base" hangingPunct="0">
              <a:spcBef>
                <a:spcPct val="0"/>
              </a:spcBef>
              <a:spcAft>
                <a:spcPct val="0"/>
              </a:spcAft>
              <a:defRPr sz="1900">
                <a:solidFill>
                  <a:schemeClr val="tx1"/>
                </a:solidFill>
                <a:latin typeface="Arial" pitchFamily="34" charset="0"/>
                <a:cs typeface="Arial" pitchFamily="34" charset="0"/>
              </a:defRPr>
            </a:lvl9pPr>
          </a:lstStyle>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for web &amp; Mobile Application  and Protocols</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for webservice, Sass application</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CI Tool Integration</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Application Performance &amp; Server-side Analysis</a:t>
            </a:r>
          </a:p>
          <a:p>
            <a:pPr marL="0" indent="0">
              <a:spcBef>
                <a:spcPts val="100"/>
              </a:spcBef>
              <a:spcAft>
                <a:spcPts val="100"/>
              </a:spcAft>
              <a:buClr>
                <a:schemeClr val="accent1"/>
              </a:buClr>
            </a:pPr>
            <a:r>
              <a:rPr lang="en-US" altLang="en-US" sz="900" b="1" dirty="0">
                <a:latin typeface="+mn-lt"/>
              </a:rPr>
              <a:t>Performance Monitoring </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Business and performance analytics</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Code level/ Transaction Level Analytic </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Plug and play, Pay as Use</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for all application Layers (UI, Mobile, middleware, database, Host )</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User experience </a:t>
            </a:r>
          </a:p>
        </p:txBody>
      </p:sp>
      <p:sp>
        <p:nvSpPr>
          <p:cNvPr id="58" name="TextBox 17"/>
          <p:cNvSpPr txBox="1">
            <a:spLocks noChangeArrowheads="1"/>
          </p:cNvSpPr>
          <p:nvPr/>
        </p:nvSpPr>
        <p:spPr bwMode="auto">
          <a:xfrm>
            <a:off x="9130024" y="4774958"/>
            <a:ext cx="2710426" cy="1656322"/>
          </a:xfrm>
          <a:prstGeom prst="rect">
            <a:avLst/>
          </a:prstGeom>
          <a:solidFill>
            <a:schemeClr val="bg2">
              <a:alpha val="46000"/>
            </a:schemeClr>
          </a:solidFill>
          <a:ln w="9525">
            <a:noFill/>
            <a:miter lim="800000"/>
            <a:headEnd/>
            <a:tailEnd/>
          </a:ln>
        </p:spPr>
        <p:txBody>
          <a:bodyPr numCol="1">
            <a:noAutofit/>
          </a:bodyPr>
          <a:lstStyle>
            <a:lvl1pPr marL="285750" indent="-285750">
              <a:defRPr sz="1900">
                <a:solidFill>
                  <a:schemeClr val="tx1"/>
                </a:solidFill>
                <a:latin typeface="Arial" pitchFamily="34" charset="0"/>
                <a:cs typeface="Arial" pitchFamily="34" charset="0"/>
              </a:defRPr>
            </a:lvl1pPr>
            <a:lvl2pPr marL="742950" indent="-285750">
              <a:defRPr sz="1900">
                <a:solidFill>
                  <a:schemeClr val="tx1"/>
                </a:solidFill>
                <a:latin typeface="Arial" pitchFamily="34" charset="0"/>
                <a:cs typeface="Arial" pitchFamily="34" charset="0"/>
              </a:defRPr>
            </a:lvl2pPr>
            <a:lvl3pPr marL="1143000" indent="-228600">
              <a:defRPr sz="1900">
                <a:solidFill>
                  <a:schemeClr val="tx1"/>
                </a:solidFill>
                <a:latin typeface="Arial" pitchFamily="34" charset="0"/>
                <a:cs typeface="Arial" pitchFamily="34" charset="0"/>
              </a:defRPr>
            </a:lvl3pPr>
            <a:lvl4pPr marL="1600200" indent="-228600">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defTabSz="9572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572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572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57263" eaLnBrk="0" fontAlgn="base" hangingPunct="0">
              <a:spcBef>
                <a:spcPct val="0"/>
              </a:spcBef>
              <a:spcAft>
                <a:spcPct val="0"/>
              </a:spcAft>
              <a:defRPr sz="1900">
                <a:solidFill>
                  <a:schemeClr val="tx1"/>
                </a:solidFill>
                <a:latin typeface="Arial" pitchFamily="34" charset="0"/>
                <a:cs typeface="Arial" pitchFamily="34" charset="0"/>
              </a:defRPr>
            </a:lvl9pPr>
          </a:lstStyle>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to validate Application Security</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API integration</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IaaS as code </a:t>
            </a:r>
          </a:p>
          <a:p>
            <a:pPr marL="0" indent="0">
              <a:spcBef>
                <a:spcPts val="100"/>
              </a:spcBef>
              <a:spcAft>
                <a:spcPts val="100"/>
              </a:spcAft>
              <a:buClr>
                <a:schemeClr val="accent1"/>
              </a:buClr>
            </a:pPr>
            <a:r>
              <a:rPr lang="en-US" altLang="en-US" sz="900" b="1" dirty="0">
                <a:latin typeface="+mn-lt"/>
              </a:rPr>
              <a:t>Cloud Operation, Security &amp; Auditing</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Unified view of operational data, Utilization</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Native integration as well as Third party integration</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Track even and Automated Resolution</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Pay as you go</a:t>
            </a:r>
          </a:p>
        </p:txBody>
      </p:sp>
      <p:sp>
        <p:nvSpPr>
          <p:cNvPr id="59" name="TextBox 17"/>
          <p:cNvSpPr txBox="1">
            <a:spLocks noChangeArrowheads="1"/>
          </p:cNvSpPr>
          <p:nvPr/>
        </p:nvSpPr>
        <p:spPr bwMode="auto">
          <a:xfrm>
            <a:off x="410450" y="4774958"/>
            <a:ext cx="2710426" cy="1656322"/>
          </a:xfrm>
          <a:prstGeom prst="rect">
            <a:avLst/>
          </a:prstGeom>
          <a:solidFill>
            <a:schemeClr val="bg2">
              <a:alpha val="46000"/>
            </a:schemeClr>
          </a:solidFill>
          <a:ln w="9525">
            <a:noFill/>
            <a:miter lim="800000"/>
            <a:headEnd/>
            <a:tailEnd/>
          </a:ln>
        </p:spPr>
        <p:txBody>
          <a:bodyPr>
            <a:noAutofit/>
          </a:bodyPr>
          <a:lstStyle>
            <a:lvl1pPr marL="285750" indent="-285750">
              <a:defRPr sz="1900">
                <a:solidFill>
                  <a:schemeClr val="tx1"/>
                </a:solidFill>
                <a:latin typeface="Arial" pitchFamily="34" charset="0"/>
                <a:cs typeface="Arial" pitchFamily="34" charset="0"/>
              </a:defRPr>
            </a:lvl1pPr>
            <a:lvl2pPr marL="742950" indent="-285750">
              <a:defRPr sz="1900">
                <a:solidFill>
                  <a:schemeClr val="tx1"/>
                </a:solidFill>
                <a:latin typeface="Arial" pitchFamily="34" charset="0"/>
                <a:cs typeface="Arial" pitchFamily="34" charset="0"/>
              </a:defRPr>
            </a:lvl2pPr>
            <a:lvl3pPr marL="1143000" indent="-228600">
              <a:defRPr sz="1900">
                <a:solidFill>
                  <a:schemeClr val="tx1"/>
                </a:solidFill>
                <a:latin typeface="Arial" pitchFamily="34" charset="0"/>
                <a:cs typeface="Arial" pitchFamily="34" charset="0"/>
              </a:defRPr>
            </a:lvl3pPr>
            <a:lvl4pPr marL="1600200" indent="-228600">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defTabSz="9572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572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572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57263" eaLnBrk="0" fontAlgn="base" hangingPunct="0">
              <a:spcBef>
                <a:spcPct val="0"/>
              </a:spcBef>
              <a:spcAft>
                <a:spcPct val="0"/>
              </a:spcAft>
              <a:defRPr sz="1900">
                <a:solidFill>
                  <a:schemeClr val="tx1"/>
                </a:solidFill>
                <a:latin typeface="Arial" pitchFamily="34" charset="0"/>
                <a:cs typeface="Arial" pitchFamily="34" charset="0"/>
              </a:defRPr>
            </a:lvl9pPr>
          </a:lstStyle>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for Cloud (Public &amp; Private)</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Devices pool Availability for Manual &amp; Automation Testing</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for parallel testing on both iOS &amp; Android</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for Performance testing</a:t>
            </a:r>
          </a:p>
          <a:p>
            <a:pPr marL="182880" indent="-182880">
              <a:spcBef>
                <a:spcPts val="100"/>
              </a:spcBef>
              <a:spcAft>
                <a:spcPts val="100"/>
              </a:spcAft>
              <a:buClr>
                <a:schemeClr val="accent1"/>
              </a:buClr>
              <a:buFont typeface="Wingdings" panose="05000000000000000000" pitchFamily="2" charset="2"/>
              <a:buChar char="§"/>
            </a:pPr>
            <a:endParaRPr lang="en-US" altLang="en-US" sz="900" dirty="0">
              <a:latin typeface="+mn-lt"/>
            </a:endParaRPr>
          </a:p>
        </p:txBody>
      </p:sp>
      <p:sp>
        <p:nvSpPr>
          <p:cNvPr id="69" name="TextBox 17"/>
          <p:cNvSpPr txBox="1">
            <a:spLocks noChangeArrowheads="1"/>
          </p:cNvSpPr>
          <p:nvPr/>
        </p:nvSpPr>
        <p:spPr bwMode="auto">
          <a:xfrm>
            <a:off x="3316974" y="4774958"/>
            <a:ext cx="2710426" cy="1656322"/>
          </a:xfrm>
          <a:prstGeom prst="rect">
            <a:avLst/>
          </a:prstGeom>
          <a:solidFill>
            <a:schemeClr val="bg2">
              <a:alpha val="46000"/>
            </a:schemeClr>
          </a:solidFill>
          <a:ln w="9525">
            <a:noFill/>
            <a:miter lim="800000"/>
            <a:headEnd/>
            <a:tailEnd/>
          </a:ln>
        </p:spPr>
        <p:txBody>
          <a:bodyPr>
            <a:noAutofit/>
          </a:bodyPr>
          <a:lstStyle>
            <a:lvl1pPr marL="285750" indent="-285750">
              <a:defRPr sz="1900">
                <a:solidFill>
                  <a:schemeClr val="tx1"/>
                </a:solidFill>
                <a:latin typeface="Arial" pitchFamily="34" charset="0"/>
                <a:cs typeface="Arial" pitchFamily="34" charset="0"/>
              </a:defRPr>
            </a:lvl1pPr>
            <a:lvl2pPr marL="742950" indent="-285750">
              <a:defRPr sz="1900">
                <a:solidFill>
                  <a:schemeClr val="tx1"/>
                </a:solidFill>
                <a:latin typeface="Arial" pitchFamily="34" charset="0"/>
                <a:cs typeface="Arial" pitchFamily="34" charset="0"/>
              </a:defRPr>
            </a:lvl2pPr>
            <a:lvl3pPr marL="1143000" indent="-228600">
              <a:defRPr sz="1900">
                <a:solidFill>
                  <a:schemeClr val="tx1"/>
                </a:solidFill>
                <a:latin typeface="Arial" pitchFamily="34" charset="0"/>
                <a:cs typeface="Arial" pitchFamily="34" charset="0"/>
              </a:defRPr>
            </a:lvl3pPr>
            <a:lvl4pPr marL="1600200" indent="-228600">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defTabSz="9572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572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572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57263" eaLnBrk="0" fontAlgn="base" hangingPunct="0">
              <a:spcBef>
                <a:spcPct val="0"/>
              </a:spcBef>
              <a:spcAft>
                <a:spcPct val="0"/>
              </a:spcAft>
              <a:defRPr sz="1900">
                <a:solidFill>
                  <a:schemeClr val="tx1"/>
                </a:solidFill>
                <a:latin typeface="Arial" pitchFamily="34" charset="0"/>
                <a:cs typeface="Arial" pitchFamily="34" charset="0"/>
              </a:defRPr>
            </a:lvl9pPr>
          </a:lstStyle>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Scan IaaS, firewall &amp; Network</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to validate Penetration testing , Sniffing </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Support for Static, Dynamic &amp; IAST security testing </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Validate File and Data integrity </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Threat &amp; Attack Intelligence</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Dashboarding &amp; Reporting</a:t>
            </a:r>
          </a:p>
        </p:txBody>
      </p:sp>
      <p:sp>
        <p:nvSpPr>
          <p:cNvPr id="70" name="TextBox 17"/>
          <p:cNvSpPr txBox="1">
            <a:spLocks noChangeArrowheads="1"/>
          </p:cNvSpPr>
          <p:nvPr/>
        </p:nvSpPr>
        <p:spPr bwMode="auto">
          <a:xfrm>
            <a:off x="6223499" y="4774958"/>
            <a:ext cx="2710426" cy="1656322"/>
          </a:xfrm>
          <a:prstGeom prst="rect">
            <a:avLst/>
          </a:prstGeom>
          <a:solidFill>
            <a:schemeClr val="bg2">
              <a:alpha val="46000"/>
            </a:schemeClr>
          </a:solidFill>
          <a:ln w="9525">
            <a:noFill/>
            <a:miter lim="800000"/>
            <a:headEnd/>
            <a:tailEnd/>
          </a:ln>
        </p:spPr>
        <p:txBody>
          <a:bodyPr>
            <a:noAutofit/>
          </a:bodyPr>
          <a:lstStyle>
            <a:lvl1pPr marL="285750" indent="-285750">
              <a:defRPr sz="1900">
                <a:solidFill>
                  <a:schemeClr val="tx1"/>
                </a:solidFill>
                <a:latin typeface="Arial" pitchFamily="34" charset="0"/>
                <a:cs typeface="Arial" pitchFamily="34" charset="0"/>
              </a:defRPr>
            </a:lvl1pPr>
            <a:lvl2pPr marL="742950" indent="-285750">
              <a:defRPr sz="1900">
                <a:solidFill>
                  <a:schemeClr val="tx1"/>
                </a:solidFill>
                <a:latin typeface="Arial" pitchFamily="34" charset="0"/>
                <a:cs typeface="Arial" pitchFamily="34" charset="0"/>
              </a:defRPr>
            </a:lvl2pPr>
            <a:lvl3pPr marL="1143000" indent="-228600">
              <a:defRPr sz="1900">
                <a:solidFill>
                  <a:schemeClr val="tx1"/>
                </a:solidFill>
                <a:latin typeface="Arial" pitchFamily="34" charset="0"/>
                <a:cs typeface="Arial" pitchFamily="34" charset="0"/>
              </a:defRPr>
            </a:lvl3pPr>
            <a:lvl4pPr marL="1600200" indent="-228600">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defTabSz="957263" eaLnBrk="0" fontAlgn="base" hangingPunct="0">
              <a:spcBef>
                <a:spcPct val="0"/>
              </a:spcBef>
              <a:spcAft>
                <a:spcPct val="0"/>
              </a:spcAft>
              <a:defRPr sz="1900">
                <a:solidFill>
                  <a:schemeClr val="tx1"/>
                </a:solidFill>
                <a:latin typeface="Arial" pitchFamily="34" charset="0"/>
                <a:cs typeface="Arial" pitchFamily="34" charset="0"/>
              </a:defRPr>
            </a:lvl6pPr>
            <a:lvl7pPr marL="2971800" indent="-228600" defTabSz="957263" eaLnBrk="0" fontAlgn="base" hangingPunct="0">
              <a:spcBef>
                <a:spcPct val="0"/>
              </a:spcBef>
              <a:spcAft>
                <a:spcPct val="0"/>
              </a:spcAft>
              <a:defRPr sz="1900">
                <a:solidFill>
                  <a:schemeClr val="tx1"/>
                </a:solidFill>
                <a:latin typeface="Arial" pitchFamily="34" charset="0"/>
                <a:cs typeface="Arial" pitchFamily="34" charset="0"/>
              </a:defRPr>
            </a:lvl7pPr>
            <a:lvl8pPr marL="3429000" indent="-228600" defTabSz="957263" eaLnBrk="0" fontAlgn="base" hangingPunct="0">
              <a:spcBef>
                <a:spcPct val="0"/>
              </a:spcBef>
              <a:spcAft>
                <a:spcPct val="0"/>
              </a:spcAft>
              <a:defRPr sz="1900">
                <a:solidFill>
                  <a:schemeClr val="tx1"/>
                </a:solidFill>
                <a:latin typeface="Arial" pitchFamily="34" charset="0"/>
                <a:cs typeface="Arial" pitchFamily="34" charset="0"/>
              </a:defRPr>
            </a:lvl8pPr>
            <a:lvl9pPr marL="3886200" indent="-228600" defTabSz="957263" eaLnBrk="0" fontAlgn="base" hangingPunct="0">
              <a:spcBef>
                <a:spcPct val="0"/>
              </a:spcBef>
              <a:spcAft>
                <a:spcPct val="0"/>
              </a:spcAft>
              <a:defRPr sz="1900">
                <a:solidFill>
                  <a:schemeClr val="tx1"/>
                </a:solidFill>
                <a:latin typeface="Arial" pitchFamily="34" charset="0"/>
                <a:cs typeface="Arial" pitchFamily="34" charset="0"/>
              </a:defRPr>
            </a:lvl9pPr>
          </a:lstStyle>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Cloud Database &amp; Services Supported</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Datatype Mismatch, Data reconciliation, Heterogenous Comparison</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Reporting and Dashboard features </a:t>
            </a:r>
          </a:p>
          <a:p>
            <a:pPr marL="182880" indent="-182880">
              <a:spcBef>
                <a:spcPts val="100"/>
              </a:spcBef>
              <a:spcAft>
                <a:spcPts val="100"/>
              </a:spcAft>
              <a:buClr>
                <a:schemeClr val="accent1"/>
              </a:buClr>
              <a:buFont typeface="Wingdings" panose="05000000000000000000" pitchFamily="2" charset="2"/>
              <a:buChar char="§"/>
            </a:pPr>
            <a:r>
              <a:rPr lang="en-US" altLang="en-US" sz="900" dirty="0">
                <a:latin typeface="+mn-lt"/>
              </a:rPr>
              <a:t>Security, Masking &amp; Compliance Support</a:t>
            </a:r>
          </a:p>
        </p:txBody>
      </p:sp>
      <p:sp>
        <p:nvSpPr>
          <p:cNvPr id="71" name="Snip Same Side Corner Rectangle 19"/>
          <p:cNvSpPr>
            <a:spLocks/>
          </p:cNvSpPr>
          <p:nvPr/>
        </p:nvSpPr>
        <p:spPr bwMode="auto">
          <a:xfrm>
            <a:off x="410450" y="1628490"/>
            <a:ext cx="2710426" cy="35007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Functional &amp; Automation Testing</a:t>
            </a:r>
          </a:p>
        </p:txBody>
      </p:sp>
      <p:sp>
        <p:nvSpPr>
          <p:cNvPr id="72" name="Snip Same Side Corner Rectangle 19"/>
          <p:cNvSpPr>
            <a:spLocks/>
          </p:cNvSpPr>
          <p:nvPr/>
        </p:nvSpPr>
        <p:spPr bwMode="auto">
          <a:xfrm>
            <a:off x="9130024" y="1628490"/>
            <a:ext cx="2710426" cy="35007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Test Environment Provisioning &amp; Orchestration  </a:t>
            </a:r>
          </a:p>
        </p:txBody>
      </p:sp>
      <p:sp>
        <p:nvSpPr>
          <p:cNvPr id="73" name="Snip Same Side Corner Rectangle 19"/>
          <p:cNvSpPr>
            <a:spLocks/>
          </p:cNvSpPr>
          <p:nvPr/>
        </p:nvSpPr>
        <p:spPr bwMode="auto">
          <a:xfrm>
            <a:off x="6223498" y="1628493"/>
            <a:ext cx="2710426" cy="35007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Cloud API &amp; Service Integration Testing </a:t>
            </a:r>
          </a:p>
        </p:txBody>
      </p:sp>
      <p:sp>
        <p:nvSpPr>
          <p:cNvPr id="74" name="Snip Same Side Corner Rectangle 19"/>
          <p:cNvSpPr>
            <a:spLocks/>
          </p:cNvSpPr>
          <p:nvPr/>
        </p:nvSpPr>
        <p:spPr bwMode="auto">
          <a:xfrm>
            <a:off x="3316974" y="1628494"/>
            <a:ext cx="2710426" cy="35007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Cloud Performance Testing &amp; Performance Monitoring </a:t>
            </a:r>
          </a:p>
        </p:txBody>
      </p:sp>
      <p:sp>
        <p:nvSpPr>
          <p:cNvPr id="75" name="Snip Same Side Corner Rectangle 19"/>
          <p:cNvSpPr>
            <a:spLocks/>
          </p:cNvSpPr>
          <p:nvPr/>
        </p:nvSpPr>
        <p:spPr bwMode="auto">
          <a:xfrm>
            <a:off x="9130024" y="4422510"/>
            <a:ext cx="2710426" cy="35007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Cloud  Migration Testing</a:t>
            </a:r>
          </a:p>
        </p:txBody>
      </p:sp>
      <p:sp>
        <p:nvSpPr>
          <p:cNvPr id="76" name="Snip Same Side Corner Rectangle 19"/>
          <p:cNvSpPr>
            <a:spLocks/>
          </p:cNvSpPr>
          <p:nvPr/>
        </p:nvSpPr>
        <p:spPr bwMode="auto">
          <a:xfrm>
            <a:off x="410450" y="4422510"/>
            <a:ext cx="2710426" cy="35007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Mobile Functional &amp; Automation Testing</a:t>
            </a:r>
          </a:p>
        </p:txBody>
      </p:sp>
      <p:sp>
        <p:nvSpPr>
          <p:cNvPr id="77" name="Snip Same Side Corner Rectangle 19"/>
          <p:cNvSpPr>
            <a:spLocks/>
          </p:cNvSpPr>
          <p:nvPr/>
        </p:nvSpPr>
        <p:spPr bwMode="auto">
          <a:xfrm>
            <a:off x="3316974" y="4422510"/>
            <a:ext cx="2710426" cy="35007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Security / Compliance Testing</a:t>
            </a:r>
          </a:p>
        </p:txBody>
      </p:sp>
      <p:sp>
        <p:nvSpPr>
          <p:cNvPr id="78" name="Snip Same Side Corner Rectangle 19"/>
          <p:cNvSpPr>
            <a:spLocks/>
          </p:cNvSpPr>
          <p:nvPr/>
        </p:nvSpPr>
        <p:spPr bwMode="auto">
          <a:xfrm>
            <a:off x="6223498" y="4422510"/>
            <a:ext cx="2710426" cy="35007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Cloud Data &amp; Analytic Testing</a:t>
            </a:r>
          </a:p>
        </p:txBody>
      </p:sp>
      <p:cxnSp>
        <p:nvCxnSpPr>
          <p:cNvPr id="79" name="Straight Connector 78">
            <a:extLst>
              <a:ext uri="{FF2B5EF4-FFF2-40B4-BE49-F238E27FC236}">
                <a16:creationId xmlns:a16="http://schemas.microsoft.com/office/drawing/2014/main" id="{68D56459-B683-4A51-A1C4-95AE83303E64}"/>
              </a:ext>
            </a:extLst>
          </p:cNvPr>
          <p:cNvCxnSpPr/>
          <p:nvPr/>
        </p:nvCxnSpPr>
        <p:spPr bwMode="auto">
          <a:xfrm flipV="1">
            <a:off x="9031974" y="1177976"/>
            <a:ext cx="0" cy="5212080"/>
          </a:xfrm>
          <a:prstGeom prst="line">
            <a:avLst/>
          </a:prstGeom>
          <a:solidFill>
            <a:schemeClr val="accent1"/>
          </a:solidFill>
          <a:ln w="3175" cap="flat" cmpd="sng" algn="ctr">
            <a:solidFill>
              <a:schemeClr val="bg2">
                <a:lumMod val="75000"/>
              </a:schemeClr>
            </a:solidFill>
            <a:prstDash val="sysDash"/>
            <a:miter lim="800000"/>
            <a:headEnd type="none" w="med" len="med"/>
            <a:tailEnd type="none" w="med" len="med"/>
          </a:ln>
          <a:effectLst/>
        </p:spPr>
      </p:cxnSp>
      <p:cxnSp>
        <p:nvCxnSpPr>
          <p:cNvPr id="80" name="Straight Connector 79">
            <a:extLst>
              <a:ext uri="{FF2B5EF4-FFF2-40B4-BE49-F238E27FC236}">
                <a16:creationId xmlns:a16="http://schemas.microsoft.com/office/drawing/2014/main" id="{68D56459-B683-4A51-A1C4-95AE83303E64}"/>
              </a:ext>
            </a:extLst>
          </p:cNvPr>
          <p:cNvCxnSpPr/>
          <p:nvPr/>
        </p:nvCxnSpPr>
        <p:spPr bwMode="auto">
          <a:xfrm flipV="1">
            <a:off x="6125450" y="1177976"/>
            <a:ext cx="0" cy="5212080"/>
          </a:xfrm>
          <a:prstGeom prst="line">
            <a:avLst/>
          </a:prstGeom>
          <a:solidFill>
            <a:schemeClr val="accent1"/>
          </a:solidFill>
          <a:ln w="3175" cap="flat" cmpd="sng" algn="ctr">
            <a:solidFill>
              <a:schemeClr val="bg2">
                <a:lumMod val="75000"/>
              </a:schemeClr>
            </a:solidFill>
            <a:prstDash val="sysDash"/>
            <a:miter lim="800000"/>
            <a:headEnd type="none" w="med" len="med"/>
            <a:tailEnd type="none" w="med" len="med"/>
          </a:ln>
          <a:effectLst/>
        </p:spPr>
      </p:cxnSp>
      <p:cxnSp>
        <p:nvCxnSpPr>
          <p:cNvPr id="81" name="Straight Connector 80">
            <a:extLst>
              <a:ext uri="{FF2B5EF4-FFF2-40B4-BE49-F238E27FC236}">
                <a16:creationId xmlns:a16="http://schemas.microsoft.com/office/drawing/2014/main" id="{68D56459-B683-4A51-A1C4-95AE83303E64}"/>
              </a:ext>
            </a:extLst>
          </p:cNvPr>
          <p:cNvCxnSpPr/>
          <p:nvPr/>
        </p:nvCxnSpPr>
        <p:spPr bwMode="auto">
          <a:xfrm flipV="1">
            <a:off x="3218925" y="1177976"/>
            <a:ext cx="0" cy="5212080"/>
          </a:xfrm>
          <a:prstGeom prst="line">
            <a:avLst/>
          </a:prstGeom>
          <a:solidFill>
            <a:schemeClr val="accent1"/>
          </a:solidFill>
          <a:ln w="3175" cap="flat" cmpd="sng" algn="ctr">
            <a:solidFill>
              <a:schemeClr val="bg2">
                <a:lumMod val="75000"/>
              </a:schemeClr>
            </a:solidFill>
            <a:prstDash val="sysDash"/>
            <a:miter lim="800000"/>
            <a:headEnd type="none" w="med" len="med"/>
            <a:tailEnd type="none" w="med" len="med"/>
          </a:ln>
          <a:effectLst/>
        </p:spPr>
      </p:cxnSp>
    </p:spTree>
    <p:extLst>
      <p:ext uri="{BB962C8B-B14F-4D97-AF65-F5344CB8AC3E}">
        <p14:creationId xmlns:p14="http://schemas.microsoft.com/office/powerpoint/2010/main" val="2367063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0C77-78A7-4F98-B251-A4C4E7E21CC0}"/>
              </a:ext>
            </a:extLst>
          </p:cNvPr>
          <p:cNvSpPr>
            <a:spLocks noGrp="1"/>
          </p:cNvSpPr>
          <p:nvPr>
            <p:ph type="title"/>
          </p:nvPr>
        </p:nvSpPr>
        <p:spPr>
          <a:xfrm>
            <a:off x="395999" y="396000"/>
            <a:ext cx="11520000" cy="344209"/>
          </a:xfrm>
        </p:spPr>
        <p:txBody>
          <a:bodyPr>
            <a:noAutofit/>
          </a:bodyPr>
          <a:lstStyle/>
          <a:p>
            <a:r>
              <a:rPr lang="en-US" dirty="0"/>
              <a:t>Agile Delivery Model</a:t>
            </a:r>
          </a:p>
        </p:txBody>
      </p:sp>
      <p:grpSp>
        <p:nvGrpSpPr>
          <p:cNvPr id="5" name="Group 4">
            <a:extLst>
              <a:ext uri="{FF2B5EF4-FFF2-40B4-BE49-F238E27FC236}">
                <a16:creationId xmlns:a16="http://schemas.microsoft.com/office/drawing/2014/main" id="{5D86FE69-F7DB-413A-BE33-A28AE622CDFF}"/>
              </a:ext>
            </a:extLst>
          </p:cNvPr>
          <p:cNvGrpSpPr/>
          <p:nvPr/>
        </p:nvGrpSpPr>
        <p:grpSpPr>
          <a:xfrm>
            <a:off x="304800" y="964397"/>
            <a:ext cx="11545558" cy="5532559"/>
            <a:chOff x="124220" y="968864"/>
            <a:chExt cx="11924366" cy="5714082"/>
          </a:xfrm>
        </p:grpSpPr>
        <p:sp>
          <p:nvSpPr>
            <p:cNvPr id="6" name="Parallelogram 5">
              <a:extLst>
                <a:ext uri="{FF2B5EF4-FFF2-40B4-BE49-F238E27FC236}">
                  <a16:creationId xmlns:a16="http://schemas.microsoft.com/office/drawing/2014/main" id="{FEEF2A3A-5581-41A0-8DEC-F646C8888386}"/>
                </a:ext>
              </a:extLst>
            </p:cNvPr>
            <p:cNvSpPr/>
            <p:nvPr/>
          </p:nvSpPr>
          <p:spPr>
            <a:xfrm flipH="1">
              <a:off x="6120221" y="4220919"/>
              <a:ext cx="5925054" cy="1138175"/>
            </a:xfrm>
            <a:prstGeom prst="parallelogram">
              <a:avLst>
                <a:gd name="adj" fmla="val 6405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7" name="Parallelogram 6">
              <a:extLst>
                <a:ext uri="{FF2B5EF4-FFF2-40B4-BE49-F238E27FC236}">
                  <a16:creationId xmlns:a16="http://schemas.microsoft.com/office/drawing/2014/main" id="{8863C426-FC5B-4BCC-8B82-2E552AFFA952}"/>
                </a:ext>
              </a:extLst>
            </p:cNvPr>
            <p:cNvSpPr/>
            <p:nvPr/>
          </p:nvSpPr>
          <p:spPr>
            <a:xfrm>
              <a:off x="5534025" y="5413882"/>
              <a:ext cx="6514561" cy="1143000"/>
            </a:xfrm>
            <a:prstGeom prst="parallelogram">
              <a:avLst>
                <a:gd name="adj" fmla="val 6405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8" name="Parallelogram 7">
              <a:extLst>
                <a:ext uri="{FF2B5EF4-FFF2-40B4-BE49-F238E27FC236}">
                  <a16:creationId xmlns:a16="http://schemas.microsoft.com/office/drawing/2014/main" id="{7B2C9824-A5A6-45F8-A488-DD7DAD18A05F}"/>
                </a:ext>
              </a:extLst>
            </p:cNvPr>
            <p:cNvSpPr/>
            <p:nvPr/>
          </p:nvSpPr>
          <p:spPr>
            <a:xfrm>
              <a:off x="124222" y="4220919"/>
              <a:ext cx="6087181" cy="1138175"/>
            </a:xfrm>
            <a:prstGeom prst="parallelogram">
              <a:avLst>
                <a:gd name="adj" fmla="val 4959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9" name="Parallelogram 8">
              <a:extLst>
                <a:ext uri="{FF2B5EF4-FFF2-40B4-BE49-F238E27FC236}">
                  <a16:creationId xmlns:a16="http://schemas.microsoft.com/office/drawing/2014/main" id="{758AB588-DCD1-4585-BE86-0869074EEA55}"/>
                </a:ext>
              </a:extLst>
            </p:cNvPr>
            <p:cNvSpPr/>
            <p:nvPr/>
          </p:nvSpPr>
          <p:spPr>
            <a:xfrm flipH="1">
              <a:off x="124220" y="5413882"/>
              <a:ext cx="6056692" cy="1143000"/>
            </a:xfrm>
            <a:prstGeom prst="parallelogram">
              <a:avLst>
                <a:gd name="adj" fmla="val 5146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id="{1D51F676-CF25-4396-9583-18CE46AAE0A4}"/>
                </a:ext>
              </a:extLst>
            </p:cNvPr>
            <p:cNvGrpSpPr/>
            <p:nvPr/>
          </p:nvGrpSpPr>
          <p:grpSpPr>
            <a:xfrm>
              <a:off x="4715560" y="4117700"/>
              <a:ext cx="2592841" cy="2565246"/>
              <a:chOff x="3399381" y="2012954"/>
              <a:chExt cx="3061836" cy="3029249"/>
            </a:xfrm>
            <a:effectLst>
              <a:outerShdw blurRad="330200" sx="111000" sy="111000" algn="ctr" rotWithShape="0">
                <a:prstClr val="black">
                  <a:alpha val="15000"/>
                </a:prstClr>
              </a:outerShdw>
            </a:effectLst>
          </p:grpSpPr>
          <p:sp>
            <p:nvSpPr>
              <p:cNvPr id="62" name="Freeform 10">
                <a:extLst>
                  <a:ext uri="{FF2B5EF4-FFF2-40B4-BE49-F238E27FC236}">
                    <a16:creationId xmlns:a16="http://schemas.microsoft.com/office/drawing/2014/main" id="{57E6509A-A9C9-45CE-95B7-3185DD905E6D}"/>
                  </a:ext>
                </a:extLst>
              </p:cNvPr>
              <p:cNvSpPr>
                <a:spLocks/>
              </p:cNvSpPr>
              <p:nvPr/>
            </p:nvSpPr>
            <p:spPr bwMode="auto">
              <a:xfrm>
                <a:off x="3399381" y="3221340"/>
                <a:ext cx="1529867" cy="1820853"/>
              </a:xfrm>
              <a:custGeom>
                <a:avLst/>
                <a:gdLst>
                  <a:gd name="T0" fmla="*/ 661 w 2925"/>
                  <a:gd name="T1" fmla="*/ 2 h 3520"/>
                  <a:gd name="T2" fmla="*/ 719 w 2925"/>
                  <a:gd name="T3" fmla="*/ 11 h 3520"/>
                  <a:gd name="T4" fmla="*/ 776 w 2925"/>
                  <a:gd name="T5" fmla="*/ 27 h 3520"/>
                  <a:gd name="T6" fmla="*/ 831 w 2925"/>
                  <a:gd name="T7" fmla="*/ 45 h 3520"/>
                  <a:gd name="T8" fmla="*/ 883 w 2925"/>
                  <a:gd name="T9" fmla="*/ 70 h 3520"/>
                  <a:gd name="T10" fmla="*/ 930 w 2925"/>
                  <a:gd name="T11" fmla="*/ 98 h 3520"/>
                  <a:gd name="T12" fmla="*/ 977 w 2925"/>
                  <a:gd name="T13" fmla="*/ 132 h 3520"/>
                  <a:gd name="T14" fmla="*/ 1019 w 2925"/>
                  <a:gd name="T15" fmla="*/ 169 h 3520"/>
                  <a:gd name="T16" fmla="*/ 1057 w 2925"/>
                  <a:gd name="T17" fmla="*/ 210 h 3520"/>
                  <a:gd name="T18" fmla="*/ 1087 w 2925"/>
                  <a:gd name="T19" fmla="*/ 247 h 3520"/>
                  <a:gd name="T20" fmla="*/ 1117 w 2925"/>
                  <a:gd name="T21" fmla="*/ 294 h 3520"/>
                  <a:gd name="T22" fmla="*/ 1144 w 2925"/>
                  <a:gd name="T23" fmla="*/ 345 h 3520"/>
                  <a:gd name="T24" fmla="*/ 1167 w 2925"/>
                  <a:gd name="T25" fmla="*/ 398 h 3520"/>
                  <a:gd name="T26" fmla="*/ 1183 w 2925"/>
                  <a:gd name="T27" fmla="*/ 454 h 3520"/>
                  <a:gd name="T28" fmla="*/ 1202 w 2925"/>
                  <a:gd name="T29" fmla="*/ 592 h 3520"/>
                  <a:gd name="T30" fmla="*/ 1223 w 2925"/>
                  <a:gd name="T31" fmla="*/ 875 h 3520"/>
                  <a:gd name="T32" fmla="*/ 1392 w 2925"/>
                  <a:gd name="T33" fmla="*/ 1383 h 3520"/>
                  <a:gd name="T34" fmla="*/ 1701 w 2925"/>
                  <a:gd name="T35" fmla="*/ 1807 h 3520"/>
                  <a:gd name="T36" fmla="*/ 2122 w 2925"/>
                  <a:gd name="T37" fmla="*/ 2120 h 3520"/>
                  <a:gd name="T38" fmla="*/ 2628 w 2925"/>
                  <a:gd name="T39" fmla="*/ 2292 h 3520"/>
                  <a:gd name="T40" fmla="*/ 2807 w 2925"/>
                  <a:gd name="T41" fmla="*/ 2331 h 3520"/>
                  <a:gd name="T42" fmla="*/ 2559 w 2925"/>
                  <a:gd name="T43" fmla="*/ 2450 h 3520"/>
                  <a:gd name="T44" fmla="*/ 2380 w 2925"/>
                  <a:gd name="T45" fmla="*/ 2689 h 3520"/>
                  <a:gd name="T46" fmla="*/ 2339 w 2925"/>
                  <a:gd name="T47" fmla="*/ 2999 h 3520"/>
                  <a:gd name="T48" fmla="*/ 2458 w 2925"/>
                  <a:gd name="T49" fmla="*/ 3282 h 3520"/>
                  <a:gd name="T50" fmla="*/ 2696 w 2925"/>
                  <a:gd name="T51" fmla="*/ 3468 h 3520"/>
                  <a:gd name="T52" fmla="*/ 2925 w 2925"/>
                  <a:gd name="T53" fmla="*/ 3520 h 3520"/>
                  <a:gd name="T54" fmla="*/ 2230 w 2925"/>
                  <a:gd name="T55" fmla="*/ 3436 h 3520"/>
                  <a:gd name="T56" fmla="*/ 1596 w 2925"/>
                  <a:gd name="T57" fmla="*/ 3200 h 3520"/>
                  <a:gd name="T58" fmla="*/ 1042 w 2925"/>
                  <a:gd name="T59" fmla="*/ 2832 h 3520"/>
                  <a:gd name="T60" fmla="*/ 586 w 2925"/>
                  <a:gd name="T61" fmla="*/ 2349 h 3520"/>
                  <a:gd name="T62" fmla="*/ 249 w 2925"/>
                  <a:gd name="T63" fmla="*/ 1774 h 3520"/>
                  <a:gd name="T64" fmla="*/ 48 w 2925"/>
                  <a:gd name="T65" fmla="*/ 1122 h 3520"/>
                  <a:gd name="T66" fmla="*/ 0 w 2925"/>
                  <a:gd name="T67" fmla="*/ 597 h 3520"/>
                  <a:gd name="T68" fmla="*/ 0 w 2925"/>
                  <a:gd name="T69" fmla="*/ 585 h 3520"/>
                  <a:gd name="T70" fmla="*/ 5 w 2925"/>
                  <a:gd name="T71" fmla="*/ 525 h 3520"/>
                  <a:gd name="T72" fmla="*/ 16 w 2925"/>
                  <a:gd name="T73" fmla="*/ 466 h 3520"/>
                  <a:gd name="T74" fmla="*/ 32 w 2925"/>
                  <a:gd name="T75" fmla="*/ 409 h 3520"/>
                  <a:gd name="T76" fmla="*/ 53 w 2925"/>
                  <a:gd name="T77" fmla="*/ 356 h 3520"/>
                  <a:gd name="T78" fmla="*/ 78 w 2925"/>
                  <a:gd name="T79" fmla="*/ 304 h 3520"/>
                  <a:gd name="T80" fmla="*/ 110 w 2925"/>
                  <a:gd name="T81" fmla="*/ 255 h 3520"/>
                  <a:gd name="T82" fmla="*/ 146 w 2925"/>
                  <a:gd name="T83" fmla="*/ 210 h 3520"/>
                  <a:gd name="T84" fmla="*/ 185 w 2925"/>
                  <a:gd name="T85" fmla="*/ 167 h 3520"/>
                  <a:gd name="T86" fmla="*/ 229 w 2925"/>
                  <a:gd name="T87" fmla="*/ 130 h 3520"/>
                  <a:gd name="T88" fmla="*/ 277 w 2925"/>
                  <a:gd name="T89" fmla="*/ 96 h 3520"/>
                  <a:gd name="T90" fmla="*/ 327 w 2925"/>
                  <a:gd name="T91" fmla="*/ 66 h 3520"/>
                  <a:gd name="T92" fmla="*/ 380 w 2925"/>
                  <a:gd name="T93" fmla="*/ 43 h 3520"/>
                  <a:gd name="T94" fmla="*/ 439 w 2925"/>
                  <a:gd name="T95" fmla="*/ 24 h 3520"/>
                  <a:gd name="T96" fmla="*/ 494 w 2925"/>
                  <a:gd name="T97" fmla="*/ 9 h 3520"/>
                  <a:gd name="T98" fmla="*/ 563 w 2925"/>
                  <a:gd name="T99" fmla="*/ 2 h 3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25" h="3520">
                    <a:moveTo>
                      <a:pt x="600" y="0"/>
                    </a:moveTo>
                    <a:lnTo>
                      <a:pt x="632" y="0"/>
                    </a:lnTo>
                    <a:lnTo>
                      <a:pt x="641" y="2"/>
                    </a:lnTo>
                    <a:lnTo>
                      <a:pt x="661" y="2"/>
                    </a:lnTo>
                    <a:lnTo>
                      <a:pt x="673" y="4"/>
                    </a:lnTo>
                    <a:lnTo>
                      <a:pt x="691" y="8"/>
                    </a:lnTo>
                    <a:lnTo>
                      <a:pt x="703" y="9"/>
                    </a:lnTo>
                    <a:lnTo>
                      <a:pt x="719" y="11"/>
                    </a:lnTo>
                    <a:lnTo>
                      <a:pt x="733" y="15"/>
                    </a:lnTo>
                    <a:lnTo>
                      <a:pt x="749" y="18"/>
                    </a:lnTo>
                    <a:lnTo>
                      <a:pt x="762" y="22"/>
                    </a:lnTo>
                    <a:lnTo>
                      <a:pt x="776" y="27"/>
                    </a:lnTo>
                    <a:lnTo>
                      <a:pt x="790" y="31"/>
                    </a:lnTo>
                    <a:lnTo>
                      <a:pt x="804" y="36"/>
                    </a:lnTo>
                    <a:lnTo>
                      <a:pt x="817" y="41"/>
                    </a:lnTo>
                    <a:lnTo>
                      <a:pt x="831" y="45"/>
                    </a:lnTo>
                    <a:lnTo>
                      <a:pt x="843" y="52"/>
                    </a:lnTo>
                    <a:lnTo>
                      <a:pt x="858" y="57"/>
                    </a:lnTo>
                    <a:lnTo>
                      <a:pt x="870" y="64"/>
                    </a:lnTo>
                    <a:lnTo>
                      <a:pt x="883" y="70"/>
                    </a:lnTo>
                    <a:lnTo>
                      <a:pt x="895" y="77"/>
                    </a:lnTo>
                    <a:lnTo>
                      <a:pt x="907" y="84"/>
                    </a:lnTo>
                    <a:lnTo>
                      <a:pt x="920" y="93"/>
                    </a:lnTo>
                    <a:lnTo>
                      <a:pt x="930" y="98"/>
                    </a:lnTo>
                    <a:lnTo>
                      <a:pt x="945" y="109"/>
                    </a:lnTo>
                    <a:lnTo>
                      <a:pt x="954" y="116"/>
                    </a:lnTo>
                    <a:lnTo>
                      <a:pt x="968" y="125"/>
                    </a:lnTo>
                    <a:lnTo>
                      <a:pt x="977" y="132"/>
                    </a:lnTo>
                    <a:lnTo>
                      <a:pt x="989" y="143"/>
                    </a:lnTo>
                    <a:lnTo>
                      <a:pt x="998" y="150"/>
                    </a:lnTo>
                    <a:lnTo>
                      <a:pt x="1010" y="162"/>
                    </a:lnTo>
                    <a:lnTo>
                      <a:pt x="1019" y="169"/>
                    </a:lnTo>
                    <a:lnTo>
                      <a:pt x="1032" y="182"/>
                    </a:lnTo>
                    <a:lnTo>
                      <a:pt x="1039" y="189"/>
                    </a:lnTo>
                    <a:lnTo>
                      <a:pt x="1051" y="203"/>
                    </a:lnTo>
                    <a:lnTo>
                      <a:pt x="1057" y="210"/>
                    </a:lnTo>
                    <a:lnTo>
                      <a:pt x="1069" y="224"/>
                    </a:lnTo>
                    <a:lnTo>
                      <a:pt x="1069" y="224"/>
                    </a:lnTo>
                    <a:lnTo>
                      <a:pt x="1074" y="231"/>
                    </a:lnTo>
                    <a:lnTo>
                      <a:pt x="1087" y="247"/>
                    </a:lnTo>
                    <a:lnTo>
                      <a:pt x="1092" y="255"/>
                    </a:lnTo>
                    <a:lnTo>
                      <a:pt x="1103" y="271"/>
                    </a:lnTo>
                    <a:lnTo>
                      <a:pt x="1108" y="278"/>
                    </a:lnTo>
                    <a:lnTo>
                      <a:pt x="1117" y="294"/>
                    </a:lnTo>
                    <a:lnTo>
                      <a:pt x="1122" y="303"/>
                    </a:lnTo>
                    <a:lnTo>
                      <a:pt x="1131" y="319"/>
                    </a:lnTo>
                    <a:lnTo>
                      <a:pt x="1135" y="327"/>
                    </a:lnTo>
                    <a:lnTo>
                      <a:pt x="1144" y="345"/>
                    </a:lnTo>
                    <a:lnTo>
                      <a:pt x="1147" y="352"/>
                    </a:lnTo>
                    <a:lnTo>
                      <a:pt x="1156" y="370"/>
                    </a:lnTo>
                    <a:lnTo>
                      <a:pt x="1160" y="379"/>
                    </a:lnTo>
                    <a:lnTo>
                      <a:pt x="1167" y="398"/>
                    </a:lnTo>
                    <a:lnTo>
                      <a:pt x="1168" y="404"/>
                    </a:lnTo>
                    <a:lnTo>
                      <a:pt x="1176" y="425"/>
                    </a:lnTo>
                    <a:lnTo>
                      <a:pt x="1177" y="432"/>
                    </a:lnTo>
                    <a:lnTo>
                      <a:pt x="1183" y="454"/>
                    </a:lnTo>
                    <a:lnTo>
                      <a:pt x="1184" y="459"/>
                    </a:lnTo>
                    <a:lnTo>
                      <a:pt x="1188" y="475"/>
                    </a:lnTo>
                    <a:lnTo>
                      <a:pt x="1200" y="592"/>
                    </a:lnTo>
                    <a:lnTo>
                      <a:pt x="1202" y="592"/>
                    </a:lnTo>
                    <a:lnTo>
                      <a:pt x="1202" y="597"/>
                    </a:lnTo>
                    <a:lnTo>
                      <a:pt x="1200" y="597"/>
                    </a:lnTo>
                    <a:lnTo>
                      <a:pt x="1208" y="738"/>
                    </a:lnTo>
                    <a:lnTo>
                      <a:pt x="1223" y="875"/>
                    </a:lnTo>
                    <a:lnTo>
                      <a:pt x="1252" y="1008"/>
                    </a:lnTo>
                    <a:lnTo>
                      <a:pt x="1289" y="1138"/>
                    </a:lnTo>
                    <a:lnTo>
                      <a:pt x="1335" y="1262"/>
                    </a:lnTo>
                    <a:lnTo>
                      <a:pt x="1392" y="1383"/>
                    </a:lnTo>
                    <a:lnTo>
                      <a:pt x="1458" y="1498"/>
                    </a:lnTo>
                    <a:lnTo>
                      <a:pt x="1531" y="1607"/>
                    </a:lnTo>
                    <a:lnTo>
                      <a:pt x="1612" y="1710"/>
                    </a:lnTo>
                    <a:lnTo>
                      <a:pt x="1701" y="1807"/>
                    </a:lnTo>
                    <a:lnTo>
                      <a:pt x="1797" y="1896"/>
                    </a:lnTo>
                    <a:lnTo>
                      <a:pt x="1898" y="1980"/>
                    </a:lnTo>
                    <a:lnTo>
                      <a:pt x="2008" y="2053"/>
                    </a:lnTo>
                    <a:lnTo>
                      <a:pt x="2122" y="2120"/>
                    </a:lnTo>
                    <a:lnTo>
                      <a:pt x="2241" y="2177"/>
                    </a:lnTo>
                    <a:lnTo>
                      <a:pt x="2367" y="2225"/>
                    </a:lnTo>
                    <a:lnTo>
                      <a:pt x="2495" y="2264"/>
                    </a:lnTo>
                    <a:lnTo>
                      <a:pt x="2628" y="2292"/>
                    </a:lnTo>
                    <a:lnTo>
                      <a:pt x="2765" y="2310"/>
                    </a:lnTo>
                    <a:lnTo>
                      <a:pt x="2905" y="2317"/>
                    </a:lnTo>
                    <a:lnTo>
                      <a:pt x="2855" y="2323"/>
                    </a:lnTo>
                    <a:lnTo>
                      <a:pt x="2807" y="2331"/>
                    </a:lnTo>
                    <a:lnTo>
                      <a:pt x="2740" y="2349"/>
                    </a:lnTo>
                    <a:lnTo>
                      <a:pt x="2674" y="2376"/>
                    </a:lnTo>
                    <a:lnTo>
                      <a:pt x="2614" y="2410"/>
                    </a:lnTo>
                    <a:lnTo>
                      <a:pt x="2559" y="2450"/>
                    </a:lnTo>
                    <a:lnTo>
                      <a:pt x="2504" y="2500"/>
                    </a:lnTo>
                    <a:lnTo>
                      <a:pt x="2454" y="2557"/>
                    </a:lnTo>
                    <a:lnTo>
                      <a:pt x="2413" y="2621"/>
                    </a:lnTo>
                    <a:lnTo>
                      <a:pt x="2380" y="2689"/>
                    </a:lnTo>
                    <a:lnTo>
                      <a:pt x="2355" y="2761"/>
                    </a:lnTo>
                    <a:lnTo>
                      <a:pt x="2339" y="2838"/>
                    </a:lnTo>
                    <a:lnTo>
                      <a:pt x="2333" y="2918"/>
                    </a:lnTo>
                    <a:lnTo>
                      <a:pt x="2339" y="2999"/>
                    </a:lnTo>
                    <a:lnTo>
                      <a:pt x="2355" y="3076"/>
                    </a:lnTo>
                    <a:lnTo>
                      <a:pt x="2381" y="3150"/>
                    </a:lnTo>
                    <a:lnTo>
                      <a:pt x="2415" y="3218"/>
                    </a:lnTo>
                    <a:lnTo>
                      <a:pt x="2458" y="3282"/>
                    </a:lnTo>
                    <a:lnTo>
                      <a:pt x="2507" y="3341"/>
                    </a:lnTo>
                    <a:lnTo>
                      <a:pt x="2564" y="3390"/>
                    </a:lnTo>
                    <a:lnTo>
                      <a:pt x="2626" y="3435"/>
                    </a:lnTo>
                    <a:lnTo>
                      <a:pt x="2696" y="3468"/>
                    </a:lnTo>
                    <a:lnTo>
                      <a:pt x="2768" y="3495"/>
                    </a:lnTo>
                    <a:lnTo>
                      <a:pt x="2845" y="3513"/>
                    </a:lnTo>
                    <a:lnTo>
                      <a:pt x="2925" y="3520"/>
                    </a:lnTo>
                    <a:lnTo>
                      <a:pt x="2925" y="3520"/>
                    </a:lnTo>
                    <a:lnTo>
                      <a:pt x="2747" y="3515"/>
                    </a:lnTo>
                    <a:lnTo>
                      <a:pt x="2571" y="3499"/>
                    </a:lnTo>
                    <a:lnTo>
                      <a:pt x="2399" y="3472"/>
                    </a:lnTo>
                    <a:lnTo>
                      <a:pt x="2230" y="3436"/>
                    </a:lnTo>
                    <a:lnTo>
                      <a:pt x="2065" y="3390"/>
                    </a:lnTo>
                    <a:lnTo>
                      <a:pt x="1905" y="3337"/>
                    </a:lnTo>
                    <a:lnTo>
                      <a:pt x="1749" y="3273"/>
                    </a:lnTo>
                    <a:lnTo>
                      <a:pt x="1596" y="3200"/>
                    </a:lnTo>
                    <a:lnTo>
                      <a:pt x="1449" y="3120"/>
                    </a:lnTo>
                    <a:lnTo>
                      <a:pt x="1309" y="3031"/>
                    </a:lnTo>
                    <a:lnTo>
                      <a:pt x="1172" y="2935"/>
                    </a:lnTo>
                    <a:lnTo>
                      <a:pt x="1042" y="2832"/>
                    </a:lnTo>
                    <a:lnTo>
                      <a:pt x="918" y="2721"/>
                    </a:lnTo>
                    <a:lnTo>
                      <a:pt x="801" y="2603"/>
                    </a:lnTo>
                    <a:lnTo>
                      <a:pt x="689" y="2479"/>
                    </a:lnTo>
                    <a:lnTo>
                      <a:pt x="586" y="2349"/>
                    </a:lnTo>
                    <a:lnTo>
                      <a:pt x="490" y="2214"/>
                    </a:lnTo>
                    <a:lnTo>
                      <a:pt x="401" y="2072"/>
                    </a:lnTo>
                    <a:lnTo>
                      <a:pt x="320" y="1925"/>
                    </a:lnTo>
                    <a:lnTo>
                      <a:pt x="249" y="1774"/>
                    </a:lnTo>
                    <a:lnTo>
                      <a:pt x="185" y="1617"/>
                    </a:lnTo>
                    <a:lnTo>
                      <a:pt x="130" y="1456"/>
                    </a:lnTo>
                    <a:lnTo>
                      <a:pt x="83" y="1290"/>
                    </a:lnTo>
                    <a:lnTo>
                      <a:pt x="48" y="1122"/>
                    </a:lnTo>
                    <a:lnTo>
                      <a:pt x="21" y="949"/>
                    </a:lnTo>
                    <a:lnTo>
                      <a:pt x="5" y="775"/>
                    </a:lnTo>
                    <a:lnTo>
                      <a:pt x="0" y="597"/>
                    </a:lnTo>
                    <a:lnTo>
                      <a:pt x="0" y="597"/>
                    </a:lnTo>
                    <a:lnTo>
                      <a:pt x="0" y="596"/>
                    </a:lnTo>
                    <a:lnTo>
                      <a:pt x="0" y="594"/>
                    </a:lnTo>
                    <a:lnTo>
                      <a:pt x="0" y="592"/>
                    </a:lnTo>
                    <a:lnTo>
                      <a:pt x="0" y="585"/>
                    </a:lnTo>
                    <a:lnTo>
                      <a:pt x="2" y="562"/>
                    </a:lnTo>
                    <a:lnTo>
                      <a:pt x="2" y="555"/>
                    </a:lnTo>
                    <a:lnTo>
                      <a:pt x="4" y="532"/>
                    </a:lnTo>
                    <a:lnTo>
                      <a:pt x="5" y="525"/>
                    </a:lnTo>
                    <a:lnTo>
                      <a:pt x="9" y="502"/>
                    </a:lnTo>
                    <a:lnTo>
                      <a:pt x="9" y="494"/>
                    </a:lnTo>
                    <a:lnTo>
                      <a:pt x="14" y="473"/>
                    </a:lnTo>
                    <a:lnTo>
                      <a:pt x="16" y="466"/>
                    </a:lnTo>
                    <a:lnTo>
                      <a:pt x="21" y="445"/>
                    </a:lnTo>
                    <a:lnTo>
                      <a:pt x="23" y="438"/>
                    </a:lnTo>
                    <a:lnTo>
                      <a:pt x="30" y="416"/>
                    </a:lnTo>
                    <a:lnTo>
                      <a:pt x="32" y="409"/>
                    </a:lnTo>
                    <a:lnTo>
                      <a:pt x="39" y="388"/>
                    </a:lnTo>
                    <a:lnTo>
                      <a:pt x="41" y="382"/>
                    </a:lnTo>
                    <a:lnTo>
                      <a:pt x="50" y="361"/>
                    </a:lnTo>
                    <a:lnTo>
                      <a:pt x="53" y="356"/>
                    </a:lnTo>
                    <a:lnTo>
                      <a:pt x="62" y="335"/>
                    </a:lnTo>
                    <a:lnTo>
                      <a:pt x="66" y="329"/>
                    </a:lnTo>
                    <a:lnTo>
                      <a:pt x="76" y="310"/>
                    </a:lnTo>
                    <a:lnTo>
                      <a:pt x="78" y="304"/>
                    </a:lnTo>
                    <a:lnTo>
                      <a:pt x="91" y="285"/>
                    </a:lnTo>
                    <a:lnTo>
                      <a:pt x="94" y="279"/>
                    </a:lnTo>
                    <a:lnTo>
                      <a:pt x="107" y="260"/>
                    </a:lnTo>
                    <a:lnTo>
                      <a:pt x="110" y="255"/>
                    </a:lnTo>
                    <a:lnTo>
                      <a:pt x="123" y="237"/>
                    </a:lnTo>
                    <a:lnTo>
                      <a:pt x="128" y="231"/>
                    </a:lnTo>
                    <a:lnTo>
                      <a:pt x="140" y="215"/>
                    </a:lnTo>
                    <a:lnTo>
                      <a:pt x="146" y="210"/>
                    </a:lnTo>
                    <a:lnTo>
                      <a:pt x="160" y="194"/>
                    </a:lnTo>
                    <a:lnTo>
                      <a:pt x="165" y="189"/>
                    </a:lnTo>
                    <a:lnTo>
                      <a:pt x="179" y="173"/>
                    </a:lnTo>
                    <a:lnTo>
                      <a:pt x="185" y="167"/>
                    </a:lnTo>
                    <a:lnTo>
                      <a:pt x="201" y="153"/>
                    </a:lnTo>
                    <a:lnTo>
                      <a:pt x="206" y="148"/>
                    </a:lnTo>
                    <a:lnTo>
                      <a:pt x="222" y="136"/>
                    </a:lnTo>
                    <a:lnTo>
                      <a:pt x="229" y="130"/>
                    </a:lnTo>
                    <a:lnTo>
                      <a:pt x="245" y="118"/>
                    </a:lnTo>
                    <a:lnTo>
                      <a:pt x="252" y="112"/>
                    </a:lnTo>
                    <a:lnTo>
                      <a:pt x="268" y="102"/>
                    </a:lnTo>
                    <a:lnTo>
                      <a:pt x="277" y="96"/>
                    </a:lnTo>
                    <a:lnTo>
                      <a:pt x="291" y="86"/>
                    </a:lnTo>
                    <a:lnTo>
                      <a:pt x="300" y="80"/>
                    </a:lnTo>
                    <a:lnTo>
                      <a:pt x="316" y="72"/>
                    </a:lnTo>
                    <a:lnTo>
                      <a:pt x="327" y="66"/>
                    </a:lnTo>
                    <a:lnTo>
                      <a:pt x="343" y="59"/>
                    </a:lnTo>
                    <a:lnTo>
                      <a:pt x="352" y="54"/>
                    </a:lnTo>
                    <a:lnTo>
                      <a:pt x="369" y="47"/>
                    </a:lnTo>
                    <a:lnTo>
                      <a:pt x="380" y="43"/>
                    </a:lnTo>
                    <a:lnTo>
                      <a:pt x="396" y="36"/>
                    </a:lnTo>
                    <a:lnTo>
                      <a:pt x="408" y="32"/>
                    </a:lnTo>
                    <a:lnTo>
                      <a:pt x="424" y="27"/>
                    </a:lnTo>
                    <a:lnTo>
                      <a:pt x="439" y="24"/>
                    </a:lnTo>
                    <a:lnTo>
                      <a:pt x="453" y="18"/>
                    </a:lnTo>
                    <a:lnTo>
                      <a:pt x="465" y="15"/>
                    </a:lnTo>
                    <a:lnTo>
                      <a:pt x="481" y="13"/>
                    </a:lnTo>
                    <a:lnTo>
                      <a:pt x="494" y="9"/>
                    </a:lnTo>
                    <a:lnTo>
                      <a:pt x="510" y="8"/>
                    </a:lnTo>
                    <a:lnTo>
                      <a:pt x="526" y="6"/>
                    </a:lnTo>
                    <a:lnTo>
                      <a:pt x="540" y="4"/>
                    </a:lnTo>
                    <a:lnTo>
                      <a:pt x="563" y="2"/>
                    </a:lnTo>
                    <a:lnTo>
                      <a:pt x="570" y="0"/>
                    </a:lnTo>
                    <a:lnTo>
                      <a:pt x="600" y="0"/>
                    </a:lnTo>
                    <a:close/>
                  </a:path>
                </a:pathLst>
              </a:custGeom>
              <a:solidFill>
                <a:schemeClr val="accent5"/>
              </a:solidFill>
              <a:ln w="0">
                <a:noFill/>
                <a:prstDash val="solid"/>
                <a:round/>
                <a:headEnd/>
                <a:tailEnd/>
              </a:ln>
            </p:spPr>
            <p:txBody>
              <a:bodyPr vert="horz" wrap="square" lIns="127674" tIns="63839" rIns="127674" bIns="6383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 name="Freeform 17">
                <a:extLst>
                  <a:ext uri="{FF2B5EF4-FFF2-40B4-BE49-F238E27FC236}">
                    <a16:creationId xmlns:a16="http://schemas.microsoft.com/office/drawing/2014/main" id="{E9F97276-F75C-4D6B-9565-DD93147AB740}"/>
                  </a:ext>
                </a:extLst>
              </p:cNvPr>
              <p:cNvSpPr>
                <a:spLocks/>
              </p:cNvSpPr>
              <p:nvPr/>
            </p:nvSpPr>
            <p:spPr bwMode="auto">
              <a:xfrm>
                <a:off x="4620557" y="3528617"/>
                <a:ext cx="1840654" cy="1513586"/>
              </a:xfrm>
              <a:custGeom>
                <a:avLst/>
                <a:gdLst>
                  <a:gd name="T0" fmla="*/ 2321 w 3518"/>
                  <a:gd name="T1" fmla="*/ 59 h 2926"/>
                  <a:gd name="T2" fmla="*/ 2350 w 3518"/>
                  <a:gd name="T3" fmla="*/ 185 h 2926"/>
                  <a:gd name="T4" fmla="*/ 2408 w 3518"/>
                  <a:gd name="T5" fmla="*/ 313 h 2926"/>
                  <a:gd name="T6" fmla="*/ 2499 w 3518"/>
                  <a:gd name="T7" fmla="*/ 425 h 2926"/>
                  <a:gd name="T8" fmla="*/ 2620 w 3518"/>
                  <a:gd name="T9" fmla="*/ 515 h 2926"/>
                  <a:gd name="T10" fmla="*/ 2762 w 3518"/>
                  <a:gd name="T11" fmla="*/ 574 h 2926"/>
                  <a:gd name="T12" fmla="*/ 2918 w 3518"/>
                  <a:gd name="T13" fmla="*/ 595 h 2926"/>
                  <a:gd name="T14" fmla="*/ 3072 w 3518"/>
                  <a:gd name="T15" fmla="*/ 576 h 2926"/>
                  <a:gd name="T16" fmla="*/ 3211 w 3518"/>
                  <a:gd name="T17" fmla="*/ 519 h 2926"/>
                  <a:gd name="T18" fmla="*/ 3330 w 3518"/>
                  <a:gd name="T19" fmla="*/ 432 h 2926"/>
                  <a:gd name="T20" fmla="*/ 3424 w 3518"/>
                  <a:gd name="T21" fmla="*/ 320 h 2926"/>
                  <a:gd name="T22" fmla="*/ 3488 w 3518"/>
                  <a:gd name="T23" fmla="*/ 185 h 2926"/>
                  <a:gd name="T24" fmla="*/ 3518 w 3518"/>
                  <a:gd name="T25" fmla="*/ 35 h 2926"/>
                  <a:gd name="T26" fmla="*/ 3491 w 3518"/>
                  <a:gd name="T27" fmla="*/ 398 h 2926"/>
                  <a:gd name="T28" fmla="*/ 3422 w 3518"/>
                  <a:gd name="T29" fmla="*/ 748 h 2926"/>
                  <a:gd name="T30" fmla="*/ 3312 w 3518"/>
                  <a:gd name="T31" fmla="*/ 1080 h 2926"/>
                  <a:gd name="T32" fmla="*/ 3165 w 3518"/>
                  <a:gd name="T33" fmla="*/ 1395 h 2926"/>
                  <a:gd name="T34" fmla="*/ 2984 w 3518"/>
                  <a:gd name="T35" fmla="*/ 1686 h 2926"/>
                  <a:gd name="T36" fmla="*/ 2769 w 3518"/>
                  <a:gd name="T37" fmla="*/ 1954 h 2926"/>
                  <a:gd name="T38" fmla="*/ 2525 w 3518"/>
                  <a:gd name="T39" fmla="*/ 2196 h 2926"/>
                  <a:gd name="T40" fmla="*/ 2256 w 3518"/>
                  <a:gd name="T41" fmla="*/ 2407 h 2926"/>
                  <a:gd name="T42" fmla="*/ 1961 w 3518"/>
                  <a:gd name="T43" fmla="*/ 2587 h 2926"/>
                  <a:gd name="T44" fmla="*/ 1646 w 3518"/>
                  <a:gd name="T45" fmla="*/ 2731 h 2926"/>
                  <a:gd name="T46" fmla="*/ 1311 w 3518"/>
                  <a:gd name="T47" fmla="*/ 2837 h 2926"/>
                  <a:gd name="T48" fmla="*/ 961 w 3518"/>
                  <a:gd name="T49" fmla="*/ 2903 h 2926"/>
                  <a:gd name="T50" fmla="*/ 597 w 3518"/>
                  <a:gd name="T51" fmla="*/ 2926 h 2926"/>
                  <a:gd name="T52" fmla="*/ 595 w 3518"/>
                  <a:gd name="T53" fmla="*/ 2926 h 2926"/>
                  <a:gd name="T54" fmla="*/ 593 w 3518"/>
                  <a:gd name="T55" fmla="*/ 2926 h 2926"/>
                  <a:gd name="T56" fmla="*/ 512 w 3518"/>
                  <a:gd name="T57" fmla="*/ 2919 h 2926"/>
                  <a:gd name="T58" fmla="*/ 363 w 3518"/>
                  <a:gd name="T59" fmla="*/ 2874 h 2926"/>
                  <a:gd name="T60" fmla="*/ 231 w 3518"/>
                  <a:gd name="T61" fmla="*/ 2796 h 2926"/>
                  <a:gd name="T62" fmla="*/ 125 w 3518"/>
                  <a:gd name="T63" fmla="*/ 2688 h 2926"/>
                  <a:gd name="T64" fmla="*/ 48 w 3518"/>
                  <a:gd name="T65" fmla="*/ 2556 h 2926"/>
                  <a:gd name="T66" fmla="*/ 6 w 3518"/>
                  <a:gd name="T67" fmla="*/ 2405 h 2926"/>
                  <a:gd name="T68" fmla="*/ 6 w 3518"/>
                  <a:gd name="T69" fmla="*/ 2244 h 2926"/>
                  <a:gd name="T70" fmla="*/ 47 w 3518"/>
                  <a:gd name="T71" fmla="*/ 2095 h 2926"/>
                  <a:gd name="T72" fmla="*/ 121 w 3518"/>
                  <a:gd name="T73" fmla="*/ 1963 h 2926"/>
                  <a:gd name="T74" fmla="*/ 226 w 3518"/>
                  <a:gd name="T75" fmla="*/ 1856 h 2926"/>
                  <a:gd name="T76" fmla="*/ 341 w 3518"/>
                  <a:gd name="T77" fmla="*/ 1782 h 2926"/>
                  <a:gd name="T78" fmla="*/ 474 w 3518"/>
                  <a:gd name="T79" fmla="*/ 1737 h 2926"/>
                  <a:gd name="T80" fmla="*/ 572 w 3518"/>
                  <a:gd name="T81" fmla="*/ 1723 h 2926"/>
                  <a:gd name="T82" fmla="*/ 597 w 3518"/>
                  <a:gd name="T83" fmla="*/ 1723 h 2926"/>
                  <a:gd name="T84" fmla="*/ 732 w 3518"/>
                  <a:gd name="T85" fmla="*/ 1718 h 2926"/>
                  <a:gd name="T86" fmla="*/ 991 w 3518"/>
                  <a:gd name="T87" fmla="*/ 1677 h 2926"/>
                  <a:gd name="T88" fmla="*/ 1238 w 3518"/>
                  <a:gd name="T89" fmla="*/ 1599 h 2926"/>
                  <a:gd name="T90" fmla="*/ 1465 w 3518"/>
                  <a:gd name="T91" fmla="*/ 1487 h 2926"/>
                  <a:gd name="T92" fmla="*/ 1673 w 3518"/>
                  <a:gd name="T93" fmla="*/ 1343 h 2926"/>
                  <a:gd name="T94" fmla="*/ 1858 w 3518"/>
                  <a:gd name="T95" fmla="*/ 1172 h 2926"/>
                  <a:gd name="T96" fmla="*/ 2014 w 3518"/>
                  <a:gd name="T97" fmla="*/ 975 h 2926"/>
                  <a:gd name="T98" fmla="*/ 2142 w 3518"/>
                  <a:gd name="T99" fmla="*/ 757 h 2926"/>
                  <a:gd name="T100" fmla="*/ 2238 w 3518"/>
                  <a:gd name="T101" fmla="*/ 519 h 2926"/>
                  <a:gd name="T102" fmla="*/ 2296 w 3518"/>
                  <a:gd name="T103" fmla="*/ 265 h 2926"/>
                  <a:gd name="T104" fmla="*/ 2318 w 3518"/>
                  <a:gd name="T105" fmla="*/ 0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8" h="2926">
                    <a:moveTo>
                      <a:pt x="2318" y="0"/>
                    </a:moveTo>
                    <a:lnTo>
                      <a:pt x="2321" y="59"/>
                    </a:lnTo>
                    <a:lnTo>
                      <a:pt x="2330" y="117"/>
                    </a:lnTo>
                    <a:lnTo>
                      <a:pt x="2350" y="185"/>
                    </a:lnTo>
                    <a:lnTo>
                      <a:pt x="2375" y="250"/>
                    </a:lnTo>
                    <a:lnTo>
                      <a:pt x="2408" y="313"/>
                    </a:lnTo>
                    <a:lnTo>
                      <a:pt x="2449" y="368"/>
                    </a:lnTo>
                    <a:lnTo>
                      <a:pt x="2499" y="425"/>
                    </a:lnTo>
                    <a:lnTo>
                      <a:pt x="2557" y="474"/>
                    </a:lnTo>
                    <a:lnTo>
                      <a:pt x="2620" y="515"/>
                    </a:lnTo>
                    <a:lnTo>
                      <a:pt x="2689" y="549"/>
                    </a:lnTo>
                    <a:lnTo>
                      <a:pt x="2762" y="574"/>
                    </a:lnTo>
                    <a:lnTo>
                      <a:pt x="2838" y="590"/>
                    </a:lnTo>
                    <a:lnTo>
                      <a:pt x="2918" y="595"/>
                    </a:lnTo>
                    <a:lnTo>
                      <a:pt x="2996" y="590"/>
                    </a:lnTo>
                    <a:lnTo>
                      <a:pt x="3072" y="576"/>
                    </a:lnTo>
                    <a:lnTo>
                      <a:pt x="3143" y="551"/>
                    </a:lnTo>
                    <a:lnTo>
                      <a:pt x="3211" y="519"/>
                    </a:lnTo>
                    <a:lnTo>
                      <a:pt x="3273" y="480"/>
                    </a:lnTo>
                    <a:lnTo>
                      <a:pt x="3330" y="432"/>
                    </a:lnTo>
                    <a:lnTo>
                      <a:pt x="3380" y="378"/>
                    </a:lnTo>
                    <a:lnTo>
                      <a:pt x="3424" y="320"/>
                    </a:lnTo>
                    <a:lnTo>
                      <a:pt x="3460" y="254"/>
                    </a:lnTo>
                    <a:lnTo>
                      <a:pt x="3488" y="185"/>
                    </a:lnTo>
                    <a:lnTo>
                      <a:pt x="3507" y="112"/>
                    </a:lnTo>
                    <a:lnTo>
                      <a:pt x="3518" y="35"/>
                    </a:lnTo>
                    <a:lnTo>
                      <a:pt x="3509" y="218"/>
                    </a:lnTo>
                    <a:lnTo>
                      <a:pt x="3491" y="398"/>
                    </a:lnTo>
                    <a:lnTo>
                      <a:pt x="3461" y="576"/>
                    </a:lnTo>
                    <a:lnTo>
                      <a:pt x="3422" y="748"/>
                    </a:lnTo>
                    <a:lnTo>
                      <a:pt x="3371" y="917"/>
                    </a:lnTo>
                    <a:lnTo>
                      <a:pt x="3312" y="1080"/>
                    </a:lnTo>
                    <a:lnTo>
                      <a:pt x="3243" y="1240"/>
                    </a:lnTo>
                    <a:lnTo>
                      <a:pt x="3165" y="1395"/>
                    </a:lnTo>
                    <a:lnTo>
                      <a:pt x="3078" y="1544"/>
                    </a:lnTo>
                    <a:lnTo>
                      <a:pt x="2984" y="1686"/>
                    </a:lnTo>
                    <a:lnTo>
                      <a:pt x="2879" y="1824"/>
                    </a:lnTo>
                    <a:lnTo>
                      <a:pt x="2769" y="1954"/>
                    </a:lnTo>
                    <a:lnTo>
                      <a:pt x="2650" y="2079"/>
                    </a:lnTo>
                    <a:lnTo>
                      <a:pt x="2525" y="2196"/>
                    </a:lnTo>
                    <a:lnTo>
                      <a:pt x="2394" y="2306"/>
                    </a:lnTo>
                    <a:lnTo>
                      <a:pt x="2256" y="2407"/>
                    </a:lnTo>
                    <a:lnTo>
                      <a:pt x="2112" y="2501"/>
                    </a:lnTo>
                    <a:lnTo>
                      <a:pt x="1961" y="2587"/>
                    </a:lnTo>
                    <a:lnTo>
                      <a:pt x="1806" y="2663"/>
                    </a:lnTo>
                    <a:lnTo>
                      <a:pt x="1646" y="2731"/>
                    </a:lnTo>
                    <a:lnTo>
                      <a:pt x="1481" y="2787"/>
                    </a:lnTo>
                    <a:lnTo>
                      <a:pt x="1311" y="2837"/>
                    </a:lnTo>
                    <a:lnTo>
                      <a:pt x="1139" y="2874"/>
                    </a:lnTo>
                    <a:lnTo>
                      <a:pt x="961" y="2903"/>
                    </a:lnTo>
                    <a:lnTo>
                      <a:pt x="782" y="2919"/>
                    </a:lnTo>
                    <a:lnTo>
                      <a:pt x="597" y="2926"/>
                    </a:lnTo>
                    <a:lnTo>
                      <a:pt x="597" y="2926"/>
                    </a:lnTo>
                    <a:lnTo>
                      <a:pt x="595" y="2926"/>
                    </a:lnTo>
                    <a:lnTo>
                      <a:pt x="593" y="2926"/>
                    </a:lnTo>
                    <a:lnTo>
                      <a:pt x="593" y="2926"/>
                    </a:lnTo>
                    <a:lnTo>
                      <a:pt x="592" y="2926"/>
                    </a:lnTo>
                    <a:lnTo>
                      <a:pt x="512" y="2919"/>
                    </a:lnTo>
                    <a:lnTo>
                      <a:pt x="435" y="2901"/>
                    </a:lnTo>
                    <a:lnTo>
                      <a:pt x="363" y="2874"/>
                    </a:lnTo>
                    <a:lnTo>
                      <a:pt x="293" y="2841"/>
                    </a:lnTo>
                    <a:lnTo>
                      <a:pt x="231" y="2796"/>
                    </a:lnTo>
                    <a:lnTo>
                      <a:pt x="174" y="2747"/>
                    </a:lnTo>
                    <a:lnTo>
                      <a:pt x="125" y="2688"/>
                    </a:lnTo>
                    <a:lnTo>
                      <a:pt x="82" y="2624"/>
                    </a:lnTo>
                    <a:lnTo>
                      <a:pt x="48" y="2556"/>
                    </a:lnTo>
                    <a:lnTo>
                      <a:pt x="22" y="2482"/>
                    </a:lnTo>
                    <a:lnTo>
                      <a:pt x="6" y="2405"/>
                    </a:lnTo>
                    <a:lnTo>
                      <a:pt x="0" y="2324"/>
                    </a:lnTo>
                    <a:lnTo>
                      <a:pt x="6" y="2244"/>
                    </a:lnTo>
                    <a:lnTo>
                      <a:pt x="22" y="2167"/>
                    </a:lnTo>
                    <a:lnTo>
                      <a:pt x="47" y="2095"/>
                    </a:lnTo>
                    <a:lnTo>
                      <a:pt x="80" y="2027"/>
                    </a:lnTo>
                    <a:lnTo>
                      <a:pt x="121" y="1963"/>
                    </a:lnTo>
                    <a:lnTo>
                      <a:pt x="171" y="1906"/>
                    </a:lnTo>
                    <a:lnTo>
                      <a:pt x="226" y="1856"/>
                    </a:lnTo>
                    <a:lnTo>
                      <a:pt x="281" y="1816"/>
                    </a:lnTo>
                    <a:lnTo>
                      <a:pt x="341" y="1782"/>
                    </a:lnTo>
                    <a:lnTo>
                      <a:pt x="407" y="1755"/>
                    </a:lnTo>
                    <a:lnTo>
                      <a:pt x="474" y="1737"/>
                    </a:lnTo>
                    <a:lnTo>
                      <a:pt x="522" y="1729"/>
                    </a:lnTo>
                    <a:lnTo>
                      <a:pt x="572" y="1723"/>
                    </a:lnTo>
                    <a:lnTo>
                      <a:pt x="593" y="1723"/>
                    </a:lnTo>
                    <a:lnTo>
                      <a:pt x="597" y="1723"/>
                    </a:lnTo>
                    <a:lnTo>
                      <a:pt x="597" y="1723"/>
                    </a:lnTo>
                    <a:lnTo>
                      <a:pt x="732" y="1718"/>
                    </a:lnTo>
                    <a:lnTo>
                      <a:pt x="863" y="1702"/>
                    </a:lnTo>
                    <a:lnTo>
                      <a:pt x="991" y="1677"/>
                    </a:lnTo>
                    <a:lnTo>
                      <a:pt x="1117" y="1643"/>
                    </a:lnTo>
                    <a:lnTo>
                      <a:pt x="1238" y="1599"/>
                    </a:lnTo>
                    <a:lnTo>
                      <a:pt x="1353" y="1547"/>
                    </a:lnTo>
                    <a:lnTo>
                      <a:pt x="1465" y="1487"/>
                    </a:lnTo>
                    <a:lnTo>
                      <a:pt x="1572" y="1419"/>
                    </a:lnTo>
                    <a:lnTo>
                      <a:pt x="1673" y="1343"/>
                    </a:lnTo>
                    <a:lnTo>
                      <a:pt x="1769" y="1261"/>
                    </a:lnTo>
                    <a:lnTo>
                      <a:pt x="1858" y="1172"/>
                    </a:lnTo>
                    <a:lnTo>
                      <a:pt x="1939" y="1077"/>
                    </a:lnTo>
                    <a:lnTo>
                      <a:pt x="2014" y="975"/>
                    </a:lnTo>
                    <a:lnTo>
                      <a:pt x="2083" y="869"/>
                    </a:lnTo>
                    <a:lnTo>
                      <a:pt x="2142" y="757"/>
                    </a:lnTo>
                    <a:lnTo>
                      <a:pt x="2195" y="639"/>
                    </a:lnTo>
                    <a:lnTo>
                      <a:pt x="2238" y="519"/>
                    </a:lnTo>
                    <a:lnTo>
                      <a:pt x="2272" y="394"/>
                    </a:lnTo>
                    <a:lnTo>
                      <a:pt x="2296" y="265"/>
                    </a:lnTo>
                    <a:lnTo>
                      <a:pt x="2312" y="133"/>
                    </a:lnTo>
                    <a:lnTo>
                      <a:pt x="2318" y="0"/>
                    </a:lnTo>
                    <a:close/>
                  </a:path>
                </a:pathLst>
              </a:custGeom>
              <a:solidFill>
                <a:schemeClr val="accent3"/>
              </a:solidFill>
              <a:ln w="0">
                <a:noFill/>
                <a:prstDash val="solid"/>
                <a:round/>
                <a:headEnd/>
                <a:tailEnd/>
              </a:ln>
            </p:spPr>
            <p:txBody>
              <a:bodyPr vert="horz" wrap="square" lIns="127674" tIns="63839" rIns="127674" bIns="6383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4" name="Freeform 24">
                <a:extLst>
                  <a:ext uri="{FF2B5EF4-FFF2-40B4-BE49-F238E27FC236}">
                    <a16:creationId xmlns:a16="http://schemas.microsoft.com/office/drawing/2014/main" id="{B4C4708F-F35E-4609-8E53-01638A51780A}"/>
                  </a:ext>
                </a:extLst>
              </p:cNvPr>
              <p:cNvSpPr>
                <a:spLocks/>
              </p:cNvSpPr>
              <p:nvPr/>
            </p:nvSpPr>
            <p:spPr bwMode="auto">
              <a:xfrm>
                <a:off x="4930304" y="2012954"/>
                <a:ext cx="1530913" cy="1823957"/>
              </a:xfrm>
              <a:custGeom>
                <a:avLst/>
                <a:gdLst>
                  <a:gd name="T0" fmla="*/ 4 w 2927"/>
                  <a:gd name="T1" fmla="*/ 2 h 3525"/>
                  <a:gd name="T2" fmla="*/ 219 w 2927"/>
                  <a:gd name="T3" fmla="*/ 9 h 3525"/>
                  <a:gd name="T4" fmla="*/ 576 w 2927"/>
                  <a:gd name="T5" fmla="*/ 59 h 3525"/>
                  <a:gd name="T6" fmla="*/ 917 w 2927"/>
                  <a:gd name="T7" fmla="*/ 148 h 3525"/>
                  <a:gd name="T8" fmla="*/ 1240 w 2927"/>
                  <a:gd name="T9" fmla="*/ 277 h 3525"/>
                  <a:gd name="T10" fmla="*/ 1544 w 2927"/>
                  <a:gd name="T11" fmla="*/ 443 h 3525"/>
                  <a:gd name="T12" fmla="*/ 1824 w 2927"/>
                  <a:gd name="T13" fmla="*/ 640 h 3525"/>
                  <a:gd name="T14" fmla="*/ 2080 w 2927"/>
                  <a:gd name="T15" fmla="*/ 871 h 3525"/>
                  <a:gd name="T16" fmla="*/ 2307 w 2927"/>
                  <a:gd name="T17" fmla="*/ 1128 h 3525"/>
                  <a:gd name="T18" fmla="*/ 2502 w 2927"/>
                  <a:gd name="T19" fmla="*/ 1411 h 3525"/>
                  <a:gd name="T20" fmla="*/ 2664 w 2927"/>
                  <a:gd name="T21" fmla="*/ 1716 h 3525"/>
                  <a:gd name="T22" fmla="*/ 2788 w 2927"/>
                  <a:gd name="T23" fmla="*/ 2042 h 3525"/>
                  <a:gd name="T24" fmla="*/ 2875 w 2927"/>
                  <a:gd name="T25" fmla="*/ 2386 h 3525"/>
                  <a:gd name="T26" fmla="*/ 2920 w 2927"/>
                  <a:gd name="T27" fmla="*/ 2743 h 3525"/>
                  <a:gd name="T28" fmla="*/ 2925 w 2927"/>
                  <a:gd name="T29" fmla="*/ 2928 h 3525"/>
                  <a:gd name="T30" fmla="*/ 2925 w 2927"/>
                  <a:gd name="T31" fmla="*/ 2965 h 3525"/>
                  <a:gd name="T32" fmla="*/ 2895 w 2927"/>
                  <a:gd name="T33" fmla="*/ 3115 h 3525"/>
                  <a:gd name="T34" fmla="*/ 2831 w 2927"/>
                  <a:gd name="T35" fmla="*/ 3250 h 3525"/>
                  <a:gd name="T36" fmla="*/ 2737 w 2927"/>
                  <a:gd name="T37" fmla="*/ 3362 h 3525"/>
                  <a:gd name="T38" fmla="*/ 2618 w 2927"/>
                  <a:gd name="T39" fmla="*/ 3449 h 3525"/>
                  <a:gd name="T40" fmla="*/ 2479 w 2927"/>
                  <a:gd name="T41" fmla="*/ 3506 h 3525"/>
                  <a:gd name="T42" fmla="*/ 2325 w 2927"/>
                  <a:gd name="T43" fmla="*/ 3525 h 3525"/>
                  <a:gd name="T44" fmla="*/ 2169 w 2927"/>
                  <a:gd name="T45" fmla="*/ 3504 h 3525"/>
                  <a:gd name="T46" fmla="*/ 2027 w 2927"/>
                  <a:gd name="T47" fmla="*/ 3445 h 3525"/>
                  <a:gd name="T48" fmla="*/ 1906 w 2927"/>
                  <a:gd name="T49" fmla="*/ 3355 h 3525"/>
                  <a:gd name="T50" fmla="*/ 1815 w 2927"/>
                  <a:gd name="T51" fmla="*/ 3243 h 3525"/>
                  <a:gd name="T52" fmla="*/ 1757 w 2927"/>
                  <a:gd name="T53" fmla="*/ 3115 h 3525"/>
                  <a:gd name="T54" fmla="*/ 1728 w 2927"/>
                  <a:gd name="T55" fmla="*/ 2989 h 3525"/>
                  <a:gd name="T56" fmla="*/ 1725 w 2927"/>
                  <a:gd name="T57" fmla="*/ 2928 h 3525"/>
                  <a:gd name="T58" fmla="*/ 1719 w 2927"/>
                  <a:gd name="T59" fmla="*/ 2788 h 3525"/>
                  <a:gd name="T60" fmla="*/ 1675 w 2927"/>
                  <a:gd name="T61" fmla="*/ 2516 h 3525"/>
                  <a:gd name="T62" fmla="*/ 1590 w 2927"/>
                  <a:gd name="T63" fmla="*/ 2260 h 3525"/>
                  <a:gd name="T64" fmla="*/ 1469 w 2927"/>
                  <a:gd name="T65" fmla="*/ 2024 h 3525"/>
                  <a:gd name="T66" fmla="*/ 1313 w 2927"/>
                  <a:gd name="T67" fmla="*/ 1811 h 3525"/>
                  <a:gd name="T68" fmla="*/ 1128 w 2927"/>
                  <a:gd name="T69" fmla="*/ 1622 h 3525"/>
                  <a:gd name="T70" fmla="*/ 917 w 2927"/>
                  <a:gd name="T71" fmla="*/ 1466 h 3525"/>
                  <a:gd name="T72" fmla="*/ 681 w 2927"/>
                  <a:gd name="T73" fmla="*/ 1342 h 3525"/>
                  <a:gd name="T74" fmla="*/ 427 w 2927"/>
                  <a:gd name="T75" fmla="*/ 1256 h 3525"/>
                  <a:gd name="T76" fmla="*/ 155 w 2927"/>
                  <a:gd name="T77" fmla="*/ 1210 h 3525"/>
                  <a:gd name="T78" fmla="*/ 4 w 2927"/>
                  <a:gd name="T79" fmla="*/ 1203 h 3525"/>
                  <a:gd name="T80" fmla="*/ 0 w 2927"/>
                  <a:gd name="T81" fmla="*/ 1203 h 3525"/>
                  <a:gd name="T82" fmla="*/ 70 w 2927"/>
                  <a:gd name="T83" fmla="*/ 1036 h 3525"/>
                  <a:gd name="T84" fmla="*/ 0 w 2927"/>
                  <a:gd name="T85" fmla="*/ 2 h 3525"/>
                  <a:gd name="T86" fmla="*/ 0 w 2927"/>
                  <a:gd name="T87" fmla="*/ 0 h 3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7" h="3525">
                    <a:moveTo>
                      <a:pt x="0" y="0"/>
                    </a:moveTo>
                    <a:lnTo>
                      <a:pt x="4" y="2"/>
                    </a:lnTo>
                    <a:lnTo>
                      <a:pt x="36" y="2"/>
                    </a:lnTo>
                    <a:lnTo>
                      <a:pt x="219" y="9"/>
                    </a:lnTo>
                    <a:lnTo>
                      <a:pt x="398" y="29"/>
                    </a:lnTo>
                    <a:lnTo>
                      <a:pt x="576" y="59"/>
                    </a:lnTo>
                    <a:lnTo>
                      <a:pt x="748" y="98"/>
                    </a:lnTo>
                    <a:lnTo>
                      <a:pt x="917" y="148"/>
                    </a:lnTo>
                    <a:lnTo>
                      <a:pt x="1082" y="208"/>
                    </a:lnTo>
                    <a:lnTo>
                      <a:pt x="1240" y="277"/>
                    </a:lnTo>
                    <a:lnTo>
                      <a:pt x="1396" y="356"/>
                    </a:lnTo>
                    <a:lnTo>
                      <a:pt x="1544" y="443"/>
                    </a:lnTo>
                    <a:lnTo>
                      <a:pt x="1687" y="537"/>
                    </a:lnTo>
                    <a:lnTo>
                      <a:pt x="1824" y="640"/>
                    </a:lnTo>
                    <a:lnTo>
                      <a:pt x="1956" y="752"/>
                    </a:lnTo>
                    <a:lnTo>
                      <a:pt x="2080" y="871"/>
                    </a:lnTo>
                    <a:lnTo>
                      <a:pt x="2197" y="995"/>
                    </a:lnTo>
                    <a:lnTo>
                      <a:pt x="2307" y="1128"/>
                    </a:lnTo>
                    <a:lnTo>
                      <a:pt x="2408" y="1265"/>
                    </a:lnTo>
                    <a:lnTo>
                      <a:pt x="2502" y="1411"/>
                    </a:lnTo>
                    <a:lnTo>
                      <a:pt x="2588" y="1560"/>
                    </a:lnTo>
                    <a:lnTo>
                      <a:pt x="2664" y="1716"/>
                    </a:lnTo>
                    <a:lnTo>
                      <a:pt x="2732" y="1876"/>
                    </a:lnTo>
                    <a:lnTo>
                      <a:pt x="2788" y="2042"/>
                    </a:lnTo>
                    <a:lnTo>
                      <a:pt x="2836" y="2212"/>
                    </a:lnTo>
                    <a:lnTo>
                      <a:pt x="2875" y="2386"/>
                    </a:lnTo>
                    <a:lnTo>
                      <a:pt x="2902" y="2562"/>
                    </a:lnTo>
                    <a:lnTo>
                      <a:pt x="2920" y="2743"/>
                    </a:lnTo>
                    <a:lnTo>
                      <a:pt x="2925" y="2926"/>
                    </a:lnTo>
                    <a:lnTo>
                      <a:pt x="2925" y="2928"/>
                    </a:lnTo>
                    <a:lnTo>
                      <a:pt x="2927" y="2928"/>
                    </a:lnTo>
                    <a:lnTo>
                      <a:pt x="2925" y="2965"/>
                    </a:lnTo>
                    <a:lnTo>
                      <a:pt x="2914" y="3042"/>
                    </a:lnTo>
                    <a:lnTo>
                      <a:pt x="2895" y="3115"/>
                    </a:lnTo>
                    <a:lnTo>
                      <a:pt x="2867" y="3184"/>
                    </a:lnTo>
                    <a:lnTo>
                      <a:pt x="2831" y="3250"/>
                    </a:lnTo>
                    <a:lnTo>
                      <a:pt x="2787" y="3308"/>
                    </a:lnTo>
                    <a:lnTo>
                      <a:pt x="2737" y="3362"/>
                    </a:lnTo>
                    <a:lnTo>
                      <a:pt x="2680" y="3410"/>
                    </a:lnTo>
                    <a:lnTo>
                      <a:pt x="2618" y="3449"/>
                    </a:lnTo>
                    <a:lnTo>
                      <a:pt x="2550" y="3481"/>
                    </a:lnTo>
                    <a:lnTo>
                      <a:pt x="2479" y="3506"/>
                    </a:lnTo>
                    <a:lnTo>
                      <a:pt x="2403" y="3520"/>
                    </a:lnTo>
                    <a:lnTo>
                      <a:pt x="2325" y="3525"/>
                    </a:lnTo>
                    <a:lnTo>
                      <a:pt x="2245" y="3520"/>
                    </a:lnTo>
                    <a:lnTo>
                      <a:pt x="2169" y="3504"/>
                    </a:lnTo>
                    <a:lnTo>
                      <a:pt x="2096" y="3479"/>
                    </a:lnTo>
                    <a:lnTo>
                      <a:pt x="2027" y="3445"/>
                    </a:lnTo>
                    <a:lnTo>
                      <a:pt x="1964" y="3404"/>
                    </a:lnTo>
                    <a:lnTo>
                      <a:pt x="1906" y="3355"/>
                    </a:lnTo>
                    <a:lnTo>
                      <a:pt x="1856" y="3298"/>
                    </a:lnTo>
                    <a:lnTo>
                      <a:pt x="1815" y="3243"/>
                    </a:lnTo>
                    <a:lnTo>
                      <a:pt x="1782" y="3180"/>
                    </a:lnTo>
                    <a:lnTo>
                      <a:pt x="1757" y="3115"/>
                    </a:lnTo>
                    <a:lnTo>
                      <a:pt x="1737" y="3047"/>
                    </a:lnTo>
                    <a:lnTo>
                      <a:pt x="1728" y="2989"/>
                    </a:lnTo>
                    <a:lnTo>
                      <a:pt x="1725" y="2930"/>
                    </a:lnTo>
                    <a:lnTo>
                      <a:pt x="1725" y="2928"/>
                    </a:lnTo>
                    <a:lnTo>
                      <a:pt x="1725" y="2928"/>
                    </a:lnTo>
                    <a:lnTo>
                      <a:pt x="1719" y="2788"/>
                    </a:lnTo>
                    <a:lnTo>
                      <a:pt x="1702" y="2649"/>
                    </a:lnTo>
                    <a:lnTo>
                      <a:pt x="1675" y="2516"/>
                    </a:lnTo>
                    <a:lnTo>
                      <a:pt x="1638" y="2386"/>
                    </a:lnTo>
                    <a:lnTo>
                      <a:pt x="1590" y="2260"/>
                    </a:lnTo>
                    <a:lnTo>
                      <a:pt x="1535" y="2139"/>
                    </a:lnTo>
                    <a:lnTo>
                      <a:pt x="1469" y="2024"/>
                    </a:lnTo>
                    <a:lnTo>
                      <a:pt x="1394" y="1914"/>
                    </a:lnTo>
                    <a:lnTo>
                      <a:pt x="1313" y="1811"/>
                    </a:lnTo>
                    <a:lnTo>
                      <a:pt x="1224" y="1713"/>
                    </a:lnTo>
                    <a:lnTo>
                      <a:pt x="1128" y="1622"/>
                    </a:lnTo>
                    <a:lnTo>
                      <a:pt x="1025" y="1541"/>
                    </a:lnTo>
                    <a:lnTo>
                      <a:pt x="917" y="1466"/>
                    </a:lnTo>
                    <a:lnTo>
                      <a:pt x="801" y="1400"/>
                    </a:lnTo>
                    <a:lnTo>
                      <a:pt x="681" y="1342"/>
                    </a:lnTo>
                    <a:lnTo>
                      <a:pt x="556" y="1294"/>
                    </a:lnTo>
                    <a:lnTo>
                      <a:pt x="427" y="1256"/>
                    </a:lnTo>
                    <a:lnTo>
                      <a:pt x="292" y="1228"/>
                    </a:lnTo>
                    <a:lnTo>
                      <a:pt x="155" y="1210"/>
                    </a:lnTo>
                    <a:lnTo>
                      <a:pt x="15" y="1203"/>
                    </a:lnTo>
                    <a:lnTo>
                      <a:pt x="4" y="1203"/>
                    </a:lnTo>
                    <a:lnTo>
                      <a:pt x="4" y="1203"/>
                    </a:lnTo>
                    <a:lnTo>
                      <a:pt x="0" y="1203"/>
                    </a:lnTo>
                    <a:lnTo>
                      <a:pt x="0" y="1203"/>
                    </a:lnTo>
                    <a:lnTo>
                      <a:pt x="70" y="1036"/>
                    </a:lnTo>
                    <a:lnTo>
                      <a:pt x="244" y="622"/>
                    </a:lnTo>
                    <a:lnTo>
                      <a:pt x="0" y="2"/>
                    </a:lnTo>
                    <a:lnTo>
                      <a:pt x="0" y="2"/>
                    </a:lnTo>
                    <a:lnTo>
                      <a:pt x="0" y="0"/>
                    </a:lnTo>
                    <a:close/>
                  </a:path>
                </a:pathLst>
              </a:custGeom>
              <a:solidFill>
                <a:schemeClr val="accent4"/>
              </a:solidFill>
              <a:ln w="0">
                <a:noFill/>
                <a:prstDash val="solid"/>
                <a:round/>
                <a:headEnd/>
                <a:tailEnd/>
              </a:ln>
            </p:spPr>
            <p:txBody>
              <a:bodyPr vert="horz" wrap="square" lIns="127674" tIns="63839" rIns="127674" bIns="6383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5" name="Freeform 25">
                <a:extLst>
                  <a:ext uri="{FF2B5EF4-FFF2-40B4-BE49-F238E27FC236}">
                    <a16:creationId xmlns:a16="http://schemas.microsoft.com/office/drawing/2014/main" id="{49CD9F98-C7BA-411B-A584-19C149D270D2}"/>
                  </a:ext>
                </a:extLst>
              </p:cNvPr>
              <p:cNvSpPr>
                <a:spLocks/>
              </p:cNvSpPr>
              <p:nvPr/>
            </p:nvSpPr>
            <p:spPr bwMode="auto">
              <a:xfrm>
                <a:off x="3399384" y="2012965"/>
                <a:ext cx="1844839" cy="1513585"/>
              </a:xfrm>
              <a:custGeom>
                <a:avLst/>
                <a:gdLst>
                  <a:gd name="T0" fmla="*/ 2930 w 3527"/>
                  <a:gd name="T1" fmla="*/ 7 h 2926"/>
                  <a:gd name="T2" fmla="*/ 3113 w 3527"/>
                  <a:gd name="T3" fmla="*/ 30 h 2926"/>
                  <a:gd name="T4" fmla="*/ 3363 w 3527"/>
                  <a:gd name="T5" fmla="*/ 189 h 2926"/>
                  <a:gd name="T6" fmla="*/ 3507 w 3527"/>
                  <a:gd name="T7" fmla="*/ 448 h 2926"/>
                  <a:gd name="T8" fmla="*/ 3505 w 3527"/>
                  <a:gd name="T9" fmla="*/ 759 h 2926"/>
                  <a:gd name="T10" fmla="*/ 3356 w 3527"/>
                  <a:gd name="T11" fmla="*/ 1022 h 2926"/>
                  <a:gd name="T12" fmla="*/ 3124 w 3527"/>
                  <a:gd name="T13" fmla="*/ 1169 h 2926"/>
                  <a:gd name="T14" fmla="*/ 2926 w 3527"/>
                  <a:gd name="T15" fmla="*/ 1203 h 2926"/>
                  <a:gd name="T16" fmla="*/ 2514 w 3527"/>
                  <a:gd name="T17" fmla="*/ 1253 h 2926"/>
                  <a:gd name="T18" fmla="*/ 2023 w 3527"/>
                  <a:gd name="T19" fmla="*/ 1457 h 2926"/>
                  <a:gd name="T20" fmla="*/ 1623 w 3527"/>
                  <a:gd name="T21" fmla="*/ 1796 h 2926"/>
                  <a:gd name="T22" fmla="*/ 1342 w 3527"/>
                  <a:gd name="T23" fmla="*/ 2242 h 2926"/>
                  <a:gd name="T24" fmla="*/ 1209 w 3527"/>
                  <a:gd name="T25" fmla="*/ 2766 h 2926"/>
                  <a:gd name="T26" fmla="*/ 1199 w 3527"/>
                  <a:gd name="T27" fmla="*/ 2877 h 2926"/>
                  <a:gd name="T28" fmla="*/ 1190 w 3527"/>
                  <a:gd name="T29" fmla="*/ 2818 h 2926"/>
                  <a:gd name="T30" fmla="*/ 1177 w 3527"/>
                  <a:gd name="T31" fmla="*/ 2768 h 2926"/>
                  <a:gd name="T32" fmla="*/ 1160 w 3527"/>
                  <a:gd name="T33" fmla="*/ 2715 h 2926"/>
                  <a:gd name="T34" fmla="*/ 1135 w 3527"/>
                  <a:gd name="T35" fmla="*/ 2663 h 2926"/>
                  <a:gd name="T36" fmla="*/ 1108 w 3527"/>
                  <a:gd name="T37" fmla="*/ 2614 h 2926"/>
                  <a:gd name="T38" fmla="*/ 1074 w 3527"/>
                  <a:gd name="T39" fmla="*/ 2567 h 2926"/>
                  <a:gd name="T40" fmla="*/ 1051 w 3527"/>
                  <a:gd name="T41" fmla="*/ 2539 h 2926"/>
                  <a:gd name="T42" fmla="*/ 1010 w 3527"/>
                  <a:gd name="T43" fmla="*/ 2498 h 2926"/>
                  <a:gd name="T44" fmla="*/ 968 w 3527"/>
                  <a:gd name="T45" fmla="*/ 2461 h 2926"/>
                  <a:gd name="T46" fmla="*/ 920 w 3527"/>
                  <a:gd name="T47" fmla="*/ 2429 h 2926"/>
                  <a:gd name="T48" fmla="*/ 870 w 3527"/>
                  <a:gd name="T49" fmla="*/ 2400 h 2926"/>
                  <a:gd name="T50" fmla="*/ 817 w 3527"/>
                  <a:gd name="T51" fmla="*/ 2377 h 2926"/>
                  <a:gd name="T52" fmla="*/ 762 w 3527"/>
                  <a:gd name="T53" fmla="*/ 2358 h 2926"/>
                  <a:gd name="T54" fmla="*/ 703 w 3527"/>
                  <a:gd name="T55" fmla="*/ 2345 h 2926"/>
                  <a:gd name="T56" fmla="*/ 641 w 3527"/>
                  <a:gd name="T57" fmla="*/ 2338 h 2926"/>
                  <a:gd name="T58" fmla="*/ 563 w 3527"/>
                  <a:gd name="T59" fmla="*/ 2338 h 2926"/>
                  <a:gd name="T60" fmla="*/ 494 w 3527"/>
                  <a:gd name="T61" fmla="*/ 2345 h 2926"/>
                  <a:gd name="T62" fmla="*/ 439 w 3527"/>
                  <a:gd name="T63" fmla="*/ 2360 h 2926"/>
                  <a:gd name="T64" fmla="*/ 380 w 3527"/>
                  <a:gd name="T65" fmla="*/ 2379 h 2926"/>
                  <a:gd name="T66" fmla="*/ 327 w 3527"/>
                  <a:gd name="T67" fmla="*/ 2402 h 2926"/>
                  <a:gd name="T68" fmla="*/ 277 w 3527"/>
                  <a:gd name="T69" fmla="*/ 2432 h 2926"/>
                  <a:gd name="T70" fmla="*/ 229 w 3527"/>
                  <a:gd name="T71" fmla="*/ 2466 h 2926"/>
                  <a:gd name="T72" fmla="*/ 185 w 3527"/>
                  <a:gd name="T73" fmla="*/ 2503 h 2926"/>
                  <a:gd name="T74" fmla="*/ 146 w 3527"/>
                  <a:gd name="T75" fmla="*/ 2546 h 2926"/>
                  <a:gd name="T76" fmla="*/ 110 w 3527"/>
                  <a:gd name="T77" fmla="*/ 2591 h 2926"/>
                  <a:gd name="T78" fmla="*/ 78 w 3527"/>
                  <a:gd name="T79" fmla="*/ 2640 h 2926"/>
                  <a:gd name="T80" fmla="*/ 53 w 3527"/>
                  <a:gd name="T81" fmla="*/ 2692 h 2926"/>
                  <a:gd name="T82" fmla="*/ 32 w 3527"/>
                  <a:gd name="T83" fmla="*/ 2745 h 2926"/>
                  <a:gd name="T84" fmla="*/ 16 w 3527"/>
                  <a:gd name="T85" fmla="*/ 2802 h 2926"/>
                  <a:gd name="T86" fmla="*/ 5 w 3527"/>
                  <a:gd name="T87" fmla="*/ 2861 h 2926"/>
                  <a:gd name="T88" fmla="*/ 0 w 3527"/>
                  <a:gd name="T89" fmla="*/ 2921 h 2926"/>
                  <a:gd name="T90" fmla="*/ 21 w 3527"/>
                  <a:gd name="T91" fmla="*/ 2573 h 2926"/>
                  <a:gd name="T92" fmla="*/ 183 w 3527"/>
                  <a:gd name="T93" fmla="*/ 1907 h 2926"/>
                  <a:gd name="T94" fmla="*/ 488 w 3527"/>
                  <a:gd name="T95" fmla="*/ 1310 h 2926"/>
                  <a:gd name="T96" fmla="*/ 916 w 3527"/>
                  <a:gd name="T97" fmla="*/ 800 h 2926"/>
                  <a:gd name="T98" fmla="*/ 1449 w 3527"/>
                  <a:gd name="T99" fmla="*/ 402 h 2926"/>
                  <a:gd name="T100" fmla="*/ 2065 w 3527"/>
                  <a:gd name="T101" fmla="*/ 130 h 2926"/>
                  <a:gd name="T102" fmla="*/ 2747 w 3527"/>
                  <a:gd name="T103" fmla="*/ 7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7" h="2926">
                    <a:moveTo>
                      <a:pt x="2925" y="0"/>
                    </a:moveTo>
                    <a:lnTo>
                      <a:pt x="2926" y="2"/>
                    </a:lnTo>
                    <a:lnTo>
                      <a:pt x="2926" y="2"/>
                    </a:lnTo>
                    <a:lnTo>
                      <a:pt x="2930" y="7"/>
                    </a:lnTo>
                    <a:lnTo>
                      <a:pt x="2930" y="2"/>
                    </a:lnTo>
                    <a:lnTo>
                      <a:pt x="2962" y="2"/>
                    </a:lnTo>
                    <a:lnTo>
                      <a:pt x="3038" y="11"/>
                    </a:lnTo>
                    <a:lnTo>
                      <a:pt x="3113" y="30"/>
                    </a:lnTo>
                    <a:lnTo>
                      <a:pt x="3182" y="59"/>
                    </a:lnTo>
                    <a:lnTo>
                      <a:pt x="3248" y="94"/>
                    </a:lnTo>
                    <a:lnTo>
                      <a:pt x="3308" y="139"/>
                    </a:lnTo>
                    <a:lnTo>
                      <a:pt x="3363" y="189"/>
                    </a:lnTo>
                    <a:lnTo>
                      <a:pt x="3409" y="245"/>
                    </a:lnTo>
                    <a:lnTo>
                      <a:pt x="3450" y="308"/>
                    </a:lnTo>
                    <a:lnTo>
                      <a:pt x="3482" y="375"/>
                    </a:lnTo>
                    <a:lnTo>
                      <a:pt x="3507" y="448"/>
                    </a:lnTo>
                    <a:lnTo>
                      <a:pt x="3521" y="523"/>
                    </a:lnTo>
                    <a:lnTo>
                      <a:pt x="3527" y="603"/>
                    </a:lnTo>
                    <a:lnTo>
                      <a:pt x="3521" y="682"/>
                    </a:lnTo>
                    <a:lnTo>
                      <a:pt x="3505" y="759"/>
                    </a:lnTo>
                    <a:lnTo>
                      <a:pt x="3480" y="832"/>
                    </a:lnTo>
                    <a:lnTo>
                      <a:pt x="3447" y="901"/>
                    </a:lnTo>
                    <a:lnTo>
                      <a:pt x="3406" y="963"/>
                    </a:lnTo>
                    <a:lnTo>
                      <a:pt x="3356" y="1022"/>
                    </a:lnTo>
                    <a:lnTo>
                      <a:pt x="3299" y="1072"/>
                    </a:lnTo>
                    <a:lnTo>
                      <a:pt x="3246" y="1111"/>
                    </a:lnTo>
                    <a:lnTo>
                      <a:pt x="3186" y="1144"/>
                    </a:lnTo>
                    <a:lnTo>
                      <a:pt x="3124" y="1169"/>
                    </a:lnTo>
                    <a:lnTo>
                      <a:pt x="3058" y="1189"/>
                    </a:lnTo>
                    <a:lnTo>
                      <a:pt x="2930" y="1201"/>
                    </a:lnTo>
                    <a:lnTo>
                      <a:pt x="2930" y="1198"/>
                    </a:lnTo>
                    <a:lnTo>
                      <a:pt x="2926" y="1203"/>
                    </a:lnTo>
                    <a:lnTo>
                      <a:pt x="2926" y="1203"/>
                    </a:lnTo>
                    <a:lnTo>
                      <a:pt x="2786" y="1208"/>
                    </a:lnTo>
                    <a:lnTo>
                      <a:pt x="2648" y="1224"/>
                    </a:lnTo>
                    <a:lnTo>
                      <a:pt x="2514" y="1253"/>
                    </a:lnTo>
                    <a:lnTo>
                      <a:pt x="2385" y="1290"/>
                    </a:lnTo>
                    <a:lnTo>
                      <a:pt x="2259" y="1336"/>
                    </a:lnTo>
                    <a:lnTo>
                      <a:pt x="2138" y="1393"/>
                    </a:lnTo>
                    <a:lnTo>
                      <a:pt x="2023" y="1457"/>
                    </a:lnTo>
                    <a:lnTo>
                      <a:pt x="1914" y="1530"/>
                    </a:lnTo>
                    <a:lnTo>
                      <a:pt x="1809" y="1612"/>
                    </a:lnTo>
                    <a:lnTo>
                      <a:pt x="1714" y="1700"/>
                    </a:lnTo>
                    <a:lnTo>
                      <a:pt x="1623" y="1796"/>
                    </a:lnTo>
                    <a:lnTo>
                      <a:pt x="1541" y="1899"/>
                    </a:lnTo>
                    <a:lnTo>
                      <a:pt x="1467" y="2008"/>
                    </a:lnTo>
                    <a:lnTo>
                      <a:pt x="1399" y="2123"/>
                    </a:lnTo>
                    <a:lnTo>
                      <a:pt x="1342" y="2242"/>
                    </a:lnTo>
                    <a:lnTo>
                      <a:pt x="1295" y="2367"/>
                    </a:lnTo>
                    <a:lnTo>
                      <a:pt x="1255" y="2496"/>
                    </a:lnTo>
                    <a:lnTo>
                      <a:pt x="1227" y="2630"/>
                    </a:lnTo>
                    <a:lnTo>
                      <a:pt x="1209" y="2766"/>
                    </a:lnTo>
                    <a:lnTo>
                      <a:pt x="1200" y="2907"/>
                    </a:lnTo>
                    <a:lnTo>
                      <a:pt x="1200" y="2907"/>
                    </a:lnTo>
                    <a:lnTo>
                      <a:pt x="1199" y="2880"/>
                    </a:lnTo>
                    <a:lnTo>
                      <a:pt x="1199" y="2877"/>
                    </a:lnTo>
                    <a:lnTo>
                      <a:pt x="1195" y="2852"/>
                    </a:lnTo>
                    <a:lnTo>
                      <a:pt x="1195" y="2846"/>
                    </a:lnTo>
                    <a:lnTo>
                      <a:pt x="1192" y="2823"/>
                    </a:lnTo>
                    <a:lnTo>
                      <a:pt x="1190" y="2818"/>
                    </a:lnTo>
                    <a:lnTo>
                      <a:pt x="1188" y="2809"/>
                    </a:lnTo>
                    <a:lnTo>
                      <a:pt x="1184" y="2795"/>
                    </a:lnTo>
                    <a:lnTo>
                      <a:pt x="1183" y="2790"/>
                    </a:lnTo>
                    <a:lnTo>
                      <a:pt x="1177" y="2768"/>
                    </a:lnTo>
                    <a:lnTo>
                      <a:pt x="1176" y="2761"/>
                    </a:lnTo>
                    <a:lnTo>
                      <a:pt x="1168" y="2740"/>
                    </a:lnTo>
                    <a:lnTo>
                      <a:pt x="1167" y="2734"/>
                    </a:lnTo>
                    <a:lnTo>
                      <a:pt x="1160" y="2715"/>
                    </a:lnTo>
                    <a:lnTo>
                      <a:pt x="1156" y="2706"/>
                    </a:lnTo>
                    <a:lnTo>
                      <a:pt x="1147" y="2688"/>
                    </a:lnTo>
                    <a:lnTo>
                      <a:pt x="1144" y="2681"/>
                    </a:lnTo>
                    <a:lnTo>
                      <a:pt x="1135" y="2663"/>
                    </a:lnTo>
                    <a:lnTo>
                      <a:pt x="1131" y="2655"/>
                    </a:lnTo>
                    <a:lnTo>
                      <a:pt x="1122" y="2639"/>
                    </a:lnTo>
                    <a:lnTo>
                      <a:pt x="1117" y="2630"/>
                    </a:lnTo>
                    <a:lnTo>
                      <a:pt x="1108" y="2614"/>
                    </a:lnTo>
                    <a:lnTo>
                      <a:pt x="1103" y="2607"/>
                    </a:lnTo>
                    <a:lnTo>
                      <a:pt x="1092" y="2591"/>
                    </a:lnTo>
                    <a:lnTo>
                      <a:pt x="1087" y="2583"/>
                    </a:lnTo>
                    <a:lnTo>
                      <a:pt x="1074" y="2567"/>
                    </a:lnTo>
                    <a:lnTo>
                      <a:pt x="1069" y="2560"/>
                    </a:lnTo>
                    <a:lnTo>
                      <a:pt x="1069" y="2560"/>
                    </a:lnTo>
                    <a:lnTo>
                      <a:pt x="1057" y="2546"/>
                    </a:lnTo>
                    <a:lnTo>
                      <a:pt x="1051" y="2539"/>
                    </a:lnTo>
                    <a:lnTo>
                      <a:pt x="1039" y="2525"/>
                    </a:lnTo>
                    <a:lnTo>
                      <a:pt x="1032" y="2518"/>
                    </a:lnTo>
                    <a:lnTo>
                      <a:pt x="1019" y="2505"/>
                    </a:lnTo>
                    <a:lnTo>
                      <a:pt x="1010" y="2498"/>
                    </a:lnTo>
                    <a:lnTo>
                      <a:pt x="998" y="2486"/>
                    </a:lnTo>
                    <a:lnTo>
                      <a:pt x="989" y="2479"/>
                    </a:lnTo>
                    <a:lnTo>
                      <a:pt x="977" y="2468"/>
                    </a:lnTo>
                    <a:lnTo>
                      <a:pt x="968" y="2461"/>
                    </a:lnTo>
                    <a:lnTo>
                      <a:pt x="954" y="2452"/>
                    </a:lnTo>
                    <a:lnTo>
                      <a:pt x="945" y="2445"/>
                    </a:lnTo>
                    <a:lnTo>
                      <a:pt x="930" y="2434"/>
                    </a:lnTo>
                    <a:lnTo>
                      <a:pt x="920" y="2429"/>
                    </a:lnTo>
                    <a:lnTo>
                      <a:pt x="907" y="2420"/>
                    </a:lnTo>
                    <a:lnTo>
                      <a:pt x="895" y="2413"/>
                    </a:lnTo>
                    <a:lnTo>
                      <a:pt x="883" y="2406"/>
                    </a:lnTo>
                    <a:lnTo>
                      <a:pt x="870" y="2400"/>
                    </a:lnTo>
                    <a:lnTo>
                      <a:pt x="858" y="2393"/>
                    </a:lnTo>
                    <a:lnTo>
                      <a:pt x="843" y="2388"/>
                    </a:lnTo>
                    <a:lnTo>
                      <a:pt x="831" y="2381"/>
                    </a:lnTo>
                    <a:lnTo>
                      <a:pt x="817" y="2377"/>
                    </a:lnTo>
                    <a:lnTo>
                      <a:pt x="804" y="2372"/>
                    </a:lnTo>
                    <a:lnTo>
                      <a:pt x="790" y="2367"/>
                    </a:lnTo>
                    <a:lnTo>
                      <a:pt x="776" y="2363"/>
                    </a:lnTo>
                    <a:lnTo>
                      <a:pt x="762" y="2358"/>
                    </a:lnTo>
                    <a:lnTo>
                      <a:pt x="749" y="2354"/>
                    </a:lnTo>
                    <a:lnTo>
                      <a:pt x="733" y="2351"/>
                    </a:lnTo>
                    <a:lnTo>
                      <a:pt x="719" y="2347"/>
                    </a:lnTo>
                    <a:lnTo>
                      <a:pt x="703" y="2345"/>
                    </a:lnTo>
                    <a:lnTo>
                      <a:pt x="691" y="2344"/>
                    </a:lnTo>
                    <a:lnTo>
                      <a:pt x="673" y="2340"/>
                    </a:lnTo>
                    <a:lnTo>
                      <a:pt x="661" y="2338"/>
                    </a:lnTo>
                    <a:lnTo>
                      <a:pt x="641" y="2338"/>
                    </a:lnTo>
                    <a:lnTo>
                      <a:pt x="632" y="2336"/>
                    </a:lnTo>
                    <a:lnTo>
                      <a:pt x="600" y="2336"/>
                    </a:lnTo>
                    <a:lnTo>
                      <a:pt x="570" y="2336"/>
                    </a:lnTo>
                    <a:lnTo>
                      <a:pt x="563" y="2338"/>
                    </a:lnTo>
                    <a:lnTo>
                      <a:pt x="540" y="2340"/>
                    </a:lnTo>
                    <a:lnTo>
                      <a:pt x="526" y="2342"/>
                    </a:lnTo>
                    <a:lnTo>
                      <a:pt x="510" y="2344"/>
                    </a:lnTo>
                    <a:lnTo>
                      <a:pt x="494" y="2345"/>
                    </a:lnTo>
                    <a:lnTo>
                      <a:pt x="481" y="2349"/>
                    </a:lnTo>
                    <a:lnTo>
                      <a:pt x="465" y="2351"/>
                    </a:lnTo>
                    <a:lnTo>
                      <a:pt x="453" y="2354"/>
                    </a:lnTo>
                    <a:lnTo>
                      <a:pt x="439" y="2360"/>
                    </a:lnTo>
                    <a:lnTo>
                      <a:pt x="424" y="2363"/>
                    </a:lnTo>
                    <a:lnTo>
                      <a:pt x="408" y="2368"/>
                    </a:lnTo>
                    <a:lnTo>
                      <a:pt x="396" y="2372"/>
                    </a:lnTo>
                    <a:lnTo>
                      <a:pt x="380" y="2379"/>
                    </a:lnTo>
                    <a:lnTo>
                      <a:pt x="369" y="2383"/>
                    </a:lnTo>
                    <a:lnTo>
                      <a:pt x="352" y="2390"/>
                    </a:lnTo>
                    <a:lnTo>
                      <a:pt x="343" y="2395"/>
                    </a:lnTo>
                    <a:lnTo>
                      <a:pt x="327" y="2402"/>
                    </a:lnTo>
                    <a:lnTo>
                      <a:pt x="316" y="2408"/>
                    </a:lnTo>
                    <a:lnTo>
                      <a:pt x="300" y="2416"/>
                    </a:lnTo>
                    <a:lnTo>
                      <a:pt x="291" y="2422"/>
                    </a:lnTo>
                    <a:lnTo>
                      <a:pt x="277" y="2432"/>
                    </a:lnTo>
                    <a:lnTo>
                      <a:pt x="268" y="2438"/>
                    </a:lnTo>
                    <a:lnTo>
                      <a:pt x="252" y="2448"/>
                    </a:lnTo>
                    <a:lnTo>
                      <a:pt x="245" y="2454"/>
                    </a:lnTo>
                    <a:lnTo>
                      <a:pt x="229" y="2466"/>
                    </a:lnTo>
                    <a:lnTo>
                      <a:pt x="222" y="2472"/>
                    </a:lnTo>
                    <a:lnTo>
                      <a:pt x="206" y="2484"/>
                    </a:lnTo>
                    <a:lnTo>
                      <a:pt x="201" y="2489"/>
                    </a:lnTo>
                    <a:lnTo>
                      <a:pt x="185" y="2503"/>
                    </a:lnTo>
                    <a:lnTo>
                      <a:pt x="179" y="2509"/>
                    </a:lnTo>
                    <a:lnTo>
                      <a:pt x="165" y="2525"/>
                    </a:lnTo>
                    <a:lnTo>
                      <a:pt x="160" y="2530"/>
                    </a:lnTo>
                    <a:lnTo>
                      <a:pt x="146" y="2546"/>
                    </a:lnTo>
                    <a:lnTo>
                      <a:pt x="140" y="2551"/>
                    </a:lnTo>
                    <a:lnTo>
                      <a:pt x="128" y="2567"/>
                    </a:lnTo>
                    <a:lnTo>
                      <a:pt x="123" y="2573"/>
                    </a:lnTo>
                    <a:lnTo>
                      <a:pt x="110" y="2591"/>
                    </a:lnTo>
                    <a:lnTo>
                      <a:pt x="107" y="2596"/>
                    </a:lnTo>
                    <a:lnTo>
                      <a:pt x="94" y="2615"/>
                    </a:lnTo>
                    <a:lnTo>
                      <a:pt x="91" y="2621"/>
                    </a:lnTo>
                    <a:lnTo>
                      <a:pt x="78" y="2640"/>
                    </a:lnTo>
                    <a:lnTo>
                      <a:pt x="76" y="2646"/>
                    </a:lnTo>
                    <a:lnTo>
                      <a:pt x="66" y="2665"/>
                    </a:lnTo>
                    <a:lnTo>
                      <a:pt x="62" y="2671"/>
                    </a:lnTo>
                    <a:lnTo>
                      <a:pt x="53" y="2692"/>
                    </a:lnTo>
                    <a:lnTo>
                      <a:pt x="50" y="2697"/>
                    </a:lnTo>
                    <a:lnTo>
                      <a:pt x="41" y="2718"/>
                    </a:lnTo>
                    <a:lnTo>
                      <a:pt x="39" y="2724"/>
                    </a:lnTo>
                    <a:lnTo>
                      <a:pt x="32" y="2745"/>
                    </a:lnTo>
                    <a:lnTo>
                      <a:pt x="30" y="2752"/>
                    </a:lnTo>
                    <a:lnTo>
                      <a:pt x="23" y="2774"/>
                    </a:lnTo>
                    <a:lnTo>
                      <a:pt x="21" y="2781"/>
                    </a:lnTo>
                    <a:lnTo>
                      <a:pt x="16" y="2802"/>
                    </a:lnTo>
                    <a:lnTo>
                      <a:pt x="14" y="2809"/>
                    </a:lnTo>
                    <a:lnTo>
                      <a:pt x="9" y="2830"/>
                    </a:lnTo>
                    <a:lnTo>
                      <a:pt x="9" y="2838"/>
                    </a:lnTo>
                    <a:lnTo>
                      <a:pt x="5" y="2861"/>
                    </a:lnTo>
                    <a:lnTo>
                      <a:pt x="4" y="2868"/>
                    </a:lnTo>
                    <a:lnTo>
                      <a:pt x="2" y="2891"/>
                    </a:lnTo>
                    <a:lnTo>
                      <a:pt x="2" y="2898"/>
                    </a:lnTo>
                    <a:lnTo>
                      <a:pt x="0" y="2921"/>
                    </a:lnTo>
                    <a:lnTo>
                      <a:pt x="0" y="2926"/>
                    </a:lnTo>
                    <a:lnTo>
                      <a:pt x="0" y="2926"/>
                    </a:lnTo>
                    <a:lnTo>
                      <a:pt x="5" y="2749"/>
                    </a:lnTo>
                    <a:lnTo>
                      <a:pt x="21" y="2573"/>
                    </a:lnTo>
                    <a:lnTo>
                      <a:pt x="48" y="2400"/>
                    </a:lnTo>
                    <a:lnTo>
                      <a:pt x="83" y="2232"/>
                    </a:lnTo>
                    <a:lnTo>
                      <a:pt x="128" y="2068"/>
                    </a:lnTo>
                    <a:lnTo>
                      <a:pt x="183" y="1907"/>
                    </a:lnTo>
                    <a:lnTo>
                      <a:pt x="247" y="1750"/>
                    </a:lnTo>
                    <a:lnTo>
                      <a:pt x="320" y="1597"/>
                    </a:lnTo>
                    <a:lnTo>
                      <a:pt x="400" y="1450"/>
                    </a:lnTo>
                    <a:lnTo>
                      <a:pt x="488" y="1310"/>
                    </a:lnTo>
                    <a:lnTo>
                      <a:pt x="584" y="1173"/>
                    </a:lnTo>
                    <a:lnTo>
                      <a:pt x="689" y="1043"/>
                    </a:lnTo>
                    <a:lnTo>
                      <a:pt x="799" y="919"/>
                    </a:lnTo>
                    <a:lnTo>
                      <a:pt x="916" y="800"/>
                    </a:lnTo>
                    <a:lnTo>
                      <a:pt x="1041" y="690"/>
                    </a:lnTo>
                    <a:lnTo>
                      <a:pt x="1170" y="587"/>
                    </a:lnTo>
                    <a:lnTo>
                      <a:pt x="1307" y="489"/>
                    </a:lnTo>
                    <a:lnTo>
                      <a:pt x="1449" y="402"/>
                    </a:lnTo>
                    <a:lnTo>
                      <a:pt x="1596" y="320"/>
                    </a:lnTo>
                    <a:lnTo>
                      <a:pt x="1747" y="249"/>
                    </a:lnTo>
                    <a:lnTo>
                      <a:pt x="1904" y="185"/>
                    </a:lnTo>
                    <a:lnTo>
                      <a:pt x="2065" y="130"/>
                    </a:lnTo>
                    <a:lnTo>
                      <a:pt x="2230" y="84"/>
                    </a:lnTo>
                    <a:lnTo>
                      <a:pt x="2399" y="48"/>
                    </a:lnTo>
                    <a:lnTo>
                      <a:pt x="2571" y="22"/>
                    </a:lnTo>
                    <a:lnTo>
                      <a:pt x="2747" y="7"/>
                    </a:lnTo>
                    <a:lnTo>
                      <a:pt x="2925" y="0"/>
                    </a:lnTo>
                    <a:close/>
                  </a:path>
                </a:pathLst>
              </a:custGeom>
              <a:solidFill>
                <a:schemeClr val="accent1"/>
              </a:solidFill>
              <a:ln w="0">
                <a:noFill/>
                <a:prstDash val="solid"/>
                <a:round/>
                <a:headEnd/>
                <a:tailEnd/>
              </a:ln>
            </p:spPr>
            <p:txBody>
              <a:bodyPr vert="horz" wrap="square" lIns="127674" tIns="63839" rIns="127674" bIns="6383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11" name="Picture 10">
              <a:extLst>
                <a:ext uri="{FF2B5EF4-FFF2-40B4-BE49-F238E27FC236}">
                  <a16:creationId xmlns:a16="http://schemas.microsoft.com/office/drawing/2014/main" id="{70C118C5-0534-44CD-908C-4381F6CAA5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8041" y="2069086"/>
              <a:ext cx="976970" cy="771225"/>
            </a:xfrm>
            <a:prstGeom prst="rect">
              <a:avLst/>
            </a:prstGeom>
          </p:spPr>
        </p:pic>
        <p:pic>
          <p:nvPicPr>
            <p:cNvPr id="12" name="Picture 11">
              <a:extLst>
                <a:ext uri="{FF2B5EF4-FFF2-40B4-BE49-F238E27FC236}">
                  <a16:creationId xmlns:a16="http://schemas.microsoft.com/office/drawing/2014/main" id="{12FE9840-AEAE-4A2F-9896-B41F2F3FB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22" y="2078673"/>
              <a:ext cx="882725" cy="696827"/>
            </a:xfrm>
            <a:prstGeom prst="rect">
              <a:avLst/>
            </a:prstGeom>
          </p:spPr>
        </p:pic>
        <p:pic>
          <p:nvPicPr>
            <p:cNvPr id="13" name="Picture 12">
              <a:extLst>
                <a:ext uri="{FF2B5EF4-FFF2-40B4-BE49-F238E27FC236}">
                  <a16:creationId xmlns:a16="http://schemas.microsoft.com/office/drawing/2014/main" id="{1FB4FB37-9CFF-450F-9B97-82848842D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423" y="1141163"/>
              <a:ext cx="897452" cy="708453"/>
            </a:xfrm>
            <a:prstGeom prst="rect">
              <a:avLst/>
            </a:prstGeom>
          </p:spPr>
        </p:pic>
        <p:pic>
          <p:nvPicPr>
            <p:cNvPr id="14" name="Picture 13">
              <a:extLst>
                <a:ext uri="{FF2B5EF4-FFF2-40B4-BE49-F238E27FC236}">
                  <a16:creationId xmlns:a16="http://schemas.microsoft.com/office/drawing/2014/main" id="{391FF1AB-A68F-4E9F-91F6-13BA125B63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2756" y="1116852"/>
              <a:ext cx="809057" cy="771423"/>
            </a:xfrm>
            <a:prstGeom prst="rect">
              <a:avLst/>
            </a:prstGeom>
          </p:spPr>
        </p:pic>
        <p:pic>
          <p:nvPicPr>
            <p:cNvPr id="15" name="Picture 14">
              <a:extLst>
                <a:ext uri="{FF2B5EF4-FFF2-40B4-BE49-F238E27FC236}">
                  <a16:creationId xmlns:a16="http://schemas.microsoft.com/office/drawing/2014/main" id="{C1DD564D-B25C-4FD6-8495-2E98E5D9DE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861" y="3030078"/>
              <a:ext cx="973180" cy="768233"/>
            </a:xfrm>
            <a:prstGeom prst="rect">
              <a:avLst/>
            </a:prstGeom>
          </p:spPr>
        </p:pic>
        <p:sp>
          <p:nvSpPr>
            <p:cNvPr id="16" name="Rectangle 15">
              <a:extLst>
                <a:ext uri="{FF2B5EF4-FFF2-40B4-BE49-F238E27FC236}">
                  <a16:creationId xmlns:a16="http://schemas.microsoft.com/office/drawing/2014/main" id="{D871CEE8-9989-46E8-B39E-19C233ADF1AE}"/>
                </a:ext>
              </a:extLst>
            </p:cNvPr>
            <p:cNvSpPr/>
            <p:nvPr/>
          </p:nvSpPr>
          <p:spPr>
            <a:xfrm>
              <a:off x="231324" y="1729710"/>
              <a:ext cx="1170658" cy="210827"/>
            </a:xfrm>
            <a:prstGeom prst="rect">
              <a:avLst/>
            </a:prstGeom>
          </p:spPr>
          <p:txBody>
            <a:bodyPr wrap="square">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Verdana"/>
                  <a:ea typeface="+mn-ea"/>
                  <a:cs typeface="+mn-cs"/>
                </a:rPr>
                <a:t>Product Owner</a:t>
              </a:r>
            </a:p>
          </p:txBody>
        </p:sp>
        <p:sp>
          <p:nvSpPr>
            <p:cNvPr id="17" name="Rectangle 16">
              <a:extLst>
                <a:ext uri="{FF2B5EF4-FFF2-40B4-BE49-F238E27FC236}">
                  <a16:creationId xmlns:a16="http://schemas.microsoft.com/office/drawing/2014/main" id="{124E73C2-3810-4688-A9DE-8715676EF700}"/>
                </a:ext>
              </a:extLst>
            </p:cNvPr>
            <p:cNvSpPr/>
            <p:nvPr/>
          </p:nvSpPr>
          <p:spPr>
            <a:xfrm>
              <a:off x="1325493" y="1734526"/>
              <a:ext cx="856954" cy="180736"/>
            </a:xfrm>
            <a:prstGeom prst="rect">
              <a:avLst/>
            </a:prstGeom>
          </p:spPr>
          <p:txBody>
            <a:bodyPr wrap="square">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Verdana"/>
                  <a:ea typeface="+mn-ea"/>
                  <a:cs typeface="+mn-cs"/>
                </a:rPr>
                <a:t>The Team</a:t>
              </a:r>
            </a:p>
          </p:txBody>
        </p:sp>
        <p:sp>
          <p:nvSpPr>
            <p:cNvPr id="18" name="Rectangle 17">
              <a:extLst>
                <a:ext uri="{FF2B5EF4-FFF2-40B4-BE49-F238E27FC236}">
                  <a16:creationId xmlns:a16="http://schemas.microsoft.com/office/drawing/2014/main" id="{D292638E-B257-4A05-B7E1-D47DBEE2DE2C}"/>
                </a:ext>
              </a:extLst>
            </p:cNvPr>
            <p:cNvSpPr/>
            <p:nvPr/>
          </p:nvSpPr>
          <p:spPr>
            <a:xfrm>
              <a:off x="253978" y="2674014"/>
              <a:ext cx="1071515" cy="210827"/>
            </a:xfrm>
            <a:prstGeom prst="rect">
              <a:avLst/>
            </a:prstGeom>
          </p:spPr>
          <p:txBody>
            <a:bodyPr wrap="square">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Verdana"/>
                  <a:ea typeface="+mn-ea"/>
                  <a:cs typeface="+mn-cs"/>
                </a:rPr>
                <a:t>Scrum Master</a:t>
              </a:r>
            </a:p>
          </p:txBody>
        </p:sp>
        <p:sp>
          <p:nvSpPr>
            <p:cNvPr id="19" name="Rectangle 18">
              <a:extLst>
                <a:ext uri="{FF2B5EF4-FFF2-40B4-BE49-F238E27FC236}">
                  <a16:creationId xmlns:a16="http://schemas.microsoft.com/office/drawing/2014/main" id="{D7253D17-8A2A-4F52-B61C-AAD3FC2A4A8A}"/>
                </a:ext>
              </a:extLst>
            </p:cNvPr>
            <p:cNvSpPr/>
            <p:nvPr/>
          </p:nvSpPr>
          <p:spPr>
            <a:xfrm>
              <a:off x="1175214" y="2692277"/>
              <a:ext cx="1259580" cy="229688"/>
            </a:xfrm>
            <a:prstGeom prst="rect">
              <a:avLst/>
            </a:prstGeom>
          </p:spPr>
          <p:txBody>
            <a:bodyPr wrap="square">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Verdana"/>
                  <a:ea typeface="+mn-ea"/>
                  <a:cs typeface="+mn-cs"/>
                </a:rPr>
                <a:t>Service Manager</a:t>
              </a:r>
            </a:p>
          </p:txBody>
        </p:sp>
        <p:sp>
          <p:nvSpPr>
            <p:cNvPr id="20" name="Rectangle 19">
              <a:extLst>
                <a:ext uri="{FF2B5EF4-FFF2-40B4-BE49-F238E27FC236}">
                  <a16:creationId xmlns:a16="http://schemas.microsoft.com/office/drawing/2014/main" id="{D0DB3715-B3EF-498F-BD32-8587EE773555}"/>
                </a:ext>
              </a:extLst>
            </p:cNvPr>
            <p:cNvSpPr/>
            <p:nvPr/>
          </p:nvSpPr>
          <p:spPr>
            <a:xfrm>
              <a:off x="1151179" y="3200671"/>
              <a:ext cx="1259580" cy="218650"/>
            </a:xfrm>
            <a:prstGeom prst="rect">
              <a:avLst/>
            </a:prstGeom>
          </p:spPr>
          <p:txBody>
            <a:bodyPr wrap="square">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Verdana"/>
                  <a:ea typeface="+mn-ea"/>
                  <a:cs typeface="+mn-cs"/>
                </a:rPr>
                <a:t>Other Stakeholder</a:t>
              </a:r>
            </a:p>
          </p:txBody>
        </p:sp>
        <p:sp>
          <p:nvSpPr>
            <p:cNvPr id="21" name="Rectangle 20">
              <a:extLst>
                <a:ext uri="{FF2B5EF4-FFF2-40B4-BE49-F238E27FC236}">
                  <a16:creationId xmlns:a16="http://schemas.microsoft.com/office/drawing/2014/main" id="{7ADDF51C-86B1-4D42-9868-E8056463E0EE}"/>
                </a:ext>
              </a:extLst>
            </p:cNvPr>
            <p:cNvSpPr/>
            <p:nvPr/>
          </p:nvSpPr>
          <p:spPr>
            <a:xfrm>
              <a:off x="855704" y="977749"/>
              <a:ext cx="960120" cy="270193"/>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Verdana"/>
                  <a:ea typeface="+mn-ea"/>
                  <a:cs typeface="+mn-cs"/>
                </a:rPr>
                <a:t>PEOPLE</a:t>
              </a:r>
              <a:endParaRPr kumimoji="0" lang="en-US" sz="1100" b="0" i="0" u="none" strike="noStrike" kern="1200" cap="none" spc="0" normalizeH="0" baseline="0" noProof="0">
                <a:ln>
                  <a:noFill/>
                </a:ln>
                <a:solidFill>
                  <a:prstClr val="black"/>
                </a:solidFill>
                <a:effectLst/>
                <a:uLnTx/>
                <a:uFillTx/>
                <a:latin typeface="Verdana"/>
                <a:ea typeface="+mn-ea"/>
                <a:cs typeface="+mn-cs"/>
              </a:endParaRPr>
            </a:p>
          </p:txBody>
        </p:sp>
        <p:cxnSp>
          <p:nvCxnSpPr>
            <p:cNvPr id="22" name="Straight Connector 21">
              <a:extLst>
                <a:ext uri="{FF2B5EF4-FFF2-40B4-BE49-F238E27FC236}">
                  <a16:creationId xmlns:a16="http://schemas.microsoft.com/office/drawing/2014/main" id="{AD996B6A-0D48-4F32-B319-8EA33E91F842}"/>
                </a:ext>
              </a:extLst>
            </p:cNvPr>
            <p:cNvCxnSpPr/>
            <p:nvPr/>
          </p:nvCxnSpPr>
          <p:spPr>
            <a:xfrm>
              <a:off x="367422" y="2154245"/>
              <a:ext cx="1867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9950B2-C32E-448B-A707-5A66448FE906}"/>
                </a:ext>
              </a:extLst>
            </p:cNvPr>
            <p:cNvCxnSpPr/>
            <p:nvPr/>
          </p:nvCxnSpPr>
          <p:spPr>
            <a:xfrm>
              <a:off x="367422" y="3123036"/>
              <a:ext cx="18675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Rounded Corners 17">
              <a:extLst>
                <a:ext uri="{FF2B5EF4-FFF2-40B4-BE49-F238E27FC236}">
                  <a16:creationId xmlns:a16="http://schemas.microsoft.com/office/drawing/2014/main" id="{7A4B86A6-16D3-433C-8F8F-5E781D519029}"/>
                </a:ext>
              </a:extLst>
            </p:cNvPr>
            <p:cNvSpPr/>
            <p:nvPr/>
          </p:nvSpPr>
          <p:spPr>
            <a:xfrm>
              <a:off x="231324" y="1087658"/>
              <a:ext cx="2319852" cy="2710653"/>
            </a:xfrm>
            <a:custGeom>
              <a:avLst/>
              <a:gdLst>
                <a:gd name="connsiteX0" fmla="*/ 0 w 2319852"/>
                <a:gd name="connsiteY0" fmla="*/ 158052 h 2893293"/>
                <a:gd name="connsiteX1" fmla="*/ 158052 w 2319852"/>
                <a:gd name="connsiteY1" fmla="*/ 0 h 2893293"/>
                <a:gd name="connsiteX2" fmla="*/ 2161800 w 2319852"/>
                <a:gd name="connsiteY2" fmla="*/ 0 h 2893293"/>
                <a:gd name="connsiteX3" fmla="*/ 2319852 w 2319852"/>
                <a:gd name="connsiteY3" fmla="*/ 158052 h 2893293"/>
                <a:gd name="connsiteX4" fmla="*/ 2319852 w 2319852"/>
                <a:gd name="connsiteY4" fmla="*/ 2735241 h 2893293"/>
                <a:gd name="connsiteX5" fmla="*/ 2161800 w 2319852"/>
                <a:gd name="connsiteY5" fmla="*/ 2893293 h 2893293"/>
                <a:gd name="connsiteX6" fmla="*/ 158052 w 2319852"/>
                <a:gd name="connsiteY6" fmla="*/ 2893293 h 2893293"/>
                <a:gd name="connsiteX7" fmla="*/ 0 w 2319852"/>
                <a:gd name="connsiteY7" fmla="*/ 2735241 h 2893293"/>
                <a:gd name="connsiteX8" fmla="*/ 0 w 2319852"/>
                <a:gd name="connsiteY8" fmla="*/ 158052 h 2893293"/>
                <a:gd name="connsiteX0" fmla="*/ 0 w 2319852"/>
                <a:gd name="connsiteY0" fmla="*/ 159547 h 2894788"/>
                <a:gd name="connsiteX1" fmla="*/ 158052 w 2319852"/>
                <a:gd name="connsiteY1" fmla="*/ 1495 h 2894788"/>
                <a:gd name="connsiteX2" fmla="*/ 637356 w 2319852"/>
                <a:gd name="connsiteY2" fmla="*/ 0 h 2894788"/>
                <a:gd name="connsiteX3" fmla="*/ 2161800 w 2319852"/>
                <a:gd name="connsiteY3" fmla="*/ 1495 h 2894788"/>
                <a:gd name="connsiteX4" fmla="*/ 2319852 w 2319852"/>
                <a:gd name="connsiteY4" fmla="*/ 159547 h 2894788"/>
                <a:gd name="connsiteX5" fmla="*/ 2319852 w 2319852"/>
                <a:gd name="connsiteY5" fmla="*/ 2736736 h 2894788"/>
                <a:gd name="connsiteX6" fmla="*/ 2161800 w 2319852"/>
                <a:gd name="connsiteY6" fmla="*/ 2894788 h 2894788"/>
                <a:gd name="connsiteX7" fmla="*/ 158052 w 2319852"/>
                <a:gd name="connsiteY7" fmla="*/ 2894788 h 2894788"/>
                <a:gd name="connsiteX8" fmla="*/ 0 w 2319852"/>
                <a:gd name="connsiteY8" fmla="*/ 2736736 h 2894788"/>
                <a:gd name="connsiteX9" fmla="*/ 0 w 2319852"/>
                <a:gd name="connsiteY9" fmla="*/ 159547 h 2894788"/>
                <a:gd name="connsiteX0" fmla="*/ 637356 w 2319852"/>
                <a:gd name="connsiteY0" fmla="*/ 0 h 2894788"/>
                <a:gd name="connsiteX1" fmla="*/ 2161800 w 2319852"/>
                <a:gd name="connsiteY1" fmla="*/ 1495 h 2894788"/>
                <a:gd name="connsiteX2" fmla="*/ 2319852 w 2319852"/>
                <a:gd name="connsiteY2" fmla="*/ 159547 h 2894788"/>
                <a:gd name="connsiteX3" fmla="*/ 2319852 w 2319852"/>
                <a:gd name="connsiteY3" fmla="*/ 2736736 h 2894788"/>
                <a:gd name="connsiteX4" fmla="*/ 2161800 w 2319852"/>
                <a:gd name="connsiteY4" fmla="*/ 2894788 h 2894788"/>
                <a:gd name="connsiteX5" fmla="*/ 158052 w 2319852"/>
                <a:gd name="connsiteY5" fmla="*/ 2894788 h 2894788"/>
                <a:gd name="connsiteX6" fmla="*/ 0 w 2319852"/>
                <a:gd name="connsiteY6" fmla="*/ 2736736 h 2894788"/>
                <a:gd name="connsiteX7" fmla="*/ 0 w 2319852"/>
                <a:gd name="connsiteY7" fmla="*/ 159547 h 2894788"/>
                <a:gd name="connsiteX8" fmla="*/ 158052 w 2319852"/>
                <a:gd name="connsiteY8" fmla="*/ 1495 h 2894788"/>
                <a:gd name="connsiteX9" fmla="*/ 728796 w 2319852"/>
                <a:gd name="connsiteY9" fmla="*/ 91440 h 2894788"/>
                <a:gd name="connsiteX0" fmla="*/ 1405452 w 2319852"/>
                <a:gd name="connsiteY0" fmla="*/ 25940 h 2893296"/>
                <a:gd name="connsiteX1" fmla="*/ 2161800 w 2319852"/>
                <a:gd name="connsiteY1" fmla="*/ 3 h 2893296"/>
                <a:gd name="connsiteX2" fmla="*/ 2319852 w 2319852"/>
                <a:gd name="connsiteY2" fmla="*/ 158055 h 2893296"/>
                <a:gd name="connsiteX3" fmla="*/ 2319852 w 2319852"/>
                <a:gd name="connsiteY3" fmla="*/ 2735244 h 2893296"/>
                <a:gd name="connsiteX4" fmla="*/ 2161800 w 2319852"/>
                <a:gd name="connsiteY4" fmla="*/ 2893296 h 2893296"/>
                <a:gd name="connsiteX5" fmla="*/ 158052 w 2319852"/>
                <a:gd name="connsiteY5" fmla="*/ 2893296 h 2893296"/>
                <a:gd name="connsiteX6" fmla="*/ 0 w 2319852"/>
                <a:gd name="connsiteY6" fmla="*/ 2735244 h 2893296"/>
                <a:gd name="connsiteX7" fmla="*/ 0 w 2319852"/>
                <a:gd name="connsiteY7" fmla="*/ 158055 h 2893296"/>
                <a:gd name="connsiteX8" fmla="*/ 158052 w 2319852"/>
                <a:gd name="connsiteY8" fmla="*/ 3 h 2893296"/>
                <a:gd name="connsiteX9" fmla="*/ 728796 w 2319852"/>
                <a:gd name="connsiteY9" fmla="*/ 89948 h 2893296"/>
                <a:gd name="connsiteX0" fmla="*/ 1405452 w 2319852"/>
                <a:gd name="connsiteY0" fmla="*/ 25947 h 2893303"/>
                <a:gd name="connsiteX1" fmla="*/ 2161800 w 2319852"/>
                <a:gd name="connsiteY1" fmla="*/ 10 h 2893303"/>
                <a:gd name="connsiteX2" fmla="*/ 2319852 w 2319852"/>
                <a:gd name="connsiteY2" fmla="*/ 158062 h 2893303"/>
                <a:gd name="connsiteX3" fmla="*/ 2319852 w 2319852"/>
                <a:gd name="connsiteY3" fmla="*/ 2735251 h 2893303"/>
                <a:gd name="connsiteX4" fmla="*/ 2161800 w 2319852"/>
                <a:gd name="connsiteY4" fmla="*/ 2893303 h 2893303"/>
                <a:gd name="connsiteX5" fmla="*/ 158052 w 2319852"/>
                <a:gd name="connsiteY5" fmla="*/ 2893303 h 2893303"/>
                <a:gd name="connsiteX6" fmla="*/ 0 w 2319852"/>
                <a:gd name="connsiteY6" fmla="*/ 2735251 h 2893303"/>
                <a:gd name="connsiteX7" fmla="*/ 0 w 2319852"/>
                <a:gd name="connsiteY7" fmla="*/ 158062 h 2893303"/>
                <a:gd name="connsiteX8" fmla="*/ 158052 w 2319852"/>
                <a:gd name="connsiteY8" fmla="*/ 10 h 2893303"/>
                <a:gd name="connsiteX9" fmla="*/ 728796 w 2319852"/>
                <a:gd name="connsiteY9" fmla="*/ 16803 h 2893303"/>
                <a:gd name="connsiteX0" fmla="*/ 1405452 w 2319852"/>
                <a:gd name="connsiteY0" fmla="*/ 25937 h 2893293"/>
                <a:gd name="connsiteX1" fmla="*/ 2161800 w 2319852"/>
                <a:gd name="connsiteY1" fmla="*/ 0 h 2893293"/>
                <a:gd name="connsiteX2" fmla="*/ 2319852 w 2319852"/>
                <a:gd name="connsiteY2" fmla="*/ 158052 h 2893293"/>
                <a:gd name="connsiteX3" fmla="*/ 2319852 w 2319852"/>
                <a:gd name="connsiteY3" fmla="*/ 2735241 h 2893293"/>
                <a:gd name="connsiteX4" fmla="*/ 2161800 w 2319852"/>
                <a:gd name="connsiteY4" fmla="*/ 2893293 h 2893293"/>
                <a:gd name="connsiteX5" fmla="*/ 158052 w 2319852"/>
                <a:gd name="connsiteY5" fmla="*/ 2893293 h 2893293"/>
                <a:gd name="connsiteX6" fmla="*/ 0 w 2319852"/>
                <a:gd name="connsiteY6" fmla="*/ 2735241 h 2893293"/>
                <a:gd name="connsiteX7" fmla="*/ 0 w 2319852"/>
                <a:gd name="connsiteY7" fmla="*/ 158052 h 2893293"/>
                <a:gd name="connsiteX8" fmla="*/ 158052 w 2319852"/>
                <a:gd name="connsiteY8" fmla="*/ 0 h 2893293"/>
                <a:gd name="connsiteX9" fmla="*/ 731178 w 2319852"/>
                <a:gd name="connsiteY9" fmla="*/ 124 h 2893293"/>
                <a:gd name="connsiteX0" fmla="*/ 1405452 w 2319852"/>
                <a:gd name="connsiteY0" fmla="*/ 2124 h 2893293"/>
                <a:gd name="connsiteX1" fmla="*/ 2161800 w 2319852"/>
                <a:gd name="connsiteY1" fmla="*/ 0 h 2893293"/>
                <a:gd name="connsiteX2" fmla="*/ 2319852 w 2319852"/>
                <a:gd name="connsiteY2" fmla="*/ 158052 h 2893293"/>
                <a:gd name="connsiteX3" fmla="*/ 2319852 w 2319852"/>
                <a:gd name="connsiteY3" fmla="*/ 2735241 h 2893293"/>
                <a:gd name="connsiteX4" fmla="*/ 2161800 w 2319852"/>
                <a:gd name="connsiteY4" fmla="*/ 2893293 h 2893293"/>
                <a:gd name="connsiteX5" fmla="*/ 158052 w 2319852"/>
                <a:gd name="connsiteY5" fmla="*/ 2893293 h 2893293"/>
                <a:gd name="connsiteX6" fmla="*/ 0 w 2319852"/>
                <a:gd name="connsiteY6" fmla="*/ 2735241 h 2893293"/>
                <a:gd name="connsiteX7" fmla="*/ 0 w 2319852"/>
                <a:gd name="connsiteY7" fmla="*/ 158052 h 2893293"/>
                <a:gd name="connsiteX8" fmla="*/ 158052 w 2319852"/>
                <a:gd name="connsiteY8" fmla="*/ 0 h 2893293"/>
                <a:gd name="connsiteX9" fmla="*/ 731178 w 2319852"/>
                <a:gd name="connsiteY9" fmla="*/ 124 h 2893293"/>
                <a:gd name="connsiteX0" fmla="*/ 1538802 w 2319852"/>
                <a:gd name="connsiteY0" fmla="*/ 0 h 2893550"/>
                <a:gd name="connsiteX1" fmla="*/ 2161800 w 2319852"/>
                <a:gd name="connsiteY1" fmla="*/ 257 h 2893550"/>
                <a:gd name="connsiteX2" fmla="*/ 2319852 w 2319852"/>
                <a:gd name="connsiteY2" fmla="*/ 158309 h 2893550"/>
                <a:gd name="connsiteX3" fmla="*/ 2319852 w 2319852"/>
                <a:gd name="connsiteY3" fmla="*/ 2735498 h 2893550"/>
                <a:gd name="connsiteX4" fmla="*/ 2161800 w 2319852"/>
                <a:gd name="connsiteY4" fmla="*/ 2893550 h 2893550"/>
                <a:gd name="connsiteX5" fmla="*/ 158052 w 2319852"/>
                <a:gd name="connsiteY5" fmla="*/ 2893550 h 2893550"/>
                <a:gd name="connsiteX6" fmla="*/ 0 w 2319852"/>
                <a:gd name="connsiteY6" fmla="*/ 2735498 h 2893550"/>
                <a:gd name="connsiteX7" fmla="*/ 0 w 2319852"/>
                <a:gd name="connsiteY7" fmla="*/ 158309 h 2893550"/>
                <a:gd name="connsiteX8" fmla="*/ 158052 w 2319852"/>
                <a:gd name="connsiteY8" fmla="*/ 257 h 2893550"/>
                <a:gd name="connsiteX9" fmla="*/ 731178 w 2319852"/>
                <a:gd name="connsiteY9" fmla="*/ 381 h 2893550"/>
                <a:gd name="connsiteX0" fmla="*/ 1538802 w 2319852"/>
                <a:gd name="connsiteY0" fmla="*/ 4382 h 2897932"/>
                <a:gd name="connsiteX1" fmla="*/ 2161800 w 2319852"/>
                <a:gd name="connsiteY1" fmla="*/ 4639 h 2897932"/>
                <a:gd name="connsiteX2" fmla="*/ 2319852 w 2319852"/>
                <a:gd name="connsiteY2" fmla="*/ 162691 h 2897932"/>
                <a:gd name="connsiteX3" fmla="*/ 2319852 w 2319852"/>
                <a:gd name="connsiteY3" fmla="*/ 2739880 h 2897932"/>
                <a:gd name="connsiteX4" fmla="*/ 2161800 w 2319852"/>
                <a:gd name="connsiteY4" fmla="*/ 2897932 h 2897932"/>
                <a:gd name="connsiteX5" fmla="*/ 158052 w 2319852"/>
                <a:gd name="connsiteY5" fmla="*/ 2897932 h 2897932"/>
                <a:gd name="connsiteX6" fmla="*/ 0 w 2319852"/>
                <a:gd name="connsiteY6" fmla="*/ 2739880 h 2897932"/>
                <a:gd name="connsiteX7" fmla="*/ 0 w 2319852"/>
                <a:gd name="connsiteY7" fmla="*/ 162691 h 2897932"/>
                <a:gd name="connsiteX8" fmla="*/ 158052 w 2319852"/>
                <a:gd name="connsiteY8" fmla="*/ 4639 h 2897932"/>
                <a:gd name="connsiteX9" fmla="*/ 585922 w 2319852"/>
                <a:gd name="connsiteY9" fmla="*/ 0 h 2897932"/>
                <a:gd name="connsiteX0" fmla="*/ 1538802 w 2319852"/>
                <a:gd name="connsiteY0" fmla="*/ 0 h 2893550"/>
                <a:gd name="connsiteX1" fmla="*/ 2161800 w 2319852"/>
                <a:gd name="connsiteY1" fmla="*/ 257 h 2893550"/>
                <a:gd name="connsiteX2" fmla="*/ 2319852 w 2319852"/>
                <a:gd name="connsiteY2" fmla="*/ 158309 h 2893550"/>
                <a:gd name="connsiteX3" fmla="*/ 2319852 w 2319852"/>
                <a:gd name="connsiteY3" fmla="*/ 2735498 h 2893550"/>
                <a:gd name="connsiteX4" fmla="*/ 2161800 w 2319852"/>
                <a:gd name="connsiteY4" fmla="*/ 2893550 h 2893550"/>
                <a:gd name="connsiteX5" fmla="*/ 158052 w 2319852"/>
                <a:gd name="connsiteY5" fmla="*/ 2893550 h 2893550"/>
                <a:gd name="connsiteX6" fmla="*/ 0 w 2319852"/>
                <a:gd name="connsiteY6" fmla="*/ 2735498 h 2893550"/>
                <a:gd name="connsiteX7" fmla="*/ 0 w 2319852"/>
                <a:gd name="connsiteY7" fmla="*/ 158309 h 2893550"/>
                <a:gd name="connsiteX8" fmla="*/ 158052 w 2319852"/>
                <a:gd name="connsiteY8" fmla="*/ 257 h 2893550"/>
                <a:gd name="connsiteX9" fmla="*/ 588303 w 2319852"/>
                <a:gd name="connsiteY9" fmla="*/ 2762 h 2893550"/>
                <a:gd name="connsiteX0" fmla="*/ 1538802 w 2319852"/>
                <a:gd name="connsiteY0" fmla="*/ 4382 h 2897932"/>
                <a:gd name="connsiteX1" fmla="*/ 2161800 w 2319852"/>
                <a:gd name="connsiteY1" fmla="*/ 4639 h 2897932"/>
                <a:gd name="connsiteX2" fmla="*/ 2319852 w 2319852"/>
                <a:gd name="connsiteY2" fmla="*/ 162691 h 2897932"/>
                <a:gd name="connsiteX3" fmla="*/ 2319852 w 2319852"/>
                <a:gd name="connsiteY3" fmla="*/ 2739880 h 2897932"/>
                <a:gd name="connsiteX4" fmla="*/ 2161800 w 2319852"/>
                <a:gd name="connsiteY4" fmla="*/ 2897932 h 2897932"/>
                <a:gd name="connsiteX5" fmla="*/ 158052 w 2319852"/>
                <a:gd name="connsiteY5" fmla="*/ 2897932 h 2897932"/>
                <a:gd name="connsiteX6" fmla="*/ 0 w 2319852"/>
                <a:gd name="connsiteY6" fmla="*/ 2739880 h 2897932"/>
                <a:gd name="connsiteX7" fmla="*/ 0 w 2319852"/>
                <a:gd name="connsiteY7" fmla="*/ 162691 h 2897932"/>
                <a:gd name="connsiteX8" fmla="*/ 158052 w 2319852"/>
                <a:gd name="connsiteY8" fmla="*/ 4639 h 2897932"/>
                <a:gd name="connsiteX9" fmla="*/ 590684 w 2319852"/>
                <a:gd name="connsiteY9" fmla="*/ 0 h 2897932"/>
                <a:gd name="connsiteX0" fmla="*/ 1595952 w 2319852"/>
                <a:gd name="connsiteY0" fmla="*/ 4382 h 2897932"/>
                <a:gd name="connsiteX1" fmla="*/ 2161800 w 2319852"/>
                <a:gd name="connsiteY1" fmla="*/ 4639 h 2897932"/>
                <a:gd name="connsiteX2" fmla="*/ 2319852 w 2319852"/>
                <a:gd name="connsiteY2" fmla="*/ 162691 h 2897932"/>
                <a:gd name="connsiteX3" fmla="*/ 2319852 w 2319852"/>
                <a:gd name="connsiteY3" fmla="*/ 2739880 h 2897932"/>
                <a:gd name="connsiteX4" fmla="*/ 2161800 w 2319852"/>
                <a:gd name="connsiteY4" fmla="*/ 2897932 h 2897932"/>
                <a:gd name="connsiteX5" fmla="*/ 158052 w 2319852"/>
                <a:gd name="connsiteY5" fmla="*/ 2897932 h 2897932"/>
                <a:gd name="connsiteX6" fmla="*/ 0 w 2319852"/>
                <a:gd name="connsiteY6" fmla="*/ 2739880 h 2897932"/>
                <a:gd name="connsiteX7" fmla="*/ 0 w 2319852"/>
                <a:gd name="connsiteY7" fmla="*/ 162691 h 2897932"/>
                <a:gd name="connsiteX8" fmla="*/ 158052 w 2319852"/>
                <a:gd name="connsiteY8" fmla="*/ 4639 h 2897932"/>
                <a:gd name="connsiteX9" fmla="*/ 590684 w 2319852"/>
                <a:gd name="connsiteY9" fmla="*/ 0 h 28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9852" h="2897932">
                  <a:moveTo>
                    <a:pt x="1595952" y="4382"/>
                  </a:moveTo>
                  <a:lnTo>
                    <a:pt x="2161800" y="4639"/>
                  </a:lnTo>
                  <a:cubicBezTo>
                    <a:pt x="2249090" y="4639"/>
                    <a:pt x="2319852" y="75401"/>
                    <a:pt x="2319852" y="162691"/>
                  </a:cubicBezTo>
                  <a:lnTo>
                    <a:pt x="2319852" y="2739880"/>
                  </a:lnTo>
                  <a:cubicBezTo>
                    <a:pt x="2319852" y="2827170"/>
                    <a:pt x="2249090" y="2897932"/>
                    <a:pt x="2161800" y="2897932"/>
                  </a:cubicBezTo>
                  <a:lnTo>
                    <a:pt x="158052" y="2897932"/>
                  </a:lnTo>
                  <a:cubicBezTo>
                    <a:pt x="70762" y="2897932"/>
                    <a:pt x="0" y="2827170"/>
                    <a:pt x="0" y="2739880"/>
                  </a:cubicBezTo>
                  <a:lnTo>
                    <a:pt x="0" y="162691"/>
                  </a:lnTo>
                  <a:cubicBezTo>
                    <a:pt x="0" y="75401"/>
                    <a:pt x="70762" y="4639"/>
                    <a:pt x="158052" y="4639"/>
                  </a:cubicBezTo>
                  <a:lnTo>
                    <a:pt x="590684" y="0"/>
                  </a:lnTo>
                </a:path>
              </a:pathLst>
            </a:cu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Verdana"/>
                <a:ea typeface="+mn-ea"/>
                <a:cs typeface="+mn-cs"/>
              </a:endParaRPr>
            </a:p>
          </p:txBody>
        </p:sp>
        <p:sp>
          <p:nvSpPr>
            <p:cNvPr id="25" name="Rectangle 24">
              <a:extLst>
                <a:ext uri="{FF2B5EF4-FFF2-40B4-BE49-F238E27FC236}">
                  <a16:creationId xmlns:a16="http://schemas.microsoft.com/office/drawing/2014/main" id="{830A45F7-7658-44D6-8975-7D54E9F536D7}"/>
                </a:ext>
              </a:extLst>
            </p:cNvPr>
            <p:cNvSpPr/>
            <p:nvPr/>
          </p:nvSpPr>
          <p:spPr>
            <a:xfrm>
              <a:off x="9834971" y="1280290"/>
              <a:ext cx="1958228" cy="2215385"/>
            </a:xfrm>
            <a:prstGeom prst="rect">
              <a:avLst/>
            </a:prstGeom>
          </p:spPr>
          <p:txBody>
            <a:bodyPr wrap="square" numCol="1">
              <a:noAutofit/>
            </a:bodyPr>
            <a:lstStyle/>
            <a:p>
              <a:pPr marL="171450" marR="0" lvl="1" indent="-171450" algn="l" defTabSz="914400" rtl="0" eaLnBrk="1" fontAlgn="auto" latinLnBrk="0" hangingPunct="1">
                <a:lnSpc>
                  <a:spcPct val="100000"/>
                </a:lnSpc>
                <a:spcBef>
                  <a:spcPts val="200"/>
                </a:spcBef>
                <a:spcAft>
                  <a:spcPts val="200"/>
                </a:spcAft>
                <a:buClr>
                  <a:srgbClr val="0070AD"/>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Verdana"/>
                  <a:ea typeface="+mn-ea"/>
                  <a:cs typeface="+mn-cs"/>
                </a:rPr>
                <a:t>GitHub</a:t>
              </a:r>
            </a:p>
            <a:p>
              <a:pPr marL="171450" lvl="1" indent="-171450">
                <a:spcBef>
                  <a:spcPts val="200"/>
                </a:spcBef>
                <a:spcAft>
                  <a:spcPts val="200"/>
                </a:spcAft>
                <a:buClr>
                  <a:srgbClr val="0070AD"/>
                </a:buClr>
                <a:buFont typeface="Wingdings" panose="05000000000000000000" pitchFamily="2" charset="2"/>
                <a:buChar char="§"/>
                <a:defRPr/>
              </a:pPr>
              <a:r>
                <a:rPr lang="en-US" sz="1050" dirty="0">
                  <a:solidFill>
                    <a:prstClr val="black"/>
                  </a:solidFill>
                </a:rPr>
                <a:t>ELK</a:t>
              </a:r>
            </a:p>
            <a:p>
              <a:pPr marL="171450" lvl="1" indent="-171450">
                <a:spcBef>
                  <a:spcPts val="200"/>
                </a:spcBef>
                <a:spcAft>
                  <a:spcPts val="200"/>
                </a:spcAft>
                <a:buClr>
                  <a:srgbClr val="0070AD"/>
                </a:buClr>
                <a:buFont typeface="Wingdings" panose="05000000000000000000" pitchFamily="2" charset="2"/>
                <a:buChar char="§"/>
                <a:defRPr/>
              </a:pPr>
              <a:r>
                <a:rPr lang="en-US" sz="1050" dirty="0">
                  <a:solidFill>
                    <a:prstClr val="black"/>
                  </a:solidFill>
                </a:rPr>
                <a:t>Container Registry</a:t>
              </a:r>
            </a:p>
            <a:p>
              <a:pPr marL="171450" lvl="1" indent="-171450">
                <a:spcBef>
                  <a:spcPts val="200"/>
                </a:spcBef>
                <a:spcAft>
                  <a:spcPts val="200"/>
                </a:spcAft>
                <a:buClr>
                  <a:srgbClr val="0070AD"/>
                </a:buClr>
                <a:buFont typeface="Wingdings" panose="05000000000000000000" pitchFamily="2" charset="2"/>
                <a:buChar char="§"/>
                <a:defRPr/>
              </a:pPr>
              <a:r>
                <a:rPr lang="en-US" sz="1050" dirty="0">
                  <a:solidFill>
                    <a:prstClr val="black"/>
                  </a:solidFill>
                </a:rPr>
                <a:t>Helm</a:t>
              </a:r>
            </a:p>
            <a:p>
              <a:pPr marL="171450" marR="0" lvl="1" indent="-171450" algn="l" defTabSz="914400" rtl="0" eaLnBrk="1" fontAlgn="auto" latinLnBrk="0" hangingPunct="1">
                <a:lnSpc>
                  <a:spcPct val="100000"/>
                </a:lnSpc>
                <a:spcBef>
                  <a:spcPts val="200"/>
                </a:spcBef>
                <a:spcAft>
                  <a:spcPts val="200"/>
                </a:spcAft>
                <a:buClr>
                  <a:srgbClr val="0070AD"/>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Verdana"/>
                  <a:ea typeface="+mn-ea"/>
                  <a:cs typeface="+mn-cs"/>
                </a:rPr>
                <a:t>Azure DevOps</a:t>
              </a:r>
            </a:p>
            <a:p>
              <a:pPr marL="171450" marR="0" lvl="1" indent="-171450" algn="l" defTabSz="914400" rtl="0" eaLnBrk="1" fontAlgn="auto" latinLnBrk="0" hangingPunct="1">
                <a:lnSpc>
                  <a:spcPct val="100000"/>
                </a:lnSpc>
                <a:spcBef>
                  <a:spcPts val="200"/>
                </a:spcBef>
                <a:spcAft>
                  <a:spcPts val="200"/>
                </a:spcAft>
                <a:buClr>
                  <a:srgbClr val="0070AD"/>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Verdana"/>
                  <a:ea typeface="+mn-ea"/>
                  <a:cs typeface="+mn-cs"/>
                </a:rPr>
                <a:t>Jenkins</a:t>
              </a:r>
            </a:p>
            <a:p>
              <a:pPr marL="171450" marR="0" lvl="1" indent="-171450" algn="l" defTabSz="914400" rtl="0" eaLnBrk="1" fontAlgn="auto" latinLnBrk="0" hangingPunct="1">
                <a:lnSpc>
                  <a:spcPct val="100000"/>
                </a:lnSpc>
                <a:spcBef>
                  <a:spcPts val="200"/>
                </a:spcBef>
                <a:spcAft>
                  <a:spcPts val="200"/>
                </a:spcAft>
                <a:buClr>
                  <a:srgbClr val="0070AD"/>
                </a:buClr>
                <a:buSzTx/>
                <a:buFont typeface="Wingdings" panose="05000000000000000000" pitchFamily="2" charset="2"/>
                <a:buChar char="§"/>
                <a:tabLst/>
                <a:defRPr/>
              </a:pPr>
              <a:r>
                <a:rPr lang="en-US" sz="1050" dirty="0">
                  <a:solidFill>
                    <a:prstClr val="black"/>
                  </a:solidFill>
                  <a:latin typeface="Verdana"/>
                </a:rPr>
                <a:t>TeamCity</a:t>
              </a:r>
              <a:endParaRPr kumimoji="0" lang="en-US" sz="1050" b="0" i="0" u="none" strike="noStrike" kern="1200" cap="none" spc="0" normalizeH="0" baseline="0" noProof="0" dirty="0">
                <a:ln>
                  <a:noFill/>
                </a:ln>
                <a:solidFill>
                  <a:prstClr val="black"/>
                </a:solidFill>
                <a:effectLst/>
                <a:uLnTx/>
                <a:uFillTx/>
                <a:latin typeface="Verdana"/>
                <a:ea typeface="+mn-ea"/>
                <a:cs typeface="+mn-cs"/>
              </a:endParaRPr>
            </a:p>
            <a:p>
              <a:pPr marL="171450" marR="0" lvl="1" indent="-171450" algn="l" defTabSz="914400" rtl="0" eaLnBrk="1" fontAlgn="auto" latinLnBrk="0" hangingPunct="1">
                <a:lnSpc>
                  <a:spcPct val="100000"/>
                </a:lnSpc>
                <a:spcBef>
                  <a:spcPts val="200"/>
                </a:spcBef>
                <a:spcAft>
                  <a:spcPts val="200"/>
                </a:spcAft>
                <a:buClr>
                  <a:srgbClr val="0070AD"/>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Verdana"/>
                  <a:ea typeface="+mn-ea"/>
                  <a:cs typeface="+mn-cs"/>
                </a:rPr>
                <a:t>JIRA</a:t>
              </a:r>
            </a:p>
            <a:p>
              <a:pPr marL="171450" marR="0" lvl="1" indent="-171450" algn="l" defTabSz="914400" rtl="0" eaLnBrk="1" fontAlgn="auto" latinLnBrk="0" hangingPunct="1">
                <a:lnSpc>
                  <a:spcPct val="100000"/>
                </a:lnSpc>
                <a:spcBef>
                  <a:spcPts val="200"/>
                </a:spcBef>
                <a:spcAft>
                  <a:spcPts val="200"/>
                </a:spcAft>
                <a:buClr>
                  <a:srgbClr val="0070AD"/>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Verdana"/>
                  <a:ea typeface="+mn-ea"/>
                  <a:cs typeface="+mn-cs"/>
                </a:rPr>
                <a:t>Selenium</a:t>
              </a:r>
            </a:p>
            <a:p>
              <a:pPr marL="171450" marR="0" lvl="1" indent="-171450" algn="l" defTabSz="914400" rtl="0" eaLnBrk="1" fontAlgn="auto" latinLnBrk="0" hangingPunct="1">
                <a:lnSpc>
                  <a:spcPct val="100000"/>
                </a:lnSpc>
                <a:spcBef>
                  <a:spcPts val="200"/>
                </a:spcBef>
                <a:spcAft>
                  <a:spcPts val="200"/>
                </a:spcAft>
                <a:buClr>
                  <a:srgbClr val="0070AD"/>
                </a:buClr>
                <a:buSzTx/>
                <a:buFont typeface="Wingdings" panose="05000000000000000000" pitchFamily="2" charset="2"/>
                <a:buChar char="§"/>
                <a:tabLst/>
                <a:defRPr/>
              </a:pPr>
              <a:r>
                <a:rPr kumimoji="0" lang="en-US" sz="1050" b="0" i="0" u="none" strike="noStrike" kern="1200" cap="none" spc="0" normalizeH="0" baseline="0" noProof="0" dirty="0" err="1">
                  <a:ln>
                    <a:noFill/>
                  </a:ln>
                  <a:solidFill>
                    <a:prstClr val="black"/>
                  </a:solidFill>
                  <a:effectLst/>
                  <a:uLnTx/>
                  <a:uFillTx/>
                  <a:latin typeface="Verdana"/>
                  <a:ea typeface="+mn-ea"/>
                  <a:cs typeface="+mn-cs"/>
                </a:rPr>
                <a:t>WhiteSource</a:t>
              </a:r>
              <a:endParaRPr kumimoji="0" lang="en-US" sz="1050" b="0" i="0" u="none" strike="noStrike" kern="1200" cap="none" spc="0" normalizeH="0" baseline="0" noProof="0" dirty="0">
                <a:ln>
                  <a:noFill/>
                </a:ln>
                <a:solidFill>
                  <a:prstClr val="black"/>
                </a:solidFill>
                <a:effectLst/>
                <a:uLnTx/>
                <a:uFillTx/>
                <a:latin typeface="Verdana"/>
                <a:ea typeface="+mn-ea"/>
                <a:cs typeface="+mn-cs"/>
              </a:endParaRPr>
            </a:p>
            <a:p>
              <a:pPr marL="171450" marR="0" lvl="1" indent="-171450" algn="l" defTabSz="914400" rtl="0" eaLnBrk="1" fontAlgn="auto" latinLnBrk="0" hangingPunct="1">
                <a:lnSpc>
                  <a:spcPct val="100000"/>
                </a:lnSpc>
                <a:spcBef>
                  <a:spcPts val="200"/>
                </a:spcBef>
                <a:spcAft>
                  <a:spcPts val="200"/>
                </a:spcAft>
                <a:buClr>
                  <a:srgbClr val="0070AD"/>
                </a:buClr>
                <a:buSzTx/>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Verdana"/>
                  <a:ea typeface="+mn-ea"/>
                  <a:cs typeface="+mn-cs"/>
                </a:rPr>
                <a:t>SonarQube</a:t>
              </a:r>
            </a:p>
          </p:txBody>
        </p:sp>
        <p:sp>
          <p:nvSpPr>
            <p:cNvPr id="26" name="Rectangle 25">
              <a:extLst>
                <a:ext uri="{FF2B5EF4-FFF2-40B4-BE49-F238E27FC236}">
                  <a16:creationId xmlns:a16="http://schemas.microsoft.com/office/drawing/2014/main" id="{1DD30F3C-F425-4190-B78A-BD71097051EA}"/>
                </a:ext>
              </a:extLst>
            </p:cNvPr>
            <p:cNvSpPr/>
            <p:nvPr/>
          </p:nvSpPr>
          <p:spPr>
            <a:xfrm>
              <a:off x="10320690" y="977749"/>
              <a:ext cx="960120" cy="270193"/>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Verdana"/>
                  <a:ea typeface="+mn-ea"/>
                  <a:cs typeface="+mn-cs"/>
                </a:rPr>
                <a:t>Tools</a:t>
              </a:r>
            </a:p>
          </p:txBody>
        </p:sp>
        <p:sp>
          <p:nvSpPr>
            <p:cNvPr id="27" name="Rectangle: Rounded Corners 32">
              <a:extLst>
                <a:ext uri="{FF2B5EF4-FFF2-40B4-BE49-F238E27FC236}">
                  <a16:creationId xmlns:a16="http://schemas.microsoft.com/office/drawing/2014/main" id="{9CD5B5A0-8EBA-4136-8F67-7A1059FE5391}"/>
                </a:ext>
              </a:extLst>
            </p:cNvPr>
            <p:cNvSpPr/>
            <p:nvPr/>
          </p:nvSpPr>
          <p:spPr>
            <a:xfrm>
              <a:off x="7376366" y="4224461"/>
              <a:ext cx="4257899" cy="1203701"/>
            </a:xfrm>
            <a:prstGeom prst="roundRect">
              <a:avLst>
                <a:gd name="adj" fmla="val 0"/>
              </a:avLst>
            </a:prstGeom>
            <a:noFill/>
            <a:ln w="12700">
              <a:noFill/>
            </a:ln>
          </p:spPr>
          <p:txBody>
            <a:bodyPr wrap="square" lIns="45703" rIns="45703" numCol="2">
              <a:noAutofit/>
            </a:bodyPr>
            <a:lstStyle/>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Customer Focus</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Inspect and Adapt</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Self-organizing Teams</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Small Units of work</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Prioritize Continuously</a:t>
              </a:r>
            </a:p>
            <a:p>
              <a:pPr marL="171450"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Plan &amp; Measure Continuously</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Risk / Value Lifecycle</a:t>
              </a:r>
            </a:p>
            <a:p>
              <a:pPr marL="171450"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Early Testing And Delivery</a:t>
              </a:r>
            </a:p>
          </p:txBody>
        </p:sp>
        <p:sp>
          <p:nvSpPr>
            <p:cNvPr id="28" name="Rectangle: Rounded Corners 33">
              <a:extLst>
                <a:ext uri="{FF2B5EF4-FFF2-40B4-BE49-F238E27FC236}">
                  <a16:creationId xmlns:a16="http://schemas.microsoft.com/office/drawing/2014/main" id="{0C54E21A-D074-4856-ABE0-B1E3588C0EC2}"/>
                </a:ext>
              </a:extLst>
            </p:cNvPr>
            <p:cNvSpPr/>
            <p:nvPr/>
          </p:nvSpPr>
          <p:spPr>
            <a:xfrm>
              <a:off x="748047" y="4236488"/>
              <a:ext cx="4094630" cy="747557"/>
            </a:xfrm>
            <a:prstGeom prst="roundRect">
              <a:avLst>
                <a:gd name="adj" fmla="val 0"/>
              </a:avLst>
            </a:prstGeom>
            <a:noFill/>
            <a:ln w="12700">
              <a:noFill/>
            </a:ln>
          </p:spPr>
          <p:txBody>
            <a:bodyPr wrap="square" lIns="45703" rIns="45703" numCol="2">
              <a:noAutofit/>
            </a:bodyPr>
            <a:lstStyle/>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Communication</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Simplicity</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Respect</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Courage</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Feedback</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Fun</a:t>
              </a:r>
            </a:p>
          </p:txBody>
        </p:sp>
        <p:sp>
          <p:nvSpPr>
            <p:cNvPr id="29" name="Rectangle: Rounded Corners 35">
              <a:extLst>
                <a:ext uri="{FF2B5EF4-FFF2-40B4-BE49-F238E27FC236}">
                  <a16:creationId xmlns:a16="http://schemas.microsoft.com/office/drawing/2014/main" id="{3DE5B7D8-2F20-44C1-B6F1-A29F3EAD761F}"/>
                </a:ext>
              </a:extLst>
            </p:cNvPr>
            <p:cNvSpPr/>
            <p:nvPr/>
          </p:nvSpPr>
          <p:spPr>
            <a:xfrm>
              <a:off x="7376367" y="5415712"/>
              <a:ext cx="4257899" cy="1141170"/>
            </a:xfrm>
            <a:prstGeom prst="roundRect">
              <a:avLst>
                <a:gd name="adj" fmla="val 0"/>
              </a:avLst>
            </a:prstGeom>
            <a:noFill/>
            <a:ln w="12700">
              <a:noFill/>
            </a:ln>
          </p:spPr>
          <p:txBody>
            <a:bodyPr wrap="square" lIns="45703" rIns="45703" numCol="2">
              <a:noAutofit/>
            </a:bodyPr>
            <a:lstStyle/>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Scrum ceremonies</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Release Planning</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Estimation Techniques</a:t>
              </a:r>
            </a:p>
            <a:p>
              <a:pPr marL="171450"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Evolution Architecture &amp; Emergent Design</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Refactoring</a:t>
              </a:r>
            </a:p>
            <a:p>
              <a:pPr marL="171450"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Continuous Integration &amp; Testing</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Metrics</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Definition of Ready (DOR)</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Definition of Done(DoD)</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Distributed Delivery</a:t>
              </a:r>
            </a:p>
          </p:txBody>
        </p:sp>
        <p:pic>
          <p:nvPicPr>
            <p:cNvPr id="30" name="Picture 29">
              <a:extLst>
                <a:ext uri="{FF2B5EF4-FFF2-40B4-BE49-F238E27FC236}">
                  <a16:creationId xmlns:a16="http://schemas.microsoft.com/office/drawing/2014/main" id="{4E01BD70-4E31-462B-94EC-AC9A3D454A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46269" y="2577626"/>
              <a:ext cx="687205" cy="1158478"/>
            </a:xfrm>
            <a:prstGeom prst="rect">
              <a:avLst/>
            </a:prstGeom>
          </p:spPr>
        </p:pic>
        <p:sp>
          <p:nvSpPr>
            <p:cNvPr id="31" name="Rectangle: Rounded Corners 17">
              <a:extLst>
                <a:ext uri="{FF2B5EF4-FFF2-40B4-BE49-F238E27FC236}">
                  <a16:creationId xmlns:a16="http://schemas.microsoft.com/office/drawing/2014/main" id="{62D6843C-5612-4D41-B3C0-1EF3AF1BBDE8}"/>
                </a:ext>
              </a:extLst>
            </p:cNvPr>
            <p:cNvSpPr/>
            <p:nvPr/>
          </p:nvSpPr>
          <p:spPr>
            <a:xfrm>
              <a:off x="9640824" y="1087658"/>
              <a:ext cx="2319852" cy="2710653"/>
            </a:xfrm>
            <a:custGeom>
              <a:avLst/>
              <a:gdLst>
                <a:gd name="connsiteX0" fmla="*/ 0 w 2319852"/>
                <a:gd name="connsiteY0" fmla="*/ 158052 h 2893293"/>
                <a:gd name="connsiteX1" fmla="*/ 158052 w 2319852"/>
                <a:gd name="connsiteY1" fmla="*/ 0 h 2893293"/>
                <a:gd name="connsiteX2" fmla="*/ 2161800 w 2319852"/>
                <a:gd name="connsiteY2" fmla="*/ 0 h 2893293"/>
                <a:gd name="connsiteX3" fmla="*/ 2319852 w 2319852"/>
                <a:gd name="connsiteY3" fmla="*/ 158052 h 2893293"/>
                <a:gd name="connsiteX4" fmla="*/ 2319852 w 2319852"/>
                <a:gd name="connsiteY4" fmla="*/ 2735241 h 2893293"/>
                <a:gd name="connsiteX5" fmla="*/ 2161800 w 2319852"/>
                <a:gd name="connsiteY5" fmla="*/ 2893293 h 2893293"/>
                <a:gd name="connsiteX6" fmla="*/ 158052 w 2319852"/>
                <a:gd name="connsiteY6" fmla="*/ 2893293 h 2893293"/>
                <a:gd name="connsiteX7" fmla="*/ 0 w 2319852"/>
                <a:gd name="connsiteY7" fmla="*/ 2735241 h 2893293"/>
                <a:gd name="connsiteX8" fmla="*/ 0 w 2319852"/>
                <a:gd name="connsiteY8" fmla="*/ 158052 h 2893293"/>
                <a:gd name="connsiteX0" fmla="*/ 0 w 2319852"/>
                <a:gd name="connsiteY0" fmla="*/ 159547 h 2894788"/>
                <a:gd name="connsiteX1" fmla="*/ 158052 w 2319852"/>
                <a:gd name="connsiteY1" fmla="*/ 1495 h 2894788"/>
                <a:gd name="connsiteX2" fmla="*/ 637356 w 2319852"/>
                <a:gd name="connsiteY2" fmla="*/ 0 h 2894788"/>
                <a:gd name="connsiteX3" fmla="*/ 2161800 w 2319852"/>
                <a:gd name="connsiteY3" fmla="*/ 1495 h 2894788"/>
                <a:gd name="connsiteX4" fmla="*/ 2319852 w 2319852"/>
                <a:gd name="connsiteY4" fmla="*/ 159547 h 2894788"/>
                <a:gd name="connsiteX5" fmla="*/ 2319852 w 2319852"/>
                <a:gd name="connsiteY5" fmla="*/ 2736736 h 2894788"/>
                <a:gd name="connsiteX6" fmla="*/ 2161800 w 2319852"/>
                <a:gd name="connsiteY6" fmla="*/ 2894788 h 2894788"/>
                <a:gd name="connsiteX7" fmla="*/ 158052 w 2319852"/>
                <a:gd name="connsiteY7" fmla="*/ 2894788 h 2894788"/>
                <a:gd name="connsiteX8" fmla="*/ 0 w 2319852"/>
                <a:gd name="connsiteY8" fmla="*/ 2736736 h 2894788"/>
                <a:gd name="connsiteX9" fmla="*/ 0 w 2319852"/>
                <a:gd name="connsiteY9" fmla="*/ 159547 h 2894788"/>
                <a:gd name="connsiteX0" fmla="*/ 637356 w 2319852"/>
                <a:gd name="connsiteY0" fmla="*/ 0 h 2894788"/>
                <a:gd name="connsiteX1" fmla="*/ 2161800 w 2319852"/>
                <a:gd name="connsiteY1" fmla="*/ 1495 h 2894788"/>
                <a:gd name="connsiteX2" fmla="*/ 2319852 w 2319852"/>
                <a:gd name="connsiteY2" fmla="*/ 159547 h 2894788"/>
                <a:gd name="connsiteX3" fmla="*/ 2319852 w 2319852"/>
                <a:gd name="connsiteY3" fmla="*/ 2736736 h 2894788"/>
                <a:gd name="connsiteX4" fmla="*/ 2161800 w 2319852"/>
                <a:gd name="connsiteY4" fmla="*/ 2894788 h 2894788"/>
                <a:gd name="connsiteX5" fmla="*/ 158052 w 2319852"/>
                <a:gd name="connsiteY5" fmla="*/ 2894788 h 2894788"/>
                <a:gd name="connsiteX6" fmla="*/ 0 w 2319852"/>
                <a:gd name="connsiteY6" fmla="*/ 2736736 h 2894788"/>
                <a:gd name="connsiteX7" fmla="*/ 0 w 2319852"/>
                <a:gd name="connsiteY7" fmla="*/ 159547 h 2894788"/>
                <a:gd name="connsiteX8" fmla="*/ 158052 w 2319852"/>
                <a:gd name="connsiteY8" fmla="*/ 1495 h 2894788"/>
                <a:gd name="connsiteX9" fmla="*/ 728796 w 2319852"/>
                <a:gd name="connsiteY9" fmla="*/ 91440 h 2894788"/>
                <a:gd name="connsiteX0" fmla="*/ 1405452 w 2319852"/>
                <a:gd name="connsiteY0" fmla="*/ 25940 h 2893296"/>
                <a:gd name="connsiteX1" fmla="*/ 2161800 w 2319852"/>
                <a:gd name="connsiteY1" fmla="*/ 3 h 2893296"/>
                <a:gd name="connsiteX2" fmla="*/ 2319852 w 2319852"/>
                <a:gd name="connsiteY2" fmla="*/ 158055 h 2893296"/>
                <a:gd name="connsiteX3" fmla="*/ 2319852 w 2319852"/>
                <a:gd name="connsiteY3" fmla="*/ 2735244 h 2893296"/>
                <a:gd name="connsiteX4" fmla="*/ 2161800 w 2319852"/>
                <a:gd name="connsiteY4" fmla="*/ 2893296 h 2893296"/>
                <a:gd name="connsiteX5" fmla="*/ 158052 w 2319852"/>
                <a:gd name="connsiteY5" fmla="*/ 2893296 h 2893296"/>
                <a:gd name="connsiteX6" fmla="*/ 0 w 2319852"/>
                <a:gd name="connsiteY6" fmla="*/ 2735244 h 2893296"/>
                <a:gd name="connsiteX7" fmla="*/ 0 w 2319852"/>
                <a:gd name="connsiteY7" fmla="*/ 158055 h 2893296"/>
                <a:gd name="connsiteX8" fmla="*/ 158052 w 2319852"/>
                <a:gd name="connsiteY8" fmla="*/ 3 h 2893296"/>
                <a:gd name="connsiteX9" fmla="*/ 728796 w 2319852"/>
                <a:gd name="connsiteY9" fmla="*/ 89948 h 2893296"/>
                <a:gd name="connsiteX0" fmla="*/ 1405452 w 2319852"/>
                <a:gd name="connsiteY0" fmla="*/ 25947 h 2893303"/>
                <a:gd name="connsiteX1" fmla="*/ 2161800 w 2319852"/>
                <a:gd name="connsiteY1" fmla="*/ 10 h 2893303"/>
                <a:gd name="connsiteX2" fmla="*/ 2319852 w 2319852"/>
                <a:gd name="connsiteY2" fmla="*/ 158062 h 2893303"/>
                <a:gd name="connsiteX3" fmla="*/ 2319852 w 2319852"/>
                <a:gd name="connsiteY3" fmla="*/ 2735251 h 2893303"/>
                <a:gd name="connsiteX4" fmla="*/ 2161800 w 2319852"/>
                <a:gd name="connsiteY4" fmla="*/ 2893303 h 2893303"/>
                <a:gd name="connsiteX5" fmla="*/ 158052 w 2319852"/>
                <a:gd name="connsiteY5" fmla="*/ 2893303 h 2893303"/>
                <a:gd name="connsiteX6" fmla="*/ 0 w 2319852"/>
                <a:gd name="connsiteY6" fmla="*/ 2735251 h 2893303"/>
                <a:gd name="connsiteX7" fmla="*/ 0 w 2319852"/>
                <a:gd name="connsiteY7" fmla="*/ 158062 h 2893303"/>
                <a:gd name="connsiteX8" fmla="*/ 158052 w 2319852"/>
                <a:gd name="connsiteY8" fmla="*/ 10 h 2893303"/>
                <a:gd name="connsiteX9" fmla="*/ 728796 w 2319852"/>
                <a:gd name="connsiteY9" fmla="*/ 16803 h 2893303"/>
                <a:gd name="connsiteX0" fmla="*/ 1405452 w 2319852"/>
                <a:gd name="connsiteY0" fmla="*/ 25937 h 2893293"/>
                <a:gd name="connsiteX1" fmla="*/ 2161800 w 2319852"/>
                <a:gd name="connsiteY1" fmla="*/ 0 h 2893293"/>
                <a:gd name="connsiteX2" fmla="*/ 2319852 w 2319852"/>
                <a:gd name="connsiteY2" fmla="*/ 158052 h 2893293"/>
                <a:gd name="connsiteX3" fmla="*/ 2319852 w 2319852"/>
                <a:gd name="connsiteY3" fmla="*/ 2735241 h 2893293"/>
                <a:gd name="connsiteX4" fmla="*/ 2161800 w 2319852"/>
                <a:gd name="connsiteY4" fmla="*/ 2893293 h 2893293"/>
                <a:gd name="connsiteX5" fmla="*/ 158052 w 2319852"/>
                <a:gd name="connsiteY5" fmla="*/ 2893293 h 2893293"/>
                <a:gd name="connsiteX6" fmla="*/ 0 w 2319852"/>
                <a:gd name="connsiteY6" fmla="*/ 2735241 h 2893293"/>
                <a:gd name="connsiteX7" fmla="*/ 0 w 2319852"/>
                <a:gd name="connsiteY7" fmla="*/ 158052 h 2893293"/>
                <a:gd name="connsiteX8" fmla="*/ 158052 w 2319852"/>
                <a:gd name="connsiteY8" fmla="*/ 0 h 2893293"/>
                <a:gd name="connsiteX9" fmla="*/ 731178 w 2319852"/>
                <a:gd name="connsiteY9" fmla="*/ 124 h 2893293"/>
                <a:gd name="connsiteX0" fmla="*/ 1405452 w 2319852"/>
                <a:gd name="connsiteY0" fmla="*/ 2124 h 2893293"/>
                <a:gd name="connsiteX1" fmla="*/ 2161800 w 2319852"/>
                <a:gd name="connsiteY1" fmla="*/ 0 h 2893293"/>
                <a:gd name="connsiteX2" fmla="*/ 2319852 w 2319852"/>
                <a:gd name="connsiteY2" fmla="*/ 158052 h 2893293"/>
                <a:gd name="connsiteX3" fmla="*/ 2319852 w 2319852"/>
                <a:gd name="connsiteY3" fmla="*/ 2735241 h 2893293"/>
                <a:gd name="connsiteX4" fmla="*/ 2161800 w 2319852"/>
                <a:gd name="connsiteY4" fmla="*/ 2893293 h 2893293"/>
                <a:gd name="connsiteX5" fmla="*/ 158052 w 2319852"/>
                <a:gd name="connsiteY5" fmla="*/ 2893293 h 2893293"/>
                <a:gd name="connsiteX6" fmla="*/ 0 w 2319852"/>
                <a:gd name="connsiteY6" fmla="*/ 2735241 h 2893293"/>
                <a:gd name="connsiteX7" fmla="*/ 0 w 2319852"/>
                <a:gd name="connsiteY7" fmla="*/ 158052 h 2893293"/>
                <a:gd name="connsiteX8" fmla="*/ 158052 w 2319852"/>
                <a:gd name="connsiteY8" fmla="*/ 0 h 2893293"/>
                <a:gd name="connsiteX9" fmla="*/ 731178 w 2319852"/>
                <a:gd name="connsiteY9" fmla="*/ 124 h 2893293"/>
                <a:gd name="connsiteX0" fmla="*/ 1538802 w 2319852"/>
                <a:gd name="connsiteY0" fmla="*/ 0 h 2893550"/>
                <a:gd name="connsiteX1" fmla="*/ 2161800 w 2319852"/>
                <a:gd name="connsiteY1" fmla="*/ 257 h 2893550"/>
                <a:gd name="connsiteX2" fmla="*/ 2319852 w 2319852"/>
                <a:gd name="connsiteY2" fmla="*/ 158309 h 2893550"/>
                <a:gd name="connsiteX3" fmla="*/ 2319852 w 2319852"/>
                <a:gd name="connsiteY3" fmla="*/ 2735498 h 2893550"/>
                <a:gd name="connsiteX4" fmla="*/ 2161800 w 2319852"/>
                <a:gd name="connsiteY4" fmla="*/ 2893550 h 2893550"/>
                <a:gd name="connsiteX5" fmla="*/ 158052 w 2319852"/>
                <a:gd name="connsiteY5" fmla="*/ 2893550 h 2893550"/>
                <a:gd name="connsiteX6" fmla="*/ 0 w 2319852"/>
                <a:gd name="connsiteY6" fmla="*/ 2735498 h 2893550"/>
                <a:gd name="connsiteX7" fmla="*/ 0 w 2319852"/>
                <a:gd name="connsiteY7" fmla="*/ 158309 h 2893550"/>
                <a:gd name="connsiteX8" fmla="*/ 158052 w 2319852"/>
                <a:gd name="connsiteY8" fmla="*/ 257 h 2893550"/>
                <a:gd name="connsiteX9" fmla="*/ 731178 w 2319852"/>
                <a:gd name="connsiteY9" fmla="*/ 381 h 2893550"/>
                <a:gd name="connsiteX0" fmla="*/ 1538802 w 2319852"/>
                <a:gd name="connsiteY0" fmla="*/ 4382 h 2897932"/>
                <a:gd name="connsiteX1" fmla="*/ 2161800 w 2319852"/>
                <a:gd name="connsiteY1" fmla="*/ 4639 h 2897932"/>
                <a:gd name="connsiteX2" fmla="*/ 2319852 w 2319852"/>
                <a:gd name="connsiteY2" fmla="*/ 162691 h 2897932"/>
                <a:gd name="connsiteX3" fmla="*/ 2319852 w 2319852"/>
                <a:gd name="connsiteY3" fmla="*/ 2739880 h 2897932"/>
                <a:gd name="connsiteX4" fmla="*/ 2161800 w 2319852"/>
                <a:gd name="connsiteY4" fmla="*/ 2897932 h 2897932"/>
                <a:gd name="connsiteX5" fmla="*/ 158052 w 2319852"/>
                <a:gd name="connsiteY5" fmla="*/ 2897932 h 2897932"/>
                <a:gd name="connsiteX6" fmla="*/ 0 w 2319852"/>
                <a:gd name="connsiteY6" fmla="*/ 2739880 h 2897932"/>
                <a:gd name="connsiteX7" fmla="*/ 0 w 2319852"/>
                <a:gd name="connsiteY7" fmla="*/ 162691 h 2897932"/>
                <a:gd name="connsiteX8" fmla="*/ 158052 w 2319852"/>
                <a:gd name="connsiteY8" fmla="*/ 4639 h 2897932"/>
                <a:gd name="connsiteX9" fmla="*/ 585922 w 2319852"/>
                <a:gd name="connsiteY9" fmla="*/ 0 h 2897932"/>
                <a:gd name="connsiteX0" fmla="*/ 1538802 w 2319852"/>
                <a:gd name="connsiteY0" fmla="*/ 0 h 2893550"/>
                <a:gd name="connsiteX1" fmla="*/ 2161800 w 2319852"/>
                <a:gd name="connsiteY1" fmla="*/ 257 h 2893550"/>
                <a:gd name="connsiteX2" fmla="*/ 2319852 w 2319852"/>
                <a:gd name="connsiteY2" fmla="*/ 158309 h 2893550"/>
                <a:gd name="connsiteX3" fmla="*/ 2319852 w 2319852"/>
                <a:gd name="connsiteY3" fmla="*/ 2735498 h 2893550"/>
                <a:gd name="connsiteX4" fmla="*/ 2161800 w 2319852"/>
                <a:gd name="connsiteY4" fmla="*/ 2893550 h 2893550"/>
                <a:gd name="connsiteX5" fmla="*/ 158052 w 2319852"/>
                <a:gd name="connsiteY5" fmla="*/ 2893550 h 2893550"/>
                <a:gd name="connsiteX6" fmla="*/ 0 w 2319852"/>
                <a:gd name="connsiteY6" fmla="*/ 2735498 h 2893550"/>
                <a:gd name="connsiteX7" fmla="*/ 0 w 2319852"/>
                <a:gd name="connsiteY7" fmla="*/ 158309 h 2893550"/>
                <a:gd name="connsiteX8" fmla="*/ 158052 w 2319852"/>
                <a:gd name="connsiteY8" fmla="*/ 257 h 2893550"/>
                <a:gd name="connsiteX9" fmla="*/ 588303 w 2319852"/>
                <a:gd name="connsiteY9" fmla="*/ 2762 h 2893550"/>
                <a:gd name="connsiteX0" fmla="*/ 1538802 w 2319852"/>
                <a:gd name="connsiteY0" fmla="*/ 4382 h 2897932"/>
                <a:gd name="connsiteX1" fmla="*/ 2161800 w 2319852"/>
                <a:gd name="connsiteY1" fmla="*/ 4639 h 2897932"/>
                <a:gd name="connsiteX2" fmla="*/ 2319852 w 2319852"/>
                <a:gd name="connsiteY2" fmla="*/ 162691 h 2897932"/>
                <a:gd name="connsiteX3" fmla="*/ 2319852 w 2319852"/>
                <a:gd name="connsiteY3" fmla="*/ 2739880 h 2897932"/>
                <a:gd name="connsiteX4" fmla="*/ 2161800 w 2319852"/>
                <a:gd name="connsiteY4" fmla="*/ 2897932 h 2897932"/>
                <a:gd name="connsiteX5" fmla="*/ 158052 w 2319852"/>
                <a:gd name="connsiteY5" fmla="*/ 2897932 h 2897932"/>
                <a:gd name="connsiteX6" fmla="*/ 0 w 2319852"/>
                <a:gd name="connsiteY6" fmla="*/ 2739880 h 2897932"/>
                <a:gd name="connsiteX7" fmla="*/ 0 w 2319852"/>
                <a:gd name="connsiteY7" fmla="*/ 162691 h 2897932"/>
                <a:gd name="connsiteX8" fmla="*/ 158052 w 2319852"/>
                <a:gd name="connsiteY8" fmla="*/ 4639 h 2897932"/>
                <a:gd name="connsiteX9" fmla="*/ 590684 w 2319852"/>
                <a:gd name="connsiteY9" fmla="*/ 0 h 2897932"/>
                <a:gd name="connsiteX0" fmla="*/ 1662627 w 2319852"/>
                <a:gd name="connsiteY0" fmla="*/ 4382 h 2897932"/>
                <a:gd name="connsiteX1" fmla="*/ 2161800 w 2319852"/>
                <a:gd name="connsiteY1" fmla="*/ 4639 h 2897932"/>
                <a:gd name="connsiteX2" fmla="*/ 2319852 w 2319852"/>
                <a:gd name="connsiteY2" fmla="*/ 162691 h 2897932"/>
                <a:gd name="connsiteX3" fmla="*/ 2319852 w 2319852"/>
                <a:gd name="connsiteY3" fmla="*/ 2739880 h 2897932"/>
                <a:gd name="connsiteX4" fmla="*/ 2161800 w 2319852"/>
                <a:gd name="connsiteY4" fmla="*/ 2897932 h 2897932"/>
                <a:gd name="connsiteX5" fmla="*/ 158052 w 2319852"/>
                <a:gd name="connsiteY5" fmla="*/ 2897932 h 2897932"/>
                <a:gd name="connsiteX6" fmla="*/ 0 w 2319852"/>
                <a:gd name="connsiteY6" fmla="*/ 2739880 h 2897932"/>
                <a:gd name="connsiteX7" fmla="*/ 0 w 2319852"/>
                <a:gd name="connsiteY7" fmla="*/ 162691 h 2897932"/>
                <a:gd name="connsiteX8" fmla="*/ 158052 w 2319852"/>
                <a:gd name="connsiteY8" fmla="*/ 4639 h 2897932"/>
                <a:gd name="connsiteX9" fmla="*/ 590684 w 2319852"/>
                <a:gd name="connsiteY9" fmla="*/ 0 h 28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9852" h="2897932">
                  <a:moveTo>
                    <a:pt x="1662627" y="4382"/>
                  </a:moveTo>
                  <a:lnTo>
                    <a:pt x="2161800" y="4639"/>
                  </a:lnTo>
                  <a:cubicBezTo>
                    <a:pt x="2249090" y="4639"/>
                    <a:pt x="2319852" y="75401"/>
                    <a:pt x="2319852" y="162691"/>
                  </a:cubicBezTo>
                  <a:lnTo>
                    <a:pt x="2319852" y="2739880"/>
                  </a:lnTo>
                  <a:cubicBezTo>
                    <a:pt x="2319852" y="2827170"/>
                    <a:pt x="2249090" y="2897932"/>
                    <a:pt x="2161800" y="2897932"/>
                  </a:cubicBezTo>
                  <a:lnTo>
                    <a:pt x="158052" y="2897932"/>
                  </a:lnTo>
                  <a:cubicBezTo>
                    <a:pt x="70762" y="2897932"/>
                    <a:pt x="0" y="2827170"/>
                    <a:pt x="0" y="2739880"/>
                  </a:cubicBezTo>
                  <a:lnTo>
                    <a:pt x="0" y="162691"/>
                  </a:lnTo>
                  <a:cubicBezTo>
                    <a:pt x="0" y="75401"/>
                    <a:pt x="70762" y="4639"/>
                    <a:pt x="158052" y="4639"/>
                  </a:cubicBezTo>
                  <a:lnTo>
                    <a:pt x="590684" y="0"/>
                  </a:lnTo>
                </a:path>
              </a:pathLst>
            </a:cu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Verdana"/>
                <a:ea typeface="+mn-ea"/>
                <a:cs typeface="+mn-cs"/>
              </a:endParaRPr>
            </a:p>
          </p:txBody>
        </p:sp>
        <p:sp>
          <p:nvSpPr>
            <p:cNvPr id="32" name="Rectangle 31">
              <a:extLst>
                <a:ext uri="{FF2B5EF4-FFF2-40B4-BE49-F238E27FC236}">
                  <a16:creationId xmlns:a16="http://schemas.microsoft.com/office/drawing/2014/main" id="{201A00D0-A066-4AC8-8162-16A194E177EB}"/>
                </a:ext>
              </a:extLst>
            </p:cNvPr>
            <p:cNvSpPr/>
            <p:nvPr/>
          </p:nvSpPr>
          <p:spPr>
            <a:xfrm>
              <a:off x="5629063" y="968864"/>
              <a:ext cx="960120" cy="270193"/>
            </a:xfrm>
            <a:prstGeom prst="rect">
              <a:avLst/>
            </a:prstGeom>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Verdana"/>
                  <a:ea typeface="+mn-ea"/>
                  <a:cs typeface="+mn-cs"/>
                </a:rPr>
                <a:t>PROCESS</a:t>
              </a:r>
            </a:p>
          </p:txBody>
        </p:sp>
        <p:sp>
          <p:nvSpPr>
            <p:cNvPr id="33" name="Rectangle: Rounded Corners 19">
              <a:extLst>
                <a:ext uri="{FF2B5EF4-FFF2-40B4-BE49-F238E27FC236}">
                  <a16:creationId xmlns:a16="http://schemas.microsoft.com/office/drawing/2014/main" id="{C7ECB345-4860-4421-81E6-27E206CB59DB}"/>
                </a:ext>
              </a:extLst>
            </p:cNvPr>
            <p:cNvSpPr/>
            <p:nvPr/>
          </p:nvSpPr>
          <p:spPr>
            <a:xfrm>
              <a:off x="2633737" y="1087659"/>
              <a:ext cx="6950773" cy="2709583"/>
            </a:xfrm>
            <a:custGeom>
              <a:avLst/>
              <a:gdLst>
                <a:gd name="connsiteX0" fmla="*/ 0 w 6950773"/>
                <a:gd name="connsiteY0" fmla="*/ 137285 h 2967037"/>
                <a:gd name="connsiteX1" fmla="*/ 137285 w 6950773"/>
                <a:gd name="connsiteY1" fmla="*/ 0 h 2967037"/>
                <a:gd name="connsiteX2" fmla="*/ 6813488 w 6950773"/>
                <a:gd name="connsiteY2" fmla="*/ 0 h 2967037"/>
                <a:gd name="connsiteX3" fmla="*/ 6950773 w 6950773"/>
                <a:gd name="connsiteY3" fmla="*/ 137285 h 2967037"/>
                <a:gd name="connsiteX4" fmla="*/ 6950773 w 6950773"/>
                <a:gd name="connsiteY4" fmla="*/ 2829752 h 2967037"/>
                <a:gd name="connsiteX5" fmla="*/ 6813488 w 6950773"/>
                <a:gd name="connsiteY5" fmla="*/ 2967037 h 2967037"/>
                <a:gd name="connsiteX6" fmla="*/ 137285 w 6950773"/>
                <a:gd name="connsiteY6" fmla="*/ 2967037 h 2967037"/>
                <a:gd name="connsiteX7" fmla="*/ 0 w 6950773"/>
                <a:gd name="connsiteY7" fmla="*/ 2829752 h 2967037"/>
                <a:gd name="connsiteX8" fmla="*/ 0 w 6950773"/>
                <a:gd name="connsiteY8" fmla="*/ 137285 h 2967037"/>
                <a:gd name="connsiteX0" fmla="*/ 0 w 6950773"/>
                <a:gd name="connsiteY0" fmla="*/ 138238 h 2967990"/>
                <a:gd name="connsiteX1" fmla="*/ 137285 w 6950773"/>
                <a:gd name="connsiteY1" fmla="*/ 953 h 2967990"/>
                <a:gd name="connsiteX2" fmla="*/ 2936483 w 6950773"/>
                <a:gd name="connsiteY2" fmla="*/ 0 h 2967990"/>
                <a:gd name="connsiteX3" fmla="*/ 6813488 w 6950773"/>
                <a:gd name="connsiteY3" fmla="*/ 953 h 2967990"/>
                <a:gd name="connsiteX4" fmla="*/ 6950773 w 6950773"/>
                <a:gd name="connsiteY4" fmla="*/ 138238 h 2967990"/>
                <a:gd name="connsiteX5" fmla="*/ 6950773 w 6950773"/>
                <a:gd name="connsiteY5" fmla="*/ 2830705 h 2967990"/>
                <a:gd name="connsiteX6" fmla="*/ 6813488 w 6950773"/>
                <a:gd name="connsiteY6" fmla="*/ 2967990 h 2967990"/>
                <a:gd name="connsiteX7" fmla="*/ 137285 w 6950773"/>
                <a:gd name="connsiteY7" fmla="*/ 2967990 h 2967990"/>
                <a:gd name="connsiteX8" fmla="*/ 0 w 6950773"/>
                <a:gd name="connsiteY8" fmla="*/ 2830705 h 2967990"/>
                <a:gd name="connsiteX9" fmla="*/ 0 w 6950773"/>
                <a:gd name="connsiteY9" fmla="*/ 138238 h 2967990"/>
                <a:gd name="connsiteX0" fmla="*/ 2936483 w 6950773"/>
                <a:gd name="connsiteY0" fmla="*/ 0 h 2967990"/>
                <a:gd name="connsiteX1" fmla="*/ 6813488 w 6950773"/>
                <a:gd name="connsiteY1" fmla="*/ 953 h 2967990"/>
                <a:gd name="connsiteX2" fmla="*/ 6950773 w 6950773"/>
                <a:gd name="connsiteY2" fmla="*/ 138238 h 2967990"/>
                <a:gd name="connsiteX3" fmla="*/ 6950773 w 6950773"/>
                <a:gd name="connsiteY3" fmla="*/ 2830705 h 2967990"/>
                <a:gd name="connsiteX4" fmla="*/ 6813488 w 6950773"/>
                <a:gd name="connsiteY4" fmla="*/ 2967990 h 2967990"/>
                <a:gd name="connsiteX5" fmla="*/ 137285 w 6950773"/>
                <a:gd name="connsiteY5" fmla="*/ 2967990 h 2967990"/>
                <a:gd name="connsiteX6" fmla="*/ 0 w 6950773"/>
                <a:gd name="connsiteY6" fmla="*/ 2830705 h 2967990"/>
                <a:gd name="connsiteX7" fmla="*/ 0 w 6950773"/>
                <a:gd name="connsiteY7" fmla="*/ 138238 h 2967990"/>
                <a:gd name="connsiteX8" fmla="*/ 137285 w 6950773"/>
                <a:gd name="connsiteY8" fmla="*/ 953 h 2967990"/>
                <a:gd name="connsiteX9" fmla="*/ 3027923 w 6950773"/>
                <a:gd name="connsiteY9" fmla="*/ 91440 h 2967990"/>
                <a:gd name="connsiteX0" fmla="*/ 2936483 w 6950773"/>
                <a:gd name="connsiteY0" fmla="*/ 0 h 2967990"/>
                <a:gd name="connsiteX1" fmla="*/ 6813488 w 6950773"/>
                <a:gd name="connsiteY1" fmla="*/ 953 h 2967990"/>
                <a:gd name="connsiteX2" fmla="*/ 6950773 w 6950773"/>
                <a:gd name="connsiteY2" fmla="*/ 138238 h 2967990"/>
                <a:gd name="connsiteX3" fmla="*/ 6950773 w 6950773"/>
                <a:gd name="connsiteY3" fmla="*/ 2830705 h 2967990"/>
                <a:gd name="connsiteX4" fmla="*/ 6813488 w 6950773"/>
                <a:gd name="connsiteY4" fmla="*/ 2967990 h 2967990"/>
                <a:gd name="connsiteX5" fmla="*/ 137285 w 6950773"/>
                <a:gd name="connsiteY5" fmla="*/ 2967990 h 2967990"/>
                <a:gd name="connsiteX6" fmla="*/ 0 w 6950773"/>
                <a:gd name="connsiteY6" fmla="*/ 2830705 h 2967990"/>
                <a:gd name="connsiteX7" fmla="*/ 0 w 6950773"/>
                <a:gd name="connsiteY7" fmla="*/ 138238 h 2967990"/>
                <a:gd name="connsiteX8" fmla="*/ 137285 w 6950773"/>
                <a:gd name="connsiteY8" fmla="*/ 953 h 2967990"/>
                <a:gd name="connsiteX9" fmla="*/ 2784083 w 6950773"/>
                <a:gd name="connsiteY9" fmla="*/ 7620 h 2967990"/>
                <a:gd name="connsiteX0" fmla="*/ 4140443 w 6950773"/>
                <a:gd name="connsiteY0" fmla="*/ 6667 h 2967037"/>
                <a:gd name="connsiteX1" fmla="*/ 6813488 w 6950773"/>
                <a:gd name="connsiteY1" fmla="*/ 0 h 2967037"/>
                <a:gd name="connsiteX2" fmla="*/ 6950773 w 6950773"/>
                <a:gd name="connsiteY2" fmla="*/ 137285 h 2967037"/>
                <a:gd name="connsiteX3" fmla="*/ 6950773 w 6950773"/>
                <a:gd name="connsiteY3" fmla="*/ 2829752 h 2967037"/>
                <a:gd name="connsiteX4" fmla="*/ 6813488 w 6950773"/>
                <a:gd name="connsiteY4" fmla="*/ 2967037 h 2967037"/>
                <a:gd name="connsiteX5" fmla="*/ 137285 w 6950773"/>
                <a:gd name="connsiteY5" fmla="*/ 2967037 h 2967037"/>
                <a:gd name="connsiteX6" fmla="*/ 0 w 6950773"/>
                <a:gd name="connsiteY6" fmla="*/ 2829752 h 2967037"/>
                <a:gd name="connsiteX7" fmla="*/ 0 w 6950773"/>
                <a:gd name="connsiteY7" fmla="*/ 137285 h 2967037"/>
                <a:gd name="connsiteX8" fmla="*/ 137285 w 6950773"/>
                <a:gd name="connsiteY8" fmla="*/ 0 h 2967037"/>
                <a:gd name="connsiteX9" fmla="*/ 2784083 w 6950773"/>
                <a:gd name="connsiteY9" fmla="*/ 6667 h 29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0773" h="2967037">
                  <a:moveTo>
                    <a:pt x="4140443" y="6667"/>
                  </a:moveTo>
                  <a:lnTo>
                    <a:pt x="6813488" y="0"/>
                  </a:lnTo>
                  <a:cubicBezTo>
                    <a:pt x="6889308" y="0"/>
                    <a:pt x="6950773" y="61465"/>
                    <a:pt x="6950773" y="137285"/>
                  </a:cubicBezTo>
                  <a:lnTo>
                    <a:pt x="6950773" y="2829752"/>
                  </a:lnTo>
                  <a:cubicBezTo>
                    <a:pt x="6950773" y="2905572"/>
                    <a:pt x="6889308" y="2967037"/>
                    <a:pt x="6813488" y="2967037"/>
                  </a:cubicBezTo>
                  <a:lnTo>
                    <a:pt x="137285" y="2967037"/>
                  </a:lnTo>
                  <a:cubicBezTo>
                    <a:pt x="61465" y="2967037"/>
                    <a:pt x="0" y="2905572"/>
                    <a:pt x="0" y="2829752"/>
                  </a:cubicBezTo>
                  <a:lnTo>
                    <a:pt x="0" y="137285"/>
                  </a:lnTo>
                  <a:cubicBezTo>
                    <a:pt x="0" y="61465"/>
                    <a:pt x="61465" y="0"/>
                    <a:pt x="137285" y="0"/>
                  </a:cubicBezTo>
                  <a:lnTo>
                    <a:pt x="2784083" y="6667"/>
                  </a:lnTo>
                </a:path>
              </a:pathLst>
            </a:cu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34" name="Arrow: Chevron 53">
              <a:extLst>
                <a:ext uri="{FF2B5EF4-FFF2-40B4-BE49-F238E27FC236}">
                  <a16:creationId xmlns:a16="http://schemas.microsoft.com/office/drawing/2014/main" id="{8EF0B0CE-5DBD-44A2-9F62-9DDD61278E75}"/>
                </a:ext>
              </a:extLst>
            </p:cNvPr>
            <p:cNvSpPr/>
            <p:nvPr/>
          </p:nvSpPr>
          <p:spPr>
            <a:xfrm rot="10800000">
              <a:off x="2389397" y="1945698"/>
              <a:ext cx="440789" cy="38750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35" name="Arrow: Chevron 54">
              <a:extLst>
                <a:ext uri="{FF2B5EF4-FFF2-40B4-BE49-F238E27FC236}">
                  <a16:creationId xmlns:a16="http://schemas.microsoft.com/office/drawing/2014/main" id="{D37EF1E9-5671-4FCA-AE4F-5881A608FD31}"/>
                </a:ext>
              </a:extLst>
            </p:cNvPr>
            <p:cNvSpPr/>
            <p:nvPr/>
          </p:nvSpPr>
          <p:spPr>
            <a:xfrm rot="10800000" flipH="1">
              <a:off x="2371109" y="2383870"/>
              <a:ext cx="440789" cy="38750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36" name="Arrow: Chevron 55">
              <a:extLst>
                <a:ext uri="{FF2B5EF4-FFF2-40B4-BE49-F238E27FC236}">
                  <a16:creationId xmlns:a16="http://schemas.microsoft.com/office/drawing/2014/main" id="{6BE6C795-4BF8-4148-AF3F-C081AF6561CE}"/>
                </a:ext>
              </a:extLst>
            </p:cNvPr>
            <p:cNvSpPr/>
            <p:nvPr/>
          </p:nvSpPr>
          <p:spPr>
            <a:xfrm rot="10800000">
              <a:off x="9399748" y="1945698"/>
              <a:ext cx="440789" cy="38750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37" name="Arrow: Chevron 56">
              <a:extLst>
                <a:ext uri="{FF2B5EF4-FFF2-40B4-BE49-F238E27FC236}">
                  <a16:creationId xmlns:a16="http://schemas.microsoft.com/office/drawing/2014/main" id="{D51516D7-A9B9-4906-9A52-AC7877F9FD26}"/>
                </a:ext>
              </a:extLst>
            </p:cNvPr>
            <p:cNvSpPr/>
            <p:nvPr/>
          </p:nvSpPr>
          <p:spPr>
            <a:xfrm rot="10800000" flipH="1">
              <a:off x="9400037" y="2369188"/>
              <a:ext cx="440789" cy="38750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38" name="Rectangle: Rounded Corners 34">
              <a:extLst>
                <a:ext uri="{FF2B5EF4-FFF2-40B4-BE49-F238E27FC236}">
                  <a16:creationId xmlns:a16="http://schemas.microsoft.com/office/drawing/2014/main" id="{5FE1F1EA-2FFD-479E-AB20-C444572A3A54}"/>
                </a:ext>
              </a:extLst>
            </p:cNvPr>
            <p:cNvSpPr/>
            <p:nvPr/>
          </p:nvSpPr>
          <p:spPr>
            <a:xfrm>
              <a:off x="748047" y="5415712"/>
              <a:ext cx="4008627" cy="1176136"/>
            </a:xfrm>
            <a:prstGeom prst="roundRect">
              <a:avLst>
                <a:gd name="adj" fmla="val 0"/>
              </a:avLst>
            </a:prstGeom>
            <a:noFill/>
            <a:ln w="12700">
              <a:noFill/>
            </a:ln>
          </p:spPr>
          <p:txBody>
            <a:bodyPr wrap="square" lIns="45703" rIns="45703" numCol="2">
              <a:spAutoFit/>
            </a:bodyPr>
            <a:lstStyle/>
            <a:p>
              <a:pPr marL="171450"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Highest priority to satisfy Customer</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Customer Collaboration</a:t>
              </a:r>
            </a:p>
            <a:p>
              <a:pPr marL="171450"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Early &amp; Continuous Delivery</a:t>
              </a:r>
            </a:p>
            <a:p>
              <a:pPr marL="171450"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Steered by business Values</a:t>
              </a:r>
            </a:p>
            <a:p>
              <a:pPr marL="171450"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Visualization &amp; Transparency</a:t>
              </a:r>
            </a:p>
            <a:p>
              <a:pPr marL="51"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Technical Excellence</a:t>
              </a:r>
            </a:p>
            <a:p>
              <a:pPr marL="171450" marR="0" lvl="1" indent="-171450" algn="l" defTabSz="914400" rtl="0" eaLnBrk="1" fontAlgn="auto" latinLnBrk="0" hangingPunct="1">
                <a:lnSpc>
                  <a:spcPct val="100000"/>
                </a:lnSpc>
                <a:spcBef>
                  <a:spcPts val="100"/>
                </a:spcBef>
                <a:spcAft>
                  <a:spcPts val="100"/>
                </a:spcAft>
                <a:buClr>
                  <a:srgbClr val="0070AD"/>
                </a:buClr>
                <a:buSzTx/>
                <a:buFont typeface="Wingdings" panose="05000000000000000000" pitchFamily="2" charset="2"/>
                <a:buChar char="§"/>
                <a:tabLst/>
                <a:defRPr/>
              </a:pPr>
              <a:r>
                <a:rPr kumimoji="0" lang="en-US" sz="1050" b="0" i="0" u="none" strike="noStrike" kern="1200" cap="none" spc="0" normalizeH="0" baseline="0" noProof="0">
                  <a:ln>
                    <a:noFill/>
                  </a:ln>
                  <a:solidFill>
                    <a:srgbClr val="000000"/>
                  </a:solidFill>
                  <a:effectLst/>
                  <a:uLnTx/>
                  <a:uFillTx/>
                  <a:latin typeface="Verdana"/>
                  <a:ea typeface="+mn-ea"/>
                  <a:cs typeface="+mn-cs"/>
                </a:rPr>
                <a:t>Lean Thinking and Principles</a:t>
              </a:r>
            </a:p>
          </p:txBody>
        </p:sp>
        <p:sp>
          <p:nvSpPr>
            <p:cNvPr id="39" name="Freeform 9633">
              <a:extLst>
                <a:ext uri="{FF2B5EF4-FFF2-40B4-BE49-F238E27FC236}">
                  <a16:creationId xmlns:a16="http://schemas.microsoft.com/office/drawing/2014/main" id="{092A02E9-8A42-43F0-9F49-B29B9EDB34EF}"/>
                </a:ext>
              </a:extLst>
            </p:cNvPr>
            <p:cNvSpPr>
              <a:spLocks noChangeAspect="1"/>
            </p:cNvSpPr>
            <p:nvPr/>
          </p:nvSpPr>
          <p:spPr bwMode="auto">
            <a:xfrm>
              <a:off x="5004133" y="4427024"/>
              <a:ext cx="2036180" cy="1918929"/>
            </a:xfrm>
            <a:custGeom>
              <a:avLst/>
              <a:gdLst>
                <a:gd name="T0" fmla="*/ 43 w 300"/>
                <a:gd name="T1" fmla="*/ 219 h 281"/>
                <a:gd name="T2" fmla="*/ 72 w 300"/>
                <a:gd name="T3" fmla="*/ 42 h 281"/>
                <a:gd name="T4" fmla="*/ 257 w 300"/>
                <a:gd name="T5" fmla="*/ 68 h 281"/>
                <a:gd name="T6" fmla="*/ 224 w 300"/>
                <a:gd name="T7" fmla="*/ 239 h 281"/>
                <a:gd name="T8" fmla="*/ 43 w 300"/>
                <a:gd name="T9" fmla="*/ 219 h 281"/>
              </a:gdLst>
              <a:ahLst/>
              <a:cxnLst>
                <a:cxn ang="0">
                  <a:pos x="T0" y="T1"/>
                </a:cxn>
                <a:cxn ang="0">
                  <a:pos x="T2" y="T3"/>
                </a:cxn>
                <a:cxn ang="0">
                  <a:pos x="T4" y="T5"/>
                </a:cxn>
                <a:cxn ang="0">
                  <a:pos x="T6" y="T7"/>
                </a:cxn>
                <a:cxn ang="0">
                  <a:pos x="T8" y="T9"/>
                </a:cxn>
              </a:cxnLst>
              <a:rect l="0" t="0" r="r" b="b"/>
              <a:pathLst>
                <a:path w="300" h="281">
                  <a:moveTo>
                    <a:pt x="43" y="219"/>
                  </a:moveTo>
                  <a:cubicBezTo>
                    <a:pt x="0" y="163"/>
                    <a:pt x="13" y="83"/>
                    <a:pt x="72" y="42"/>
                  </a:cubicBezTo>
                  <a:cubicBezTo>
                    <a:pt x="131" y="0"/>
                    <a:pt x="214" y="12"/>
                    <a:pt x="257" y="68"/>
                  </a:cubicBezTo>
                  <a:cubicBezTo>
                    <a:pt x="300" y="124"/>
                    <a:pt x="283" y="197"/>
                    <a:pt x="224" y="239"/>
                  </a:cubicBezTo>
                  <a:cubicBezTo>
                    <a:pt x="164" y="281"/>
                    <a:pt x="86" y="276"/>
                    <a:pt x="43" y="219"/>
                  </a:cubicBezTo>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white"/>
                  </a:solidFill>
                  <a:effectLst/>
                  <a:uLnTx/>
                  <a:uFillTx/>
                  <a:latin typeface="Verdana"/>
                  <a:ea typeface="+mn-ea"/>
                  <a:cs typeface="+mn-cs"/>
                </a:rPr>
                <a:t>Sogeti Agile Framework</a:t>
              </a:r>
              <a:r>
                <a:rPr kumimoji="0" lang="en-IN" sz="1000" b="1" i="0" u="none" strike="noStrike" kern="1200" cap="none" spc="0" normalizeH="0" baseline="0" noProof="0">
                  <a:ln>
                    <a:noFill/>
                  </a:ln>
                  <a:solidFill>
                    <a:prstClr val="white"/>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prstClr val="white"/>
                  </a:solidFill>
                  <a:effectLst/>
                  <a:uLnTx/>
                  <a:uFillTx/>
                  <a:latin typeface="Verdana"/>
                  <a:ea typeface="+mn-ea"/>
                  <a:cs typeface="+mn-cs"/>
                </a:rPr>
                <a:t>Scalable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prstClr val="white"/>
                  </a:solidFill>
                  <a:effectLst/>
                  <a:uLnTx/>
                  <a:uFillTx/>
                  <a:latin typeface="Verdana"/>
                  <a:ea typeface="+mn-ea"/>
                  <a:cs typeface="+mn-cs"/>
                </a:rPr>
                <a:t>Distributed</a:t>
              </a:r>
            </a:p>
          </p:txBody>
        </p:sp>
        <p:sp>
          <p:nvSpPr>
            <p:cNvPr id="40" name="Rectangle 39">
              <a:extLst>
                <a:ext uri="{FF2B5EF4-FFF2-40B4-BE49-F238E27FC236}">
                  <a16:creationId xmlns:a16="http://schemas.microsoft.com/office/drawing/2014/main" id="{B5647D03-A017-49AD-81D4-03DEB27BFFAC}"/>
                </a:ext>
              </a:extLst>
            </p:cNvPr>
            <p:cNvSpPr/>
            <p:nvPr/>
          </p:nvSpPr>
          <p:spPr>
            <a:xfrm rot="19335958">
              <a:off x="4993894" y="4434225"/>
              <a:ext cx="1759187" cy="1746670"/>
            </a:xfrm>
            <a:prstGeom prst="rect">
              <a:avLst/>
            </a:prstGeom>
          </p:spPr>
          <p:txBody>
            <a:bodyPr wrap="square">
              <a:prstTxWarp prst="textArchUp">
                <a:avLst>
                  <a:gd name="adj" fmla="val 11639912"/>
                </a:avLst>
              </a:prstTxWarp>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Verdana"/>
                  <a:ea typeface="+mn-ea"/>
                  <a:cs typeface="+mn-cs"/>
                </a:rPr>
                <a:t>VALUES</a:t>
              </a:r>
              <a:endParaRPr kumimoji="0" lang="en-US" sz="800" b="1" i="0" u="none" strike="noStrike" kern="1200" cap="none" spc="0" normalizeH="0" baseline="0" noProof="0">
                <a:ln>
                  <a:noFill/>
                </a:ln>
                <a:solidFill>
                  <a:prstClr val="white"/>
                </a:solidFill>
                <a:effectLst/>
                <a:uLnTx/>
                <a:uFillTx/>
                <a:latin typeface="Verdana"/>
                <a:ea typeface="+mn-ea"/>
                <a:cs typeface="+mn-cs"/>
              </a:endParaRPr>
            </a:p>
          </p:txBody>
        </p:sp>
        <p:sp>
          <p:nvSpPr>
            <p:cNvPr id="41" name="Rectangle 40">
              <a:extLst>
                <a:ext uri="{FF2B5EF4-FFF2-40B4-BE49-F238E27FC236}">
                  <a16:creationId xmlns:a16="http://schemas.microsoft.com/office/drawing/2014/main" id="{6934E58D-FB81-460B-BA3D-811FB26F04AC}"/>
                </a:ext>
              </a:extLst>
            </p:cNvPr>
            <p:cNvSpPr/>
            <p:nvPr/>
          </p:nvSpPr>
          <p:spPr>
            <a:xfrm rot="3117682">
              <a:off x="5342009" y="4471838"/>
              <a:ext cx="1759187" cy="1746670"/>
            </a:xfrm>
            <a:prstGeom prst="rect">
              <a:avLst/>
            </a:prstGeom>
          </p:spPr>
          <p:txBody>
            <a:bodyPr wrap="square">
              <a:prstTxWarp prst="textArchUp">
                <a:avLst>
                  <a:gd name="adj" fmla="val 11639912"/>
                </a:avLst>
              </a:prstTxWarp>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Verdana"/>
                  <a:ea typeface="+mn-ea"/>
                  <a:cs typeface="+mn-cs"/>
                </a:rPr>
                <a:t>CONCEPTS</a:t>
              </a:r>
              <a:endParaRPr kumimoji="0" lang="en-US" sz="800" b="1" i="0" u="none" strike="noStrike" kern="1200" cap="none" spc="0" normalizeH="0" baseline="0" noProof="0">
                <a:ln>
                  <a:noFill/>
                </a:ln>
                <a:solidFill>
                  <a:prstClr val="white"/>
                </a:solidFill>
                <a:effectLst/>
                <a:uLnTx/>
                <a:uFillTx/>
                <a:latin typeface="Verdana"/>
                <a:ea typeface="+mn-ea"/>
                <a:cs typeface="+mn-cs"/>
              </a:endParaRPr>
            </a:p>
          </p:txBody>
        </p:sp>
        <p:grpSp>
          <p:nvGrpSpPr>
            <p:cNvPr id="42" name="Group 41">
              <a:extLst>
                <a:ext uri="{FF2B5EF4-FFF2-40B4-BE49-F238E27FC236}">
                  <a16:creationId xmlns:a16="http://schemas.microsoft.com/office/drawing/2014/main" id="{3FFAED45-618A-4479-8D03-FF8AED849A7C}"/>
                </a:ext>
              </a:extLst>
            </p:cNvPr>
            <p:cNvGrpSpPr/>
            <p:nvPr/>
          </p:nvGrpSpPr>
          <p:grpSpPr>
            <a:xfrm>
              <a:off x="3362451" y="3858911"/>
              <a:ext cx="5373590" cy="240171"/>
              <a:chOff x="3362451" y="3761302"/>
              <a:chExt cx="5373590" cy="292927"/>
            </a:xfrm>
          </p:grpSpPr>
          <p:grpSp>
            <p:nvGrpSpPr>
              <p:cNvPr id="44" name="Group 43">
                <a:extLst>
                  <a:ext uri="{FF2B5EF4-FFF2-40B4-BE49-F238E27FC236}">
                    <a16:creationId xmlns:a16="http://schemas.microsoft.com/office/drawing/2014/main" id="{F9A84EF6-FE6A-4C48-B6EA-7729F51CBB46}"/>
                  </a:ext>
                </a:extLst>
              </p:cNvPr>
              <p:cNvGrpSpPr/>
              <p:nvPr/>
            </p:nvGrpSpPr>
            <p:grpSpPr>
              <a:xfrm>
                <a:off x="3362451" y="3761308"/>
                <a:ext cx="2093377" cy="292921"/>
                <a:chOff x="6335351" y="3761308"/>
                <a:chExt cx="2093377" cy="292921"/>
              </a:xfrm>
            </p:grpSpPr>
            <p:grpSp>
              <p:nvGrpSpPr>
                <p:cNvPr id="54" name="Group 53">
                  <a:extLst>
                    <a:ext uri="{FF2B5EF4-FFF2-40B4-BE49-F238E27FC236}">
                      <a16:creationId xmlns:a16="http://schemas.microsoft.com/office/drawing/2014/main" id="{95DC5A78-C7A5-46F0-AF72-B31BAEFEFC24}"/>
                    </a:ext>
                  </a:extLst>
                </p:cNvPr>
                <p:cNvGrpSpPr/>
                <p:nvPr/>
              </p:nvGrpSpPr>
              <p:grpSpPr>
                <a:xfrm>
                  <a:off x="6335351" y="3761308"/>
                  <a:ext cx="892237" cy="292921"/>
                  <a:chOff x="5048121" y="3651748"/>
                  <a:chExt cx="1642873" cy="423006"/>
                </a:xfrm>
              </p:grpSpPr>
              <p:sp>
                <p:nvSpPr>
                  <p:cNvPr id="59" name="Arrow: Chevron 126">
                    <a:extLst>
                      <a:ext uri="{FF2B5EF4-FFF2-40B4-BE49-F238E27FC236}">
                        <a16:creationId xmlns:a16="http://schemas.microsoft.com/office/drawing/2014/main" id="{DF8D3801-3BB3-4F37-B9F3-C05347186897}"/>
                      </a:ext>
                    </a:extLst>
                  </p:cNvPr>
                  <p:cNvSpPr/>
                  <p:nvPr/>
                </p:nvSpPr>
                <p:spPr>
                  <a:xfrm rot="5400000">
                    <a:off x="5071251" y="3711731"/>
                    <a:ext cx="246220" cy="29247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60" name="Arrow: Chevron 127">
                    <a:extLst>
                      <a:ext uri="{FF2B5EF4-FFF2-40B4-BE49-F238E27FC236}">
                        <a16:creationId xmlns:a16="http://schemas.microsoft.com/office/drawing/2014/main" id="{36E8C196-4DE7-4021-836B-5FC34B6C4FF3}"/>
                      </a:ext>
                    </a:extLst>
                  </p:cNvPr>
                  <p:cNvSpPr/>
                  <p:nvPr/>
                </p:nvSpPr>
                <p:spPr>
                  <a:xfrm rot="5400000">
                    <a:off x="5819540" y="3805405"/>
                    <a:ext cx="246218" cy="29247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61" name="Arrow: Chevron 128">
                    <a:extLst>
                      <a:ext uri="{FF2B5EF4-FFF2-40B4-BE49-F238E27FC236}">
                        <a16:creationId xmlns:a16="http://schemas.microsoft.com/office/drawing/2014/main" id="{D3DBA48B-7F35-42A2-82E6-15029F468B4A}"/>
                      </a:ext>
                    </a:extLst>
                  </p:cNvPr>
                  <p:cNvSpPr/>
                  <p:nvPr/>
                </p:nvSpPr>
                <p:spPr>
                  <a:xfrm rot="5400000">
                    <a:off x="6421645" y="3628618"/>
                    <a:ext cx="246219" cy="29247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B04B41C6-8A23-4A77-B236-6FA4F576C7EC}"/>
                    </a:ext>
                  </a:extLst>
                </p:cNvPr>
                <p:cNvGrpSpPr/>
                <p:nvPr/>
              </p:nvGrpSpPr>
              <p:grpSpPr>
                <a:xfrm>
                  <a:off x="7437920" y="3762840"/>
                  <a:ext cx="990808" cy="264466"/>
                  <a:chOff x="4425228" y="3654004"/>
                  <a:chExt cx="1824371" cy="381919"/>
                </a:xfrm>
              </p:grpSpPr>
              <p:sp>
                <p:nvSpPr>
                  <p:cNvPr id="56" name="Arrow: Chevron 130">
                    <a:extLst>
                      <a:ext uri="{FF2B5EF4-FFF2-40B4-BE49-F238E27FC236}">
                        <a16:creationId xmlns:a16="http://schemas.microsoft.com/office/drawing/2014/main" id="{C0DC40BB-9F08-4AF6-AB95-BA8CFEF031E9}"/>
                      </a:ext>
                    </a:extLst>
                  </p:cNvPr>
                  <p:cNvSpPr/>
                  <p:nvPr/>
                </p:nvSpPr>
                <p:spPr>
                  <a:xfrm rot="5400000">
                    <a:off x="4448356" y="3754052"/>
                    <a:ext cx="246222" cy="292477"/>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57" name="Arrow: Chevron 131">
                    <a:extLst>
                      <a:ext uri="{FF2B5EF4-FFF2-40B4-BE49-F238E27FC236}">
                        <a16:creationId xmlns:a16="http://schemas.microsoft.com/office/drawing/2014/main" id="{313A2FA1-D6FA-45A5-98BF-094B6ED78979}"/>
                      </a:ext>
                    </a:extLst>
                  </p:cNvPr>
                  <p:cNvSpPr/>
                  <p:nvPr/>
                </p:nvSpPr>
                <p:spPr>
                  <a:xfrm rot="5400000">
                    <a:off x="5184257" y="3630875"/>
                    <a:ext cx="246222" cy="29247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58" name="Arrow: Chevron 132">
                    <a:extLst>
                      <a:ext uri="{FF2B5EF4-FFF2-40B4-BE49-F238E27FC236}">
                        <a16:creationId xmlns:a16="http://schemas.microsoft.com/office/drawing/2014/main" id="{9CDE02E5-0CEF-4869-AA73-2DD4BC47A944}"/>
                      </a:ext>
                    </a:extLst>
                  </p:cNvPr>
                  <p:cNvSpPr/>
                  <p:nvPr/>
                </p:nvSpPr>
                <p:spPr>
                  <a:xfrm rot="5400000">
                    <a:off x="5980250" y="3766573"/>
                    <a:ext cx="246220" cy="29247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grpSp>
          </p:grpSp>
          <p:grpSp>
            <p:nvGrpSpPr>
              <p:cNvPr id="45" name="Group 44">
                <a:extLst>
                  <a:ext uri="{FF2B5EF4-FFF2-40B4-BE49-F238E27FC236}">
                    <a16:creationId xmlns:a16="http://schemas.microsoft.com/office/drawing/2014/main" id="{DF8FA76C-B9C9-4F21-8992-42022C373C18}"/>
                  </a:ext>
                </a:extLst>
              </p:cNvPr>
              <p:cNvGrpSpPr/>
              <p:nvPr/>
            </p:nvGrpSpPr>
            <p:grpSpPr>
              <a:xfrm>
                <a:off x="6642659" y="3761302"/>
                <a:ext cx="2093382" cy="292917"/>
                <a:chOff x="6335348" y="3761302"/>
                <a:chExt cx="2093382" cy="292917"/>
              </a:xfrm>
            </p:grpSpPr>
            <p:grpSp>
              <p:nvGrpSpPr>
                <p:cNvPr id="46" name="Group 45">
                  <a:extLst>
                    <a:ext uri="{FF2B5EF4-FFF2-40B4-BE49-F238E27FC236}">
                      <a16:creationId xmlns:a16="http://schemas.microsoft.com/office/drawing/2014/main" id="{61A27EF1-C7CD-45AE-8955-B343DA17822B}"/>
                    </a:ext>
                  </a:extLst>
                </p:cNvPr>
                <p:cNvGrpSpPr/>
                <p:nvPr/>
              </p:nvGrpSpPr>
              <p:grpSpPr>
                <a:xfrm>
                  <a:off x="6335348" y="3761302"/>
                  <a:ext cx="892238" cy="292917"/>
                  <a:chOff x="5048125" y="3651796"/>
                  <a:chExt cx="1642879" cy="423007"/>
                </a:xfrm>
              </p:grpSpPr>
              <p:sp>
                <p:nvSpPr>
                  <p:cNvPr id="51" name="Arrow: Chevron 140">
                    <a:extLst>
                      <a:ext uri="{FF2B5EF4-FFF2-40B4-BE49-F238E27FC236}">
                        <a16:creationId xmlns:a16="http://schemas.microsoft.com/office/drawing/2014/main" id="{443D58B0-8CEC-4DD0-AD43-236F0432459B}"/>
                      </a:ext>
                    </a:extLst>
                  </p:cNvPr>
                  <p:cNvSpPr/>
                  <p:nvPr/>
                </p:nvSpPr>
                <p:spPr>
                  <a:xfrm rot="5400000">
                    <a:off x="5071254" y="3711772"/>
                    <a:ext cx="246222" cy="29248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52" name="Arrow: Chevron 141">
                    <a:extLst>
                      <a:ext uri="{FF2B5EF4-FFF2-40B4-BE49-F238E27FC236}">
                        <a16:creationId xmlns:a16="http://schemas.microsoft.com/office/drawing/2014/main" id="{DE9CB047-23DF-4F5C-865B-84809D867AF3}"/>
                      </a:ext>
                    </a:extLst>
                  </p:cNvPr>
                  <p:cNvSpPr/>
                  <p:nvPr/>
                </p:nvSpPr>
                <p:spPr>
                  <a:xfrm rot="5400000">
                    <a:off x="5819546" y="3805452"/>
                    <a:ext cx="246222" cy="29248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53" name="Arrow: Chevron 142">
                    <a:extLst>
                      <a:ext uri="{FF2B5EF4-FFF2-40B4-BE49-F238E27FC236}">
                        <a16:creationId xmlns:a16="http://schemas.microsoft.com/office/drawing/2014/main" id="{6EAB7D37-5BF3-42FC-8511-9FDCEE9073FB}"/>
                      </a:ext>
                    </a:extLst>
                  </p:cNvPr>
                  <p:cNvSpPr/>
                  <p:nvPr/>
                </p:nvSpPr>
                <p:spPr>
                  <a:xfrm rot="5400000">
                    <a:off x="6421653" y="3628667"/>
                    <a:ext cx="246222" cy="292480"/>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47" name="Group 46">
                  <a:extLst>
                    <a:ext uri="{FF2B5EF4-FFF2-40B4-BE49-F238E27FC236}">
                      <a16:creationId xmlns:a16="http://schemas.microsoft.com/office/drawing/2014/main" id="{A177AD03-6662-42CC-8D7D-87EE183110DB}"/>
                    </a:ext>
                  </a:extLst>
                </p:cNvPr>
                <p:cNvGrpSpPr/>
                <p:nvPr/>
              </p:nvGrpSpPr>
              <p:grpSpPr>
                <a:xfrm>
                  <a:off x="7437922" y="3762832"/>
                  <a:ext cx="990808" cy="264478"/>
                  <a:chOff x="4425217" y="3653988"/>
                  <a:chExt cx="1824367" cy="381936"/>
                </a:xfrm>
              </p:grpSpPr>
              <p:sp>
                <p:nvSpPr>
                  <p:cNvPr id="48" name="Arrow: Chevron 137">
                    <a:extLst>
                      <a:ext uri="{FF2B5EF4-FFF2-40B4-BE49-F238E27FC236}">
                        <a16:creationId xmlns:a16="http://schemas.microsoft.com/office/drawing/2014/main" id="{435E5893-E4C6-4585-961F-319096C3480E}"/>
                      </a:ext>
                    </a:extLst>
                  </p:cNvPr>
                  <p:cNvSpPr/>
                  <p:nvPr/>
                </p:nvSpPr>
                <p:spPr>
                  <a:xfrm rot="5400000">
                    <a:off x="4448344" y="3754039"/>
                    <a:ext cx="246221" cy="292476"/>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49" name="Arrow: Chevron 138">
                    <a:extLst>
                      <a:ext uri="{FF2B5EF4-FFF2-40B4-BE49-F238E27FC236}">
                        <a16:creationId xmlns:a16="http://schemas.microsoft.com/office/drawing/2014/main" id="{8E3BD5AC-1481-4DC4-A777-A5262A96118A}"/>
                      </a:ext>
                    </a:extLst>
                  </p:cNvPr>
                  <p:cNvSpPr/>
                  <p:nvPr/>
                </p:nvSpPr>
                <p:spPr>
                  <a:xfrm rot="5400000">
                    <a:off x="5184245" y="3630859"/>
                    <a:ext cx="246221" cy="29247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sp>
                <p:nvSpPr>
                  <p:cNvPr id="50" name="Arrow: Chevron 139">
                    <a:extLst>
                      <a:ext uri="{FF2B5EF4-FFF2-40B4-BE49-F238E27FC236}">
                        <a16:creationId xmlns:a16="http://schemas.microsoft.com/office/drawing/2014/main" id="{AA863AAE-1B25-4148-9B94-3D9BD3C61872}"/>
                      </a:ext>
                    </a:extLst>
                  </p:cNvPr>
                  <p:cNvSpPr/>
                  <p:nvPr/>
                </p:nvSpPr>
                <p:spPr>
                  <a:xfrm rot="5400000">
                    <a:off x="5980234" y="3766574"/>
                    <a:ext cx="246221" cy="29247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Verdana"/>
                      <a:ea typeface="+mn-ea"/>
                      <a:cs typeface="+mn-cs"/>
                    </a:endParaRPr>
                  </a:p>
                </p:txBody>
              </p:sp>
            </p:grpSp>
          </p:grpSp>
        </p:grpSp>
      </p:grpSp>
      <p:sp>
        <p:nvSpPr>
          <p:cNvPr id="66" name="Rectangle 65">
            <a:extLst>
              <a:ext uri="{FF2B5EF4-FFF2-40B4-BE49-F238E27FC236}">
                <a16:creationId xmlns:a16="http://schemas.microsoft.com/office/drawing/2014/main" id="{A5045949-662E-468C-9716-573360FC28BB}"/>
              </a:ext>
            </a:extLst>
          </p:cNvPr>
          <p:cNvSpPr/>
          <p:nvPr/>
        </p:nvSpPr>
        <p:spPr>
          <a:xfrm rot="3580460">
            <a:off x="4918766" y="4381124"/>
            <a:ext cx="1909443" cy="1845543"/>
          </a:xfrm>
          <a:prstGeom prst="rect">
            <a:avLst/>
          </a:prstGeom>
        </p:spPr>
        <p:txBody>
          <a:bodyPr wrap="square">
            <a:prstTxWarp prst="textArchDown">
              <a:avLst>
                <a:gd name="adj" fmla="val 21547447"/>
              </a:avLst>
            </a:prstTxWarp>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B0A3D"/>
                </a:solidFill>
                <a:effectLst/>
                <a:uLnTx/>
                <a:uFillTx/>
                <a:latin typeface="Verdana"/>
                <a:ea typeface="+mn-ea"/>
                <a:cs typeface="+mn-cs"/>
              </a:rPr>
              <a:t>PRINCIPLES</a:t>
            </a:r>
            <a:endParaRPr kumimoji="0" lang="en-US" sz="800" b="1" i="0" u="none" strike="noStrike" kern="1200" cap="none" spc="0" normalizeH="0" baseline="0" noProof="0">
              <a:ln>
                <a:noFill/>
              </a:ln>
              <a:solidFill>
                <a:srgbClr val="2B0A3D"/>
              </a:solidFill>
              <a:effectLst/>
              <a:uLnTx/>
              <a:uFillTx/>
              <a:latin typeface="Verdana"/>
              <a:ea typeface="+mn-ea"/>
              <a:cs typeface="+mn-cs"/>
            </a:endParaRPr>
          </a:p>
        </p:txBody>
      </p:sp>
      <p:sp>
        <p:nvSpPr>
          <p:cNvPr id="67" name="Rectangle 66">
            <a:extLst>
              <a:ext uri="{FF2B5EF4-FFF2-40B4-BE49-F238E27FC236}">
                <a16:creationId xmlns:a16="http://schemas.microsoft.com/office/drawing/2014/main" id="{2B78B38F-983A-4282-A887-4D624252848A}"/>
              </a:ext>
            </a:extLst>
          </p:cNvPr>
          <p:cNvSpPr/>
          <p:nvPr/>
        </p:nvSpPr>
        <p:spPr>
          <a:xfrm rot="19296153">
            <a:off x="5229975" y="4661069"/>
            <a:ext cx="1909443" cy="1565802"/>
          </a:xfrm>
          <a:prstGeom prst="rect">
            <a:avLst/>
          </a:prstGeom>
        </p:spPr>
        <p:txBody>
          <a:bodyPr wrap="square">
            <a:prstTxWarp prst="textArchDown">
              <a:avLst>
                <a:gd name="adj" fmla="val 21547447"/>
              </a:avLst>
            </a:prstTxWarp>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Verdana"/>
                <a:ea typeface="+mn-ea"/>
                <a:cs typeface="+mn-cs"/>
              </a:rPr>
              <a:t>PRACTICE</a:t>
            </a:r>
            <a:endParaRPr kumimoji="0" lang="en-US" sz="800" b="1" i="0" u="none" strike="noStrike" kern="1200" cap="none" spc="0" normalizeH="0" baseline="0" noProof="0">
              <a:ln>
                <a:noFill/>
              </a:ln>
              <a:solidFill>
                <a:prstClr val="white"/>
              </a:solidFill>
              <a:effectLst/>
              <a:uLnTx/>
              <a:uFillTx/>
              <a:latin typeface="Verdana"/>
              <a:ea typeface="+mn-ea"/>
              <a:cs typeface="+mn-cs"/>
            </a:endParaRPr>
          </a:p>
        </p:txBody>
      </p:sp>
      <p:pic>
        <p:nvPicPr>
          <p:cNvPr id="68" name="Picture 67">
            <a:extLst>
              <a:ext uri="{FF2B5EF4-FFF2-40B4-BE49-F238E27FC236}">
                <a16:creationId xmlns:a16="http://schemas.microsoft.com/office/drawing/2014/main" id="{2E92FB8A-D2F4-413A-9598-A8AAA4419696}"/>
              </a:ext>
            </a:extLst>
          </p:cNvPr>
          <p:cNvPicPr>
            <a:picLocks noChangeAspect="1"/>
          </p:cNvPicPr>
          <p:nvPr/>
        </p:nvPicPr>
        <p:blipFill>
          <a:blip r:embed="rId8"/>
          <a:stretch>
            <a:fillRect/>
          </a:stretch>
        </p:blipFill>
        <p:spPr>
          <a:xfrm>
            <a:off x="3848659" y="1217549"/>
            <a:ext cx="4494681" cy="2428353"/>
          </a:xfrm>
          <a:prstGeom prst="rect">
            <a:avLst/>
          </a:prstGeom>
        </p:spPr>
      </p:pic>
      <p:pic>
        <p:nvPicPr>
          <p:cNvPr id="3" name="Picture 2">
            <a:extLst>
              <a:ext uri="{FF2B5EF4-FFF2-40B4-BE49-F238E27FC236}">
                <a16:creationId xmlns:a16="http://schemas.microsoft.com/office/drawing/2014/main" id="{C44899DD-E5FD-406B-B965-29ED18D61006}"/>
              </a:ext>
            </a:extLst>
          </p:cNvPr>
          <p:cNvPicPr>
            <a:picLocks noChangeAspect="1"/>
          </p:cNvPicPr>
          <p:nvPr/>
        </p:nvPicPr>
        <p:blipFill>
          <a:blip r:embed="rId9"/>
          <a:stretch>
            <a:fillRect/>
          </a:stretch>
        </p:blipFill>
        <p:spPr>
          <a:xfrm>
            <a:off x="8494092" y="3125306"/>
            <a:ext cx="539100" cy="483964"/>
          </a:xfrm>
          <a:prstGeom prst="rect">
            <a:avLst/>
          </a:prstGeom>
        </p:spPr>
      </p:pic>
    </p:spTree>
    <p:extLst>
      <p:ext uri="{BB962C8B-B14F-4D97-AF65-F5344CB8AC3E}">
        <p14:creationId xmlns:p14="http://schemas.microsoft.com/office/powerpoint/2010/main" val="112063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5B1F-2E14-4AA0-842F-D31721600E9D}"/>
              </a:ext>
            </a:extLst>
          </p:cNvPr>
          <p:cNvSpPr>
            <a:spLocks noGrp="1"/>
          </p:cNvSpPr>
          <p:nvPr>
            <p:ph type="title"/>
          </p:nvPr>
        </p:nvSpPr>
        <p:spPr/>
        <p:txBody>
          <a:bodyPr>
            <a:noAutofit/>
          </a:bodyPr>
          <a:lstStyle/>
          <a:p>
            <a:r>
              <a:rPr lang="en-US" sz="2400" dirty="0">
                <a:solidFill>
                  <a:schemeClr val="accent1"/>
                </a:solidFill>
              </a:rPr>
              <a:t>Capgemini/ Sogeti IBM </a:t>
            </a:r>
            <a:br>
              <a:rPr lang="en-US" sz="2400" dirty="0">
                <a:solidFill>
                  <a:schemeClr val="accent1"/>
                </a:solidFill>
              </a:rPr>
            </a:br>
            <a:r>
              <a:rPr lang="en-US" sz="2400" dirty="0">
                <a:solidFill>
                  <a:schemeClr val="accent1"/>
                </a:solidFill>
              </a:rPr>
              <a:t>RedHat Cloud Capabilities:</a:t>
            </a:r>
          </a:p>
        </p:txBody>
      </p:sp>
      <p:sp>
        <p:nvSpPr>
          <p:cNvPr id="28" name="Rectangle: Rounded Corners 27">
            <a:extLst>
              <a:ext uri="{FF2B5EF4-FFF2-40B4-BE49-F238E27FC236}">
                <a16:creationId xmlns:a16="http://schemas.microsoft.com/office/drawing/2014/main" id="{DF6F8EC1-7D93-4CEA-84F2-4C900FDA12F1}"/>
              </a:ext>
            </a:extLst>
          </p:cNvPr>
          <p:cNvSpPr/>
          <p:nvPr/>
        </p:nvSpPr>
        <p:spPr>
          <a:xfrm>
            <a:off x="901900" y="1268413"/>
            <a:ext cx="3186566" cy="5184774"/>
          </a:xfrm>
          <a:prstGeom prst="roundRect">
            <a:avLst>
              <a:gd name="adj" fmla="val 4546"/>
            </a:avLst>
          </a:prstGeom>
          <a:solidFill>
            <a:schemeClr val="bg1">
              <a:lumMod val="95000"/>
            </a:schemeClr>
          </a:solid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9" name="Rectangle: Rounded Corners 28">
            <a:extLst>
              <a:ext uri="{FF2B5EF4-FFF2-40B4-BE49-F238E27FC236}">
                <a16:creationId xmlns:a16="http://schemas.microsoft.com/office/drawing/2014/main" id="{E369EA1C-9626-4A4D-8E6E-155FE1319F39}"/>
              </a:ext>
            </a:extLst>
          </p:cNvPr>
          <p:cNvSpPr/>
          <p:nvPr/>
        </p:nvSpPr>
        <p:spPr>
          <a:xfrm>
            <a:off x="1921830" y="1841500"/>
            <a:ext cx="3864808" cy="4038601"/>
          </a:xfrm>
          <a:prstGeom prst="roundRect">
            <a:avLst>
              <a:gd name="adj" fmla="val 4389"/>
            </a:avLst>
          </a:prstGeom>
          <a:solidFill>
            <a:schemeClr val="bg1">
              <a:lumMod val="9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grpSp>
        <p:nvGrpSpPr>
          <p:cNvPr id="30" name="Groupe 545">
            <a:extLst>
              <a:ext uri="{FF2B5EF4-FFF2-40B4-BE49-F238E27FC236}">
                <a16:creationId xmlns:a16="http://schemas.microsoft.com/office/drawing/2014/main" id="{90AF5FA7-7F14-4C5C-9FDF-6BBE24C94E26}"/>
              </a:ext>
            </a:extLst>
          </p:cNvPr>
          <p:cNvGrpSpPr>
            <a:grpSpLocks noChangeAspect="1"/>
          </p:cNvGrpSpPr>
          <p:nvPr/>
        </p:nvGrpSpPr>
        <p:grpSpPr>
          <a:xfrm>
            <a:off x="170381" y="3276710"/>
            <a:ext cx="1249680" cy="1168180"/>
            <a:chOff x="7459663" y="1717675"/>
            <a:chExt cx="949325" cy="887413"/>
          </a:xfrm>
        </p:grpSpPr>
        <p:sp>
          <p:nvSpPr>
            <p:cNvPr id="31" name="Freeform 198">
              <a:extLst>
                <a:ext uri="{FF2B5EF4-FFF2-40B4-BE49-F238E27FC236}">
                  <a16:creationId xmlns:a16="http://schemas.microsoft.com/office/drawing/2014/main" id="{C0160584-3194-4183-A603-35966E63BC0B}"/>
                </a:ext>
              </a:extLst>
            </p:cNvPr>
            <p:cNvSpPr>
              <a:spLocks/>
            </p:cNvSpPr>
            <p:nvPr/>
          </p:nvSpPr>
          <p:spPr bwMode="auto">
            <a:xfrm>
              <a:off x="7459663" y="1717675"/>
              <a:ext cx="949325" cy="887413"/>
            </a:xfrm>
            <a:custGeom>
              <a:avLst/>
              <a:gdLst>
                <a:gd name="T0" fmla="*/ 36 w 253"/>
                <a:gd name="T1" fmla="*/ 185 h 236"/>
                <a:gd name="T2" fmla="*/ 61 w 253"/>
                <a:gd name="T3" fmla="*/ 35 h 236"/>
                <a:gd name="T4" fmla="*/ 216 w 253"/>
                <a:gd name="T5" fmla="*/ 57 h 236"/>
                <a:gd name="T6" fmla="*/ 188 w 253"/>
                <a:gd name="T7" fmla="*/ 201 h 236"/>
                <a:gd name="T8" fmla="*/ 36 w 253"/>
                <a:gd name="T9" fmla="*/ 185 h 236"/>
              </a:gdLst>
              <a:ahLst/>
              <a:cxnLst>
                <a:cxn ang="0">
                  <a:pos x="T0" y="T1"/>
                </a:cxn>
                <a:cxn ang="0">
                  <a:pos x="T2" y="T3"/>
                </a:cxn>
                <a:cxn ang="0">
                  <a:pos x="T4" y="T5"/>
                </a:cxn>
                <a:cxn ang="0">
                  <a:pos x="T6" y="T7"/>
                </a:cxn>
                <a:cxn ang="0">
                  <a:pos x="T8" y="T9"/>
                </a:cxn>
              </a:cxnLst>
              <a:rect l="0" t="0" r="r" b="b"/>
              <a:pathLst>
                <a:path w="253" h="236">
                  <a:moveTo>
                    <a:pt x="36" y="185"/>
                  </a:moveTo>
                  <a:cubicBezTo>
                    <a:pt x="0" y="137"/>
                    <a:pt x="11" y="70"/>
                    <a:pt x="61" y="35"/>
                  </a:cubicBezTo>
                  <a:cubicBezTo>
                    <a:pt x="110" y="0"/>
                    <a:pt x="180" y="10"/>
                    <a:pt x="216" y="57"/>
                  </a:cubicBezTo>
                  <a:cubicBezTo>
                    <a:pt x="253" y="104"/>
                    <a:pt x="238" y="166"/>
                    <a:pt x="188" y="201"/>
                  </a:cubicBezTo>
                  <a:cubicBezTo>
                    <a:pt x="138" y="236"/>
                    <a:pt x="73" y="232"/>
                    <a:pt x="36" y="185"/>
                  </a:cubicBezTo>
                </a:path>
              </a:pathLst>
            </a:custGeom>
            <a:solidFill>
              <a:srgbClr val="2B1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grpSp>
          <p:nvGrpSpPr>
            <p:cNvPr id="32" name="Groupe 547">
              <a:extLst>
                <a:ext uri="{FF2B5EF4-FFF2-40B4-BE49-F238E27FC236}">
                  <a16:creationId xmlns:a16="http://schemas.microsoft.com/office/drawing/2014/main" id="{38E91A21-FA9A-43FF-BA02-33992E342D29}"/>
                </a:ext>
              </a:extLst>
            </p:cNvPr>
            <p:cNvGrpSpPr/>
            <p:nvPr/>
          </p:nvGrpSpPr>
          <p:grpSpPr>
            <a:xfrm>
              <a:off x="7621588" y="1962150"/>
              <a:ext cx="622300" cy="414337"/>
              <a:chOff x="7621588" y="1962150"/>
              <a:chExt cx="622300" cy="414337"/>
            </a:xfrm>
          </p:grpSpPr>
          <p:sp>
            <p:nvSpPr>
              <p:cNvPr id="33" name="Freeform 199">
                <a:extLst>
                  <a:ext uri="{FF2B5EF4-FFF2-40B4-BE49-F238E27FC236}">
                    <a16:creationId xmlns:a16="http://schemas.microsoft.com/office/drawing/2014/main" id="{3AF72078-D2E6-41D1-BAAE-BF511F1C05C6}"/>
                  </a:ext>
                </a:extLst>
              </p:cNvPr>
              <p:cNvSpPr>
                <a:spLocks noEditPoints="1"/>
              </p:cNvSpPr>
              <p:nvPr/>
            </p:nvSpPr>
            <p:spPr bwMode="auto">
              <a:xfrm>
                <a:off x="7748588" y="1973262"/>
                <a:ext cx="495300" cy="403225"/>
              </a:xfrm>
              <a:custGeom>
                <a:avLst/>
                <a:gdLst>
                  <a:gd name="T0" fmla="*/ 108 w 132"/>
                  <a:gd name="T1" fmla="*/ 60 h 107"/>
                  <a:gd name="T2" fmla="*/ 99 w 132"/>
                  <a:gd name="T3" fmla="*/ 64 h 107"/>
                  <a:gd name="T4" fmla="*/ 67 w 132"/>
                  <a:gd name="T5" fmla="*/ 33 h 107"/>
                  <a:gd name="T6" fmla="*/ 52 w 132"/>
                  <a:gd name="T7" fmla="*/ 28 h 107"/>
                  <a:gd name="T8" fmla="*/ 43 w 132"/>
                  <a:gd name="T9" fmla="*/ 29 h 107"/>
                  <a:gd name="T10" fmla="*/ 17 w 132"/>
                  <a:gd name="T11" fmla="*/ 34 h 107"/>
                  <a:gd name="T12" fmla="*/ 32 w 132"/>
                  <a:gd name="T13" fmla="*/ 16 h 107"/>
                  <a:gd name="T14" fmla="*/ 60 w 132"/>
                  <a:gd name="T15" fmla="*/ 6 h 107"/>
                  <a:gd name="T16" fmla="*/ 87 w 132"/>
                  <a:gd name="T17" fmla="*/ 12 h 107"/>
                  <a:gd name="T18" fmla="*/ 108 w 132"/>
                  <a:gd name="T19" fmla="*/ 60 h 107"/>
                  <a:gd name="T20" fmla="*/ 46 w 132"/>
                  <a:gd name="T21" fmla="*/ 87 h 107"/>
                  <a:gd name="T22" fmla="*/ 38 w 132"/>
                  <a:gd name="T23" fmla="*/ 95 h 107"/>
                  <a:gd name="T24" fmla="*/ 38 w 132"/>
                  <a:gd name="T25" fmla="*/ 105 h 107"/>
                  <a:gd name="T26" fmla="*/ 38 w 132"/>
                  <a:gd name="T27" fmla="*/ 105 h 107"/>
                  <a:gd name="T28" fmla="*/ 47 w 132"/>
                  <a:gd name="T29" fmla="*/ 105 h 107"/>
                  <a:gd name="T30" fmla="*/ 55 w 132"/>
                  <a:gd name="T31" fmla="*/ 97 h 107"/>
                  <a:gd name="T32" fmla="*/ 55 w 132"/>
                  <a:gd name="T33" fmla="*/ 87 h 107"/>
                  <a:gd name="T34" fmla="*/ 55 w 132"/>
                  <a:gd name="T35" fmla="*/ 87 h 107"/>
                  <a:gd name="T36" fmla="*/ 46 w 132"/>
                  <a:gd name="T37" fmla="*/ 87 h 107"/>
                  <a:gd name="T38" fmla="*/ 18 w 132"/>
                  <a:gd name="T39" fmla="*/ 59 h 107"/>
                  <a:gd name="T40" fmla="*/ 18 w 132"/>
                  <a:gd name="T41" fmla="*/ 59 h 107"/>
                  <a:gd name="T42" fmla="*/ 18 w 132"/>
                  <a:gd name="T43" fmla="*/ 69 h 107"/>
                  <a:gd name="T44" fmla="*/ 7 w 132"/>
                  <a:gd name="T45" fmla="*/ 79 h 107"/>
                  <a:gd name="T46" fmla="*/ 0 w 132"/>
                  <a:gd name="T47" fmla="*/ 76 h 107"/>
                  <a:gd name="T48" fmla="*/ 0 w 132"/>
                  <a:gd name="T49" fmla="*/ 76 h 107"/>
                  <a:gd name="T50" fmla="*/ 7 w 132"/>
                  <a:gd name="T51" fmla="*/ 60 h 107"/>
                  <a:gd name="T52" fmla="*/ 8 w 132"/>
                  <a:gd name="T53" fmla="*/ 59 h 107"/>
                  <a:gd name="T54" fmla="*/ 18 w 132"/>
                  <a:gd name="T55" fmla="*/ 59 h 107"/>
                  <a:gd name="T56" fmla="*/ 44 w 132"/>
                  <a:gd name="T57" fmla="*/ 77 h 107"/>
                  <a:gd name="T58" fmla="*/ 44 w 132"/>
                  <a:gd name="T59" fmla="*/ 77 h 107"/>
                  <a:gd name="T60" fmla="*/ 44 w 132"/>
                  <a:gd name="T61" fmla="*/ 87 h 107"/>
                  <a:gd name="T62" fmla="*/ 34 w 132"/>
                  <a:gd name="T63" fmla="*/ 97 h 107"/>
                  <a:gd name="T64" fmla="*/ 24 w 132"/>
                  <a:gd name="T65" fmla="*/ 97 h 107"/>
                  <a:gd name="T66" fmla="*/ 24 w 132"/>
                  <a:gd name="T67" fmla="*/ 97 h 107"/>
                  <a:gd name="T68" fmla="*/ 24 w 132"/>
                  <a:gd name="T69" fmla="*/ 87 h 107"/>
                  <a:gd name="T70" fmla="*/ 34 w 132"/>
                  <a:gd name="T71" fmla="*/ 77 h 107"/>
                  <a:gd name="T72" fmla="*/ 44 w 132"/>
                  <a:gd name="T73" fmla="*/ 77 h 107"/>
                  <a:gd name="T74" fmla="*/ 31 w 132"/>
                  <a:gd name="T75" fmla="*/ 68 h 107"/>
                  <a:gd name="T76" fmla="*/ 31 w 132"/>
                  <a:gd name="T77" fmla="*/ 68 h 107"/>
                  <a:gd name="T78" fmla="*/ 31 w 132"/>
                  <a:gd name="T79" fmla="*/ 78 h 107"/>
                  <a:gd name="T80" fmla="*/ 29 w 132"/>
                  <a:gd name="T81" fmla="*/ 80 h 107"/>
                  <a:gd name="T82" fmla="*/ 12 w 132"/>
                  <a:gd name="T83" fmla="*/ 86 h 107"/>
                  <a:gd name="T84" fmla="*/ 12 w 132"/>
                  <a:gd name="T85" fmla="*/ 86 h 107"/>
                  <a:gd name="T86" fmla="*/ 10 w 132"/>
                  <a:gd name="T87" fmla="*/ 80 h 107"/>
                  <a:gd name="T88" fmla="*/ 24 w 132"/>
                  <a:gd name="T89" fmla="*/ 65 h 107"/>
                  <a:gd name="T90" fmla="*/ 31 w 132"/>
                  <a:gd name="T91" fmla="*/ 68 h 107"/>
                  <a:gd name="T92" fmla="*/ 89 w 132"/>
                  <a:gd name="T93" fmla="*/ 8 h 107"/>
                  <a:gd name="T94" fmla="*/ 112 w 132"/>
                  <a:gd name="T95" fmla="*/ 63 h 107"/>
                  <a:gd name="T96" fmla="*/ 132 w 132"/>
                  <a:gd name="T97" fmla="*/ 58 h 107"/>
                  <a:gd name="T98" fmla="*/ 111 w 132"/>
                  <a:gd name="T99" fmla="*/ 8 h 107"/>
                  <a:gd name="T100" fmla="*/ 97 w 132"/>
                  <a:gd name="T101" fmla="*/ 4 h 107"/>
                  <a:gd name="T102" fmla="*/ 89 w 132"/>
                  <a:gd name="T10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07">
                    <a:moveTo>
                      <a:pt x="108" y="60"/>
                    </a:moveTo>
                    <a:cubicBezTo>
                      <a:pt x="99" y="64"/>
                      <a:pt x="99" y="64"/>
                      <a:pt x="99" y="64"/>
                    </a:cubicBezTo>
                    <a:cubicBezTo>
                      <a:pt x="67" y="33"/>
                      <a:pt x="67" y="33"/>
                      <a:pt x="67" y="33"/>
                    </a:cubicBezTo>
                    <a:cubicBezTo>
                      <a:pt x="52" y="28"/>
                      <a:pt x="52" y="28"/>
                      <a:pt x="52" y="28"/>
                    </a:cubicBezTo>
                    <a:cubicBezTo>
                      <a:pt x="43" y="29"/>
                      <a:pt x="43" y="29"/>
                      <a:pt x="43" y="29"/>
                    </a:cubicBezTo>
                    <a:cubicBezTo>
                      <a:pt x="43" y="29"/>
                      <a:pt x="29" y="42"/>
                      <a:pt x="17" y="34"/>
                    </a:cubicBezTo>
                    <a:cubicBezTo>
                      <a:pt x="20" y="30"/>
                      <a:pt x="27" y="22"/>
                      <a:pt x="32" y="16"/>
                    </a:cubicBezTo>
                    <a:cubicBezTo>
                      <a:pt x="38" y="13"/>
                      <a:pt x="50" y="8"/>
                      <a:pt x="60" y="6"/>
                    </a:cubicBezTo>
                    <a:cubicBezTo>
                      <a:pt x="65" y="5"/>
                      <a:pt x="87" y="12"/>
                      <a:pt x="87" y="12"/>
                    </a:cubicBezTo>
                    <a:lnTo>
                      <a:pt x="108" y="60"/>
                    </a:lnTo>
                    <a:close/>
                    <a:moveTo>
                      <a:pt x="46" y="87"/>
                    </a:moveTo>
                    <a:cubicBezTo>
                      <a:pt x="38" y="95"/>
                      <a:pt x="38" y="95"/>
                      <a:pt x="38" y="95"/>
                    </a:cubicBezTo>
                    <a:cubicBezTo>
                      <a:pt x="35" y="98"/>
                      <a:pt x="35" y="102"/>
                      <a:pt x="38" y="105"/>
                    </a:cubicBezTo>
                    <a:cubicBezTo>
                      <a:pt x="38" y="105"/>
                      <a:pt x="38" y="105"/>
                      <a:pt x="38" y="105"/>
                    </a:cubicBezTo>
                    <a:cubicBezTo>
                      <a:pt x="40" y="107"/>
                      <a:pt x="45" y="107"/>
                      <a:pt x="47" y="105"/>
                    </a:cubicBezTo>
                    <a:cubicBezTo>
                      <a:pt x="55" y="97"/>
                      <a:pt x="55" y="97"/>
                      <a:pt x="55" y="97"/>
                    </a:cubicBezTo>
                    <a:cubicBezTo>
                      <a:pt x="58" y="94"/>
                      <a:pt x="58" y="90"/>
                      <a:pt x="55" y="87"/>
                    </a:cubicBezTo>
                    <a:cubicBezTo>
                      <a:pt x="55" y="87"/>
                      <a:pt x="55" y="87"/>
                      <a:pt x="55" y="87"/>
                    </a:cubicBezTo>
                    <a:cubicBezTo>
                      <a:pt x="53" y="85"/>
                      <a:pt x="48" y="85"/>
                      <a:pt x="46" y="87"/>
                    </a:cubicBezTo>
                    <a:close/>
                    <a:moveTo>
                      <a:pt x="18" y="59"/>
                    </a:moveTo>
                    <a:cubicBezTo>
                      <a:pt x="18" y="59"/>
                      <a:pt x="18" y="59"/>
                      <a:pt x="18" y="59"/>
                    </a:cubicBezTo>
                    <a:cubicBezTo>
                      <a:pt x="21" y="62"/>
                      <a:pt x="21" y="66"/>
                      <a:pt x="18" y="69"/>
                    </a:cubicBezTo>
                    <a:cubicBezTo>
                      <a:pt x="7" y="79"/>
                      <a:pt x="7" y="79"/>
                      <a:pt x="7" y="79"/>
                    </a:cubicBezTo>
                    <a:cubicBezTo>
                      <a:pt x="5" y="82"/>
                      <a:pt x="0" y="80"/>
                      <a:pt x="0" y="76"/>
                    </a:cubicBezTo>
                    <a:cubicBezTo>
                      <a:pt x="0" y="76"/>
                      <a:pt x="0" y="76"/>
                      <a:pt x="0" y="76"/>
                    </a:cubicBezTo>
                    <a:cubicBezTo>
                      <a:pt x="0" y="71"/>
                      <a:pt x="4" y="64"/>
                      <a:pt x="7" y="60"/>
                    </a:cubicBezTo>
                    <a:cubicBezTo>
                      <a:pt x="8" y="59"/>
                      <a:pt x="8" y="59"/>
                      <a:pt x="8" y="59"/>
                    </a:cubicBezTo>
                    <a:cubicBezTo>
                      <a:pt x="11" y="56"/>
                      <a:pt x="15" y="56"/>
                      <a:pt x="18" y="59"/>
                    </a:cubicBezTo>
                    <a:close/>
                    <a:moveTo>
                      <a:pt x="44" y="77"/>
                    </a:moveTo>
                    <a:cubicBezTo>
                      <a:pt x="44" y="77"/>
                      <a:pt x="44" y="77"/>
                      <a:pt x="44" y="77"/>
                    </a:cubicBezTo>
                    <a:cubicBezTo>
                      <a:pt x="46" y="80"/>
                      <a:pt x="46" y="84"/>
                      <a:pt x="44" y="87"/>
                    </a:cubicBezTo>
                    <a:cubicBezTo>
                      <a:pt x="34" y="97"/>
                      <a:pt x="34" y="97"/>
                      <a:pt x="34" y="97"/>
                    </a:cubicBezTo>
                    <a:cubicBezTo>
                      <a:pt x="31" y="99"/>
                      <a:pt x="27" y="99"/>
                      <a:pt x="24" y="97"/>
                    </a:cubicBezTo>
                    <a:cubicBezTo>
                      <a:pt x="24" y="97"/>
                      <a:pt x="24" y="97"/>
                      <a:pt x="24" y="97"/>
                    </a:cubicBezTo>
                    <a:cubicBezTo>
                      <a:pt x="21" y="94"/>
                      <a:pt x="21" y="90"/>
                      <a:pt x="24" y="87"/>
                    </a:cubicBezTo>
                    <a:cubicBezTo>
                      <a:pt x="34" y="77"/>
                      <a:pt x="34" y="77"/>
                      <a:pt x="34" y="77"/>
                    </a:cubicBezTo>
                    <a:cubicBezTo>
                      <a:pt x="37" y="74"/>
                      <a:pt x="41" y="74"/>
                      <a:pt x="44" y="77"/>
                    </a:cubicBezTo>
                    <a:close/>
                    <a:moveTo>
                      <a:pt x="31" y="68"/>
                    </a:moveTo>
                    <a:cubicBezTo>
                      <a:pt x="31" y="68"/>
                      <a:pt x="31" y="68"/>
                      <a:pt x="31" y="68"/>
                    </a:cubicBezTo>
                    <a:cubicBezTo>
                      <a:pt x="34" y="71"/>
                      <a:pt x="34" y="75"/>
                      <a:pt x="31" y="78"/>
                    </a:cubicBezTo>
                    <a:cubicBezTo>
                      <a:pt x="29" y="80"/>
                      <a:pt x="29" y="80"/>
                      <a:pt x="29" y="80"/>
                    </a:cubicBezTo>
                    <a:cubicBezTo>
                      <a:pt x="25" y="83"/>
                      <a:pt x="18" y="86"/>
                      <a:pt x="12" y="86"/>
                    </a:cubicBezTo>
                    <a:cubicBezTo>
                      <a:pt x="12" y="86"/>
                      <a:pt x="12" y="86"/>
                      <a:pt x="12" y="86"/>
                    </a:cubicBezTo>
                    <a:cubicBezTo>
                      <a:pt x="9" y="86"/>
                      <a:pt x="7" y="82"/>
                      <a:pt x="10" y="80"/>
                    </a:cubicBezTo>
                    <a:cubicBezTo>
                      <a:pt x="24" y="65"/>
                      <a:pt x="24" y="65"/>
                      <a:pt x="24" y="65"/>
                    </a:cubicBezTo>
                    <a:cubicBezTo>
                      <a:pt x="27" y="63"/>
                      <a:pt x="31" y="64"/>
                      <a:pt x="31" y="68"/>
                    </a:cubicBezTo>
                    <a:close/>
                    <a:moveTo>
                      <a:pt x="89" y="8"/>
                    </a:moveTo>
                    <a:cubicBezTo>
                      <a:pt x="112" y="63"/>
                      <a:pt x="112" y="63"/>
                      <a:pt x="112" y="63"/>
                    </a:cubicBezTo>
                    <a:cubicBezTo>
                      <a:pt x="132" y="58"/>
                      <a:pt x="132" y="58"/>
                      <a:pt x="132" y="58"/>
                    </a:cubicBezTo>
                    <a:cubicBezTo>
                      <a:pt x="111" y="8"/>
                      <a:pt x="111" y="8"/>
                      <a:pt x="111" y="8"/>
                    </a:cubicBezTo>
                    <a:cubicBezTo>
                      <a:pt x="109" y="3"/>
                      <a:pt x="102" y="0"/>
                      <a:pt x="97" y="4"/>
                    </a:cubicBezTo>
                    <a:lnTo>
                      <a:pt x="89"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34" name="Freeform 200">
                <a:extLst>
                  <a:ext uri="{FF2B5EF4-FFF2-40B4-BE49-F238E27FC236}">
                    <a16:creationId xmlns:a16="http://schemas.microsoft.com/office/drawing/2014/main" id="{0C8BA98E-6AD6-4FF1-A980-53458BA98020}"/>
                  </a:ext>
                </a:extLst>
              </p:cNvPr>
              <p:cNvSpPr>
                <a:spLocks noEditPoints="1"/>
              </p:cNvSpPr>
              <p:nvPr/>
            </p:nvSpPr>
            <p:spPr bwMode="auto">
              <a:xfrm>
                <a:off x="7621588" y="1962150"/>
                <a:ext cx="506412" cy="403225"/>
              </a:xfrm>
              <a:custGeom>
                <a:avLst/>
                <a:gdLst>
                  <a:gd name="T0" fmla="*/ 100 w 135"/>
                  <a:gd name="T1" fmla="*/ 100 h 107"/>
                  <a:gd name="T2" fmla="*/ 86 w 135"/>
                  <a:gd name="T3" fmla="*/ 107 h 107"/>
                  <a:gd name="T4" fmla="*/ 92 w 135"/>
                  <a:gd name="T5" fmla="*/ 101 h 107"/>
                  <a:gd name="T6" fmla="*/ 94 w 135"/>
                  <a:gd name="T7" fmla="*/ 95 h 107"/>
                  <a:gd name="T8" fmla="*/ 94 w 135"/>
                  <a:gd name="T9" fmla="*/ 95 h 107"/>
                  <a:gd name="T10" fmla="*/ 100 w 135"/>
                  <a:gd name="T11" fmla="*/ 100 h 107"/>
                  <a:gd name="T12" fmla="*/ 132 w 135"/>
                  <a:gd name="T13" fmla="*/ 70 h 107"/>
                  <a:gd name="T14" fmla="*/ 132 w 135"/>
                  <a:gd name="T15" fmla="*/ 70 h 107"/>
                  <a:gd name="T16" fmla="*/ 99 w 135"/>
                  <a:gd name="T17" fmla="*/ 38 h 107"/>
                  <a:gd name="T18" fmla="*/ 86 w 135"/>
                  <a:gd name="T19" fmla="*/ 34 h 107"/>
                  <a:gd name="T20" fmla="*/ 78 w 135"/>
                  <a:gd name="T21" fmla="*/ 34 h 107"/>
                  <a:gd name="T22" fmla="*/ 59 w 135"/>
                  <a:gd name="T23" fmla="*/ 42 h 107"/>
                  <a:gd name="T24" fmla="*/ 50 w 135"/>
                  <a:gd name="T25" fmla="*/ 39 h 107"/>
                  <a:gd name="T26" fmla="*/ 48 w 135"/>
                  <a:gd name="T27" fmla="*/ 38 h 107"/>
                  <a:gd name="T28" fmla="*/ 49 w 135"/>
                  <a:gd name="T29" fmla="*/ 36 h 107"/>
                  <a:gd name="T30" fmla="*/ 65 w 135"/>
                  <a:gd name="T31" fmla="*/ 17 h 107"/>
                  <a:gd name="T32" fmla="*/ 65 w 135"/>
                  <a:gd name="T33" fmla="*/ 16 h 107"/>
                  <a:gd name="T34" fmla="*/ 78 w 135"/>
                  <a:gd name="T35" fmla="*/ 11 h 107"/>
                  <a:gd name="T36" fmla="*/ 63 w 135"/>
                  <a:gd name="T37" fmla="*/ 8 h 107"/>
                  <a:gd name="T38" fmla="*/ 43 w 135"/>
                  <a:gd name="T39" fmla="*/ 15 h 107"/>
                  <a:gd name="T40" fmla="*/ 23 w 135"/>
                  <a:gd name="T41" fmla="*/ 64 h 107"/>
                  <a:gd name="T42" fmla="*/ 31 w 135"/>
                  <a:gd name="T43" fmla="*/ 69 h 107"/>
                  <a:gd name="T44" fmla="*/ 33 w 135"/>
                  <a:gd name="T45" fmla="*/ 68 h 107"/>
                  <a:gd name="T46" fmla="*/ 40 w 135"/>
                  <a:gd name="T47" fmla="*/ 60 h 107"/>
                  <a:gd name="T48" fmla="*/ 46 w 135"/>
                  <a:gd name="T49" fmla="*/ 57 h 107"/>
                  <a:gd name="T50" fmla="*/ 54 w 135"/>
                  <a:gd name="T51" fmla="*/ 60 h 107"/>
                  <a:gd name="T52" fmla="*/ 57 w 135"/>
                  <a:gd name="T53" fmla="*/ 67 h 107"/>
                  <a:gd name="T54" fmla="*/ 57 w 135"/>
                  <a:gd name="T55" fmla="*/ 67 h 107"/>
                  <a:gd name="T56" fmla="*/ 60 w 135"/>
                  <a:gd name="T57" fmla="*/ 66 h 107"/>
                  <a:gd name="T58" fmla="*/ 67 w 135"/>
                  <a:gd name="T59" fmla="*/ 69 h 107"/>
                  <a:gd name="T60" fmla="*/ 70 w 135"/>
                  <a:gd name="T61" fmla="*/ 76 h 107"/>
                  <a:gd name="T62" fmla="*/ 73 w 135"/>
                  <a:gd name="T63" fmla="*/ 75 h 107"/>
                  <a:gd name="T64" fmla="*/ 80 w 135"/>
                  <a:gd name="T65" fmla="*/ 78 h 107"/>
                  <a:gd name="T66" fmla="*/ 82 w 135"/>
                  <a:gd name="T67" fmla="*/ 86 h 107"/>
                  <a:gd name="T68" fmla="*/ 85 w 135"/>
                  <a:gd name="T69" fmla="*/ 86 h 107"/>
                  <a:gd name="T70" fmla="*/ 90 w 135"/>
                  <a:gd name="T71" fmla="*/ 87 h 107"/>
                  <a:gd name="T72" fmla="*/ 90 w 135"/>
                  <a:gd name="T73" fmla="*/ 88 h 107"/>
                  <a:gd name="T74" fmla="*/ 92 w 135"/>
                  <a:gd name="T75" fmla="*/ 89 h 107"/>
                  <a:gd name="T76" fmla="*/ 102 w 135"/>
                  <a:gd name="T77" fmla="*/ 99 h 107"/>
                  <a:gd name="T78" fmla="*/ 110 w 135"/>
                  <a:gd name="T79" fmla="*/ 92 h 107"/>
                  <a:gd name="T80" fmla="*/ 89 w 135"/>
                  <a:gd name="T81" fmla="*/ 70 h 107"/>
                  <a:gd name="T82" fmla="*/ 89 w 135"/>
                  <a:gd name="T83" fmla="*/ 68 h 107"/>
                  <a:gd name="T84" fmla="*/ 91 w 135"/>
                  <a:gd name="T85" fmla="*/ 68 h 107"/>
                  <a:gd name="T86" fmla="*/ 112 w 135"/>
                  <a:gd name="T87" fmla="*/ 90 h 107"/>
                  <a:gd name="T88" fmla="*/ 121 w 135"/>
                  <a:gd name="T89" fmla="*/ 81 h 107"/>
                  <a:gd name="T90" fmla="*/ 100 w 135"/>
                  <a:gd name="T91" fmla="*/ 60 h 107"/>
                  <a:gd name="T92" fmla="*/ 100 w 135"/>
                  <a:gd name="T93" fmla="*/ 58 h 107"/>
                  <a:gd name="T94" fmla="*/ 102 w 135"/>
                  <a:gd name="T95" fmla="*/ 58 h 107"/>
                  <a:gd name="T96" fmla="*/ 124 w 135"/>
                  <a:gd name="T97" fmla="*/ 80 h 107"/>
                  <a:gd name="T98" fmla="*/ 132 w 135"/>
                  <a:gd name="T99" fmla="*/ 70 h 107"/>
                  <a:gd name="T100" fmla="*/ 24 w 135"/>
                  <a:gd name="T101" fmla="*/ 0 h 107"/>
                  <a:gd name="T102" fmla="*/ 2 w 135"/>
                  <a:gd name="T103" fmla="*/ 52 h 107"/>
                  <a:gd name="T104" fmla="*/ 8 w 135"/>
                  <a:gd name="T105" fmla="*/ 63 h 107"/>
                  <a:gd name="T106" fmla="*/ 19 w 135"/>
                  <a:gd name="T107" fmla="*/ 66 h 107"/>
                  <a:gd name="T108" fmla="*/ 41 w 135"/>
                  <a:gd name="T109" fmla="*/ 11 h 107"/>
                  <a:gd name="T110" fmla="*/ 24 w 135"/>
                  <a:gd name="T11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07">
                    <a:moveTo>
                      <a:pt x="100" y="100"/>
                    </a:moveTo>
                    <a:cubicBezTo>
                      <a:pt x="96" y="107"/>
                      <a:pt x="88" y="107"/>
                      <a:pt x="86" y="107"/>
                    </a:cubicBezTo>
                    <a:cubicBezTo>
                      <a:pt x="92" y="101"/>
                      <a:pt x="92" y="101"/>
                      <a:pt x="92" y="101"/>
                    </a:cubicBezTo>
                    <a:cubicBezTo>
                      <a:pt x="93" y="100"/>
                      <a:pt x="94" y="97"/>
                      <a:pt x="94" y="95"/>
                    </a:cubicBezTo>
                    <a:cubicBezTo>
                      <a:pt x="94" y="95"/>
                      <a:pt x="94" y="95"/>
                      <a:pt x="94" y="95"/>
                    </a:cubicBezTo>
                    <a:lnTo>
                      <a:pt x="100" y="100"/>
                    </a:lnTo>
                    <a:close/>
                    <a:moveTo>
                      <a:pt x="132" y="70"/>
                    </a:moveTo>
                    <a:cubicBezTo>
                      <a:pt x="132" y="70"/>
                      <a:pt x="132" y="70"/>
                      <a:pt x="132" y="70"/>
                    </a:cubicBezTo>
                    <a:cubicBezTo>
                      <a:pt x="99" y="38"/>
                      <a:pt x="99" y="38"/>
                      <a:pt x="99" y="38"/>
                    </a:cubicBezTo>
                    <a:cubicBezTo>
                      <a:pt x="86" y="34"/>
                      <a:pt x="86" y="34"/>
                      <a:pt x="86" y="34"/>
                    </a:cubicBezTo>
                    <a:cubicBezTo>
                      <a:pt x="78" y="34"/>
                      <a:pt x="78" y="34"/>
                      <a:pt x="78" y="34"/>
                    </a:cubicBezTo>
                    <a:cubicBezTo>
                      <a:pt x="76" y="36"/>
                      <a:pt x="68" y="42"/>
                      <a:pt x="59" y="42"/>
                    </a:cubicBezTo>
                    <a:cubicBezTo>
                      <a:pt x="56" y="42"/>
                      <a:pt x="53" y="41"/>
                      <a:pt x="50" y="39"/>
                    </a:cubicBezTo>
                    <a:cubicBezTo>
                      <a:pt x="48" y="38"/>
                      <a:pt x="48" y="38"/>
                      <a:pt x="48" y="38"/>
                    </a:cubicBezTo>
                    <a:cubicBezTo>
                      <a:pt x="49" y="36"/>
                      <a:pt x="49" y="36"/>
                      <a:pt x="49" y="36"/>
                    </a:cubicBezTo>
                    <a:cubicBezTo>
                      <a:pt x="51" y="31"/>
                      <a:pt x="65" y="17"/>
                      <a:pt x="65" y="17"/>
                    </a:cubicBezTo>
                    <a:cubicBezTo>
                      <a:pt x="65" y="16"/>
                      <a:pt x="65" y="16"/>
                      <a:pt x="65" y="16"/>
                    </a:cubicBezTo>
                    <a:cubicBezTo>
                      <a:pt x="67" y="16"/>
                      <a:pt x="72" y="13"/>
                      <a:pt x="78" y="11"/>
                    </a:cubicBezTo>
                    <a:cubicBezTo>
                      <a:pt x="72" y="9"/>
                      <a:pt x="66" y="8"/>
                      <a:pt x="63" y="8"/>
                    </a:cubicBezTo>
                    <a:cubicBezTo>
                      <a:pt x="60" y="8"/>
                      <a:pt x="43" y="15"/>
                      <a:pt x="43" y="15"/>
                    </a:cubicBezTo>
                    <a:cubicBezTo>
                      <a:pt x="23" y="64"/>
                      <a:pt x="23" y="64"/>
                      <a:pt x="23" y="64"/>
                    </a:cubicBezTo>
                    <a:cubicBezTo>
                      <a:pt x="31" y="69"/>
                      <a:pt x="31" y="69"/>
                      <a:pt x="31" y="69"/>
                    </a:cubicBezTo>
                    <a:cubicBezTo>
                      <a:pt x="32" y="69"/>
                      <a:pt x="32" y="68"/>
                      <a:pt x="33" y="68"/>
                    </a:cubicBezTo>
                    <a:cubicBezTo>
                      <a:pt x="40" y="60"/>
                      <a:pt x="40" y="60"/>
                      <a:pt x="40" y="60"/>
                    </a:cubicBezTo>
                    <a:cubicBezTo>
                      <a:pt x="42" y="59"/>
                      <a:pt x="44" y="58"/>
                      <a:pt x="46" y="57"/>
                    </a:cubicBezTo>
                    <a:cubicBezTo>
                      <a:pt x="49" y="57"/>
                      <a:pt x="52" y="58"/>
                      <a:pt x="54" y="60"/>
                    </a:cubicBezTo>
                    <a:cubicBezTo>
                      <a:pt x="56" y="62"/>
                      <a:pt x="57" y="64"/>
                      <a:pt x="57" y="67"/>
                    </a:cubicBezTo>
                    <a:cubicBezTo>
                      <a:pt x="57" y="67"/>
                      <a:pt x="57" y="67"/>
                      <a:pt x="57" y="67"/>
                    </a:cubicBezTo>
                    <a:cubicBezTo>
                      <a:pt x="58" y="66"/>
                      <a:pt x="59" y="66"/>
                      <a:pt x="60" y="66"/>
                    </a:cubicBezTo>
                    <a:cubicBezTo>
                      <a:pt x="63" y="66"/>
                      <a:pt x="65" y="67"/>
                      <a:pt x="67" y="69"/>
                    </a:cubicBezTo>
                    <a:cubicBezTo>
                      <a:pt x="69" y="71"/>
                      <a:pt x="70" y="73"/>
                      <a:pt x="70" y="76"/>
                    </a:cubicBezTo>
                    <a:cubicBezTo>
                      <a:pt x="71" y="76"/>
                      <a:pt x="72" y="75"/>
                      <a:pt x="73" y="75"/>
                    </a:cubicBezTo>
                    <a:cubicBezTo>
                      <a:pt x="75" y="75"/>
                      <a:pt x="78" y="76"/>
                      <a:pt x="80" y="78"/>
                    </a:cubicBezTo>
                    <a:cubicBezTo>
                      <a:pt x="82" y="80"/>
                      <a:pt x="83" y="83"/>
                      <a:pt x="82" y="86"/>
                    </a:cubicBezTo>
                    <a:cubicBezTo>
                      <a:pt x="83" y="86"/>
                      <a:pt x="84" y="86"/>
                      <a:pt x="85" y="86"/>
                    </a:cubicBezTo>
                    <a:cubicBezTo>
                      <a:pt x="87" y="86"/>
                      <a:pt x="89" y="86"/>
                      <a:pt x="90" y="87"/>
                    </a:cubicBezTo>
                    <a:cubicBezTo>
                      <a:pt x="90" y="87"/>
                      <a:pt x="90" y="87"/>
                      <a:pt x="90" y="88"/>
                    </a:cubicBezTo>
                    <a:cubicBezTo>
                      <a:pt x="91" y="88"/>
                      <a:pt x="92" y="89"/>
                      <a:pt x="92" y="89"/>
                    </a:cubicBezTo>
                    <a:cubicBezTo>
                      <a:pt x="102" y="99"/>
                      <a:pt x="102" y="99"/>
                      <a:pt x="102" y="99"/>
                    </a:cubicBezTo>
                    <a:cubicBezTo>
                      <a:pt x="105" y="99"/>
                      <a:pt x="110" y="96"/>
                      <a:pt x="110" y="92"/>
                    </a:cubicBezTo>
                    <a:cubicBezTo>
                      <a:pt x="89" y="70"/>
                      <a:pt x="89" y="70"/>
                      <a:pt x="89" y="70"/>
                    </a:cubicBezTo>
                    <a:cubicBezTo>
                      <a:pt x="88" y="70"/>
                      <a:pt x="88" y="69"/>
                      <a:pt x="89" y="68"/>
                    </a:cubicBezTo>
                    <a:cubicBezTo>
                      <a:pt x="89" y="68"/>
                      <a:pt x="90" y="68"/>
                      <a:pt x="91" y="68"/>
                    </a:cubicBezTo>
                    <a:cubicBezTo>
                      <a:pt x="112" y="90"/>
                      <a:pt x="112" y="90"/>
                      <a:pt x="112" y="90"/>
                    </a:cubicBezTo>
                    <a:cubicBezTo>
                      <a:pt x="116" y="90"/>
                      <a:pt x="122" y="86"/>
                      <a:pt x="121" y="81"/>
                    </a:cubicBezTo>
                    <a:cubicBezTo>
                      <a:pt x="100" y="60"/>
                      <a:pt x="100" y="60"/>
                      <a:pt x="100" y="60"/>
                    </a:cubicBezTo>
                    <a:cubicBezTo>
                      <a:pt x="99" y="59"/>
                      <a:pt x="99" y="58"/>
                      <a:pt x="100" y="58"/>
                    </a:cubicBezTo>
                    <a:cubicBezTo>
                      <a:pt x="100" y="57"/>
                      <a:pt x="101" y="57"/>
                      <a:pt x="102" y="58"/>
                    </a:cubicBezTo>
                    <a:cubicBezTo>
                      <a:pt x="124" y="80"/>
                      <a:pt x="124" y="80"/>
                      <a:pt x="124" y="80"/>
                    </a:cubicBezTo>
                    <a:cubicBezTo>
                      <a:pt x="129" y="80"/>
                      <a:pt x="135" y="76"/>
                      <a:pt x="132" y="70"/>
                    </a:cubicBezTo>
                    <a:close/>
                    <a:moveTo>
                      <a:pt x="24" y="0"/>
                    </a:moveTo>
                    <a:cubicBezTo>
                      <a:pt x="2" y="52"/>
                      <a:pt x="2" y="52"/>
                      <a:pt x="2" y="52"/>
                    </a:cubicBezTo>
                    <a:cubicBezTo>
                      <a:pt x="0" y="57"/>
                      <a:pt x="3" y="62"/>
                      <a:pt x="8" y="63"/>
                    </a:cubicBezTo>
                    <a:cubicBezTo>
                      <a:pt x="19" y="66"/>
                      <a:pt x="19" y="66"/>
                      <a:pt x="19" y="66"/>
                    </a:cubicBezTo>
                    <a:cubicBezTo>
                      <a:pt x="41" y="11"/>
                      <a:pt x="41" y="11"/>
                      <a:pt x="41" y="11"/>
                    </a:cubicBezTo>
                    <a:lnTo>
                      <a:pt x="24"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grpSp>
      </p:grpSp>
      <p:sp>
        <p:nvSpPr>
          <p:cNvPr id="35" name="Rectangle 34">
            <a:extLst>
              <a:ext uri="{FF2B5EF4-FFF2-40B4-BE49-F238E27FC236}">
                <a16:creationId xmlns:a16="http://schemas.microsoft.com/office/drawing/2014/main" id="{FB3DDA28-8F85-4BEA-8972-6D783DD5003D}"/>
              </a:ext>
            </a:extLst>
          </p:cNvPr>
          <p:cNvSpPr/>
          <p:nvPr/>
        </p:nvSpPr>
        <p:spPr>
          <a:xfrm rot="16200000">
            <a:off x="417843" y="3737690"/>
            <a:ext cx="2291687" cy="246221"/>
          </a:xfrm>
          <a:prstGeom prst="rect">
            <a:avLst/>
          </a:prstGeom>
          <a:solidFill>
            <a:srgbClr val="F2F2F2"/>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B0A3D"/>
                </a:solidFill>
                <a:effectLst/>
                <a:uLnTx/>
                <a:uFillTx/>
                <a:latin typeface="Verdana"/>
                <a:ea typeface="+mn-ea"/>
                <a:cs typeface="+mn-cs"/>
              </a:rPr>
              <a:t>Partner Capabilities</a:t>
            </a:r>
          </a:p>
        </p:txBody>
      </p:sp>
      <p:grpSp>
        <p:nvGrpSpPr>
          <p:cNvPr id="36" name="Group 35">
            <a:extLst>
              <a:ext uri="{FF2B5EF4-FFF2-40B4-BE49-F238E27FC236}">
                <a16:creationId xmlns:a16="http://schemas.microsoft.com/office/drawing/2014/main" id="{720B3A33-0B7F-4FC4-BB57-B1AEA9F6D322}"/>
              </a:ext>
            </a:extLst>
          </p:cNvPr>
          <p:cNvGrpSpPr/>
          <p:nvPr/>
        </p:nvGrpSpPr>
        <p:grpSpPr>
          <a:xfrm>
            <a:off x="2168593" y="2011204"/>
            <a:ext cx="3372682" cy="3699192"/>
            <a:chOff x="2189918" y="2111514"/>
            <a:chExt cx="3372682" cy="3699192"/>
          </a:xfrm>
        </p:grpSpPr>
        <p:sp>
          <p:nvSpPr>
            <p:cNvPr id="37" name="TextBox 36">
              <a:extLst>
                <a:ext uri="{FF2B5EF4-FFF2-40B4-BE49-F238E27FC236}">
                  <a16:creationId xmlns:a16="http://schemas.microsoft.com/office/drawing/2014/main" id="{A78373E5-B680-4317-9D95-EB0BBAA46E3E}"/>
                </a:ext>
              </a:extLst>
            </p:cNvPr>
            <p:cNvSpPr txBox="1"/>
            <p:nvPr/>
          </p:nvSpPr>
          <p:spPr>
            <a:xfrm>
              <a:off x="2189919" y="2111514"/>
              <a:ext cx="2991682" cy="7078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r>
                <a:rPr kumimoji="0" lang="en-US" sz="2400" b="1" i="0" u="none" strike="noStrike" kern="0" cap="none" spc="0" normalizeH="0" baseline="0" noProof="0" dirty="0">
                  <a:ln>
                    <a:noFill/>
                  </a:ln>
                  <a:solidFill>
                    <a:srgbClr val="00C37B"/>
                  </a:solidFill>
                  <a:effectLst/>
                  <a:uLnTx/>
                  <a:uFillTx/>
                  <a:latin typeface="Verdana"/>
                  <a:ea typeface="Verdana" panose="020B0604030504040204" pitchFamily="34" charset="0"/>
                  <a:cs typeface="Calibri" panose="020F0502020204030204" pitchFamily="34" charset="0"/>
                  <a:sym typeface="Arial"/>
                </a:rPr>
                <a:t>1</a:t>
              </a:r>
              <a:r>
                <a:rPr kumimoji="0" lang="en-US" sz="2000" b="1" i="0" u="none" strike="noStrike" kern="0" cap="none" spc="0" normalizeH="0" baseline="64000" noProof="0" dirty="0">
                  <a:ln>
                    <a:noFill/>
                  </a:ln>
                  <a:solidFill>
                    <a:srgbClr val="00C37B"/>
                  </a:solidFill>
                  <a:effectLst/>
                  <a:uLnTx/>
                  <a:uFillTx/>
                  <a:latin typeface="Verdana"/>
                  <a:ea typeface="Verdana" panose="020B0604030504040204" pitchFamily="34" charset="0"/>
                  <a:cs typeface="Calibri" panose="020F0502020204030204" pitchFamily="34" charset="0"/>
                  <a:sym typeface="Arial"/>
                </a:rPr>
                <a:t>st</a:t>
              </a:r>
            </a:p>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r>
                <a:rPr kumimoji="0" lang="en-US" sz="1100" b="0" i="0" u="none" strike="noStrike" kern="0" cap="none" spc="0" normalizeH="0" baseline="0" noProof="0" dirty="0">
                  <a:ln>
                    <a:noFill/>
                  </a:ln>
                  <a:solidFill>
                    <a:srgbClr val="00C37B"/>
                  </a:solidFill>
                  <a:effectLst/>
                  <a:uLnTx/>
                  <a:uFillTx/>
                  <a:latin typeface="Verdana"/>
                  <a:ea typeface="Verdana" panose="020B0604030504040204" pitchFamily="34" charset="0"/>
                  <a:cs typeface="Calibri" panose="020F0502020204030204" pitchFamily="34" charset="0"/>
                  <a:sym typeface="Arial"/>
                </a:rPr>
                <a:t>cloud provider to deliver hyper-data</a:t>
              </a:r>
              <a:br>
                <a:rPr kumimoji="0" lang="en-US" sz="1100" b="0" i="0" u="none" strike="noStrike" kern="0" cap="none" spc="0" normalizeH="0" baseline="0" noProof="0" dirty="0">
                  <a:ln>
                    <a:noFill/>
                  </a:ln>
                  <a:solidFill>
                    <a:srgbClr val="00C37B"/>
                  </a:solidFill>
                  <a:effectLst/>
                  <a:uLnTx/>
                  <a:uFillTx/>
                  <a:latin typeface="Verdana"/>
                  <a:ea typeface="Verdana" panose="020B0604030504040204" pitchFamily="34" charset="0"/>
                  <a:cs typeface="Calibri" panose="020F0502020204030204" pitchFamily="34" charset="0"/>
                  <a:sym typeface="Arial"/>
                </a:rPr>
              </a:br>
              <a:r>
                <a:rPr kumimoji="0" lang="en-US" sz="1100" b="0" i="0" u="none" strike="noStrike" kern="0" cap="none" spc="0" normalizeH="0" baseline="0" noProof="0" dirty="0">
                  <a:ln>
                    <a:noFill/>
                  </a:ln>
                  <a:solidFill>
                    <a:srgbClr val="00C37B"/>
                  </a:solidFill>
                  <a:effectLst/>
                  <a:uLnTx/>
                  <a:uFillTx/>
                  <a:latin typeface="Verdana"/>
                  <a:ea typeface="Verdana" panose="020B0604030504040204" pitchFamily="34" charset="0"/>
                  <a:cs typeface="Calibri" panose="020F0502020204030204" pitchFamily="34" charset="0"/>
                  <a:sym typeface="Arial"/>
                </a:rPr>
                <a:t>protection &amp; commit to GDPR compliance</a:t>
              </a:r>
            </a:p>
          </p:txBody>
        </p:sp>
        <p:sp>
          <p:nvSpPr>
            <p:cNvPr id="38" name="TextBox 37">
              <a:extLst>
                <a:ext uri="{FF2B5EF4-FFF2-40B4-BE49-F238E27FC236}">
                  <a16:creationId xmlns:a16="http://schemas.microsoft.com/office/drawing/2014/main" id="{1580290B-909C-4050-A0C0-D10EC4E67129}"/>
                </a:ext>
              </a:extLst>
            </p:cNvPr>
            <p:cNvSpPr txBox="1"/>
            <p:nvPr/>
          </p:nvSpPr>
          <p:spPr>
            <a:xfrm>
              <a:off x="2189918" y="2940132"/>
              <a:ext cx="337268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a:ln>
                    <a:noFill/>
                  </a:ln>
                  <a:solidFill>
                    <a:srgbClr val="12ABDB"/>
                  </a:solidFill>
                  <a:effectLst/>
                  <a:uLnTx/>
                  <a:uFillTx/>
                  <a:latin typeface="Verdana"/>
                  <a:ea typeface="Verdana" panose="020B0604030504040204" pitchFamily="34" charset="0"/>
                  <a:cs typeface="Calibri" panose="020F0502020204030204" pitchFamily="34" charset="0"/>
                  <a:sym typeface="Arial"/>
                </a:rPr>
                <a:t>170+</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12ABDB"/>
                  </a:solidFill>
                  <a:effectLst/>
                  <a:uLnTx/>
                  <a:uFillTx/>
                  <a:latin typeface="Verdana"/>
                  <a:ea typeface="Verdana" panose="020B0604030504040204" pitchFamily="34" charset="0"/>
                  <a:cs typeface="Calibri" panose="020F0502020204030204" pitchFamily="34" charset="0"/>
                  <a:sym typeface="Arial"/>
                </a:rPr>
                <a:t>services with public, private &amp; local models</a:t>
              </a:r>
            </a:p>
          </p:txBody>
        </p:sp>
        <p:sp>
          <p:nvSpPr>
            <p:cNvPr id="39" name="TextBox 38">
              <a:extLst>
                <a:ext uri="{FF2B5EF4-FFF2-40B4-BE49-F238E27FC236}">
                  <a16:creationId xmlns:a16="http://schemas.microsoft.com/office/drawing/2014/main" id="{4E516259-1E44-4E6F-930D-4562EBC37463}"/>
                </a:ext>
              </a:extLst>
            </p:cNvPr>
            <p:cNvSpPr txBox="1"/>
            <p:nvPr/>
          </p:nvSpPr>
          <p:spPr>
            <a:xfrm>
              <a:off x="2189918" y="5102820"/>
              <a:ext cx="1940388" cy="70788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
                  <a:srgbClr val="000000"/>
                </a:buClr>
                <a:buSzPts val="3600"/>
                <a:buFontTx/>
                <a:buNone/>
                <a:tabLst/>
                <a:defRPr/>
              </a:pPr>
              <a:r>
                <a:rPr kumimoji="0" lang="en-US" sz="2400" b="1" i="0" u="none" strike="noStrike" kern="0" cap="none" spc="0" normalizeH="0" baseline="0" noProof="0">
                  <a:ln>
                    <a:noFill/>
                  </a:ln>
                  <a:solidFill>
                    <a:srgbClr val="CB2980"/>
                  </a:solidFill>
                  <a:effectLst/>
                  <a:uLnTx/>
                  <a:uFillTx/>
                  <a:latin typeface="Verdana"/>
                  <a:ea typeface="Verdana" panose="020B0604030504040204" pitchFamily="34" charset="0"/>
                  <a:cs typeface="Calibri" panose="020F0502020204030204" pitchFamily="34" charset="0"/>
                  <a:sym typeface="Arial"/>
                </a:rPr>
                <a:t>1,900</a:t>
              </a:r>
              <a:endParaRPr kumimoji="0" lang="en" sz="2400" b="1" i="0" u="none" strike="noStrike" kern="0" cap="none" spc="0" normalizeH="0" baseline="0" noProof="0">
                <a:ln>
                  <a:noFill/>
                </a:ln>
                <a:solidFill>
                  <a:srgbClr val="CB2980"/>
                </a:solidFill>
                <a:effectLst/>
                <a:uLnTx/>
                <a:uFillTx/>
                <a:latin typeface="Verdana"/>
                <a:ea typeface="Verdana" panose="020B060403050404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kumimoji="0" lang="en-US" sz="1100" b="0" i="0" u="none" strike="noStrike" kern="0" cap="none" spc="0" normalizeH="0" baseline="0" noProof="0">
                  <a:ln>
                    <a:noFill/>
                  </a:ln>
                  <a:solidFill>
                    <a:srgbClr val="CB2980"/>
                  </a:solidFill>
                  <a:effectLst/>
                  <a:uLnTx/>
                  <a:uFillTx/>
                  <a:latin typeface="Verdana"/>
                  <a:ea typeface="Verdana" panose="020B0604030504040204" pitchFamily="34" charset="0"/>
                  <a:cs typeface="Calibri" panose="020F0502020204030204" pitchFamily="34" charset="0"/>
                  <a:sym typeface="Arial"/>
                </a:rPr>
                <a:t>Cloud</a:t>
              </a:r>
              <a:r>
                <a:rPr kumimoji="0" lang="mr-IN" sz="1100" b="0" i="0" u="none" strike="noStrike" kern="0" cap="none" spc="0" normalizeH="0" baseline="0" noProof="0">
                  <a:ln>
                    <a:noFill/>
                  </a:ln>
                  <a:solidFill>
                    <a:srgbClr val="CB2980"/>
                  </a:solidFill>
                  <a:effectLst/>
                  <a:uLnTx/>
                  <a:uFillTx/>
                  <a:latin typeface="Verdana"/>
                  <a:ea typeface="Verdana" panose="020B0604030504040204" pitchFamily="34" charset="0"/>
                  <a:cs typeface="Arial"/>
                  <a:sym typeface="Arial"/>
                </a:rPr>
                <a:t>–</a:t>
              </a:r>
              <a:r>
                <a:rPr kumimoji="0" lang="en-US" sz="1100" b="0" i="0" u="none" strike="noStrike" kern="0" cap="none" spc="0" normalizeH="0" baseline="0" noProof="0">
                  <a:ln>
                    <a:noFill/>
                  </a:ln>
                  <a:solidFill>
                    <a:srgbClr val="CB2980"/>
                  </a:solidFill>
                  <a:effectLst/>
                  <a:uLnTx/>
                  <a:uFillTx/>
                  <a:latin typeface="Verdana"/>
                  <a:ea typeface="Verdana" panose="020B0604030504040204" pitchFamily="34" charset="0"/>
                  <a:cs typeface="Calibri" panose="020F0502020204030204" pitchFamily="34" charset="0"/>
                  <a:sym typeface="Arial"/>
                </a:rPr>
                <a:t>technology patents</a:t>
              </a:r>
              <a:br>
                <a:rPr kumimoji="0" lang="en-US" sz="1100" b="0" i="0" u="none" strike="noStrike" kern="0" cap="none" spc="0" normalizeH="0" baseline="0" noProof="0">
                  <a:ln>
                    <a:noFill/>
                  </a:ln>
                  <a:solidFill>
                    <a:srgbClr val="CB2980"/>
                  </a:solidFill>
                  <a:effectLst/>
                  <a:uLnTx/>
                  <a:uFillTx/>
                  <a:latin typeface="Verdana"/>
                  <a:ea typeface="Verdana" panose="020B0604030504040204" pitchFamily="34" charset="0"/>
                  <a:cs typeface="Calibri" panose="020F0502020204030204" pitchFamily="34" charset="0"/>
                  <a:sym typeface="Arial"/>
                </a:rPr>
              </a:br>
              <a:r>
                <a:rPr kumimoji="0" lang="en-US" sz="1100" b="0" i="0" u="none" strike="noStrike" kern="0" cap="none" spc="0" normalizeH="0" baseline="0" noProof="0">
                  <a:ln>
                    <a:noFill/>
                  </a:ln>
                  <a:solidFill>
                    <a:srgbClr val="CB2980"/>
                  </a:solidFill>
                  <a:effectLst/>
                  <a:uLnTx/>
                  <a:uFillTx/>
                  <a:latin typeface="Verdana"/>
                  <a:ea typeface="Verdana" panose="020B0604030504040204" pitchFamily="34" charset="0"/>
                  <a:cs typeface="Calibri" panose="020F0502020204030204" pitchFamily="34" charset="0"/>
                  <a:sym typeface="Arial"/>
                </a:rPr>
                <a:t>granted in 2017 to IBM</a:t>
              </a:r>
              <a:endParaRPr kumimoji="0" lang="en-US" sz="1100" b="0" i="0" u="none" strike="noStrike" kern="1200" cap="none" spc="0" normalizeH="0" baseline="0" noProof="0">
                <a:ln>
                  <a:noFill/>
                </a:ln>
                <a:solidFill>
                  <a:srgbClr val="CB2980"/>
                </a:solidFill>
                <a:effectLst/>
                <a:uLnTx/>
                <a:uFillTx/>
                <a:latin typeface="Verdana"/>
                <a:ea typeface="Verdana" panose="020B060403050404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6E3494AD-A7DF-4A84-B0F5-49CF7BA2B0A8}"/>
                </a:ext>
              </a:extLst>
            </p:cNvPr>
            <p:cNvSpPr txBox="1"/>
            <p:nvPr/>
          </p:nvSpPr>
          <p:spPr>
            <a:xfrm>
              <a:off x="2189919" y="3614862"/>
              <a:ext cx="3296482" cy="7078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r>
                <a:rPr kumimoji="0" lang="en-US" sz="2400" b="1" i="0" u="none" strike="noStrike" kern="0" cap="none" spc="0" normalizeH="0" baseline="0" noProof="0">
                  <a:ln>
                    <a:noFill/>
                  </a:ln>
                  <a:solidFill>
                    <a:srgbClr val="0070AD"/>
                  </a:solidFill>
                  <a:effectLst/>
                  <a:uLnTx/>
                  <a:uFillTx/>
                  <a:latin typeface="Verdana"/>
                  <a:ea typeface="Verdana" panose="020B0604030504040204" pitchFamily="34" charset="0"/>
                  <a:cs typeface="Calibri" panose="020F0502020204030204" pitchFamily="34" charset="0"/>
                  <a:sym typeface="Arial"/>
                </a:rPr>
                <a:t>60+</a:t>
              </a:r>
            </a:p>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kumimoji="0" lang="en-US" sz="1100" b="0" i="0" u="none" strike="noStrike" kern="0" cap="none" spc="0" normalizeH="0" baseline="0" noProof="0">
                  <a:ln>
                    <a:noFill/>
                  </a:ln>
                  <a:solidFill>
                    <a:srgbClr val="0070AD"/>
                  </a:solidFill>
                  <a:effectLst/>
                  <a:uLnTx/>
                  <a:uFillTx/>
                  <a:latin typeface="Verdana"/>
                  <a:ea typeface="Verdana" panose="020B0604030504040204" pitchFamily="34" charset="0"/>
                  <a:cs typeface="Calibri" panose="020F0502020204030204" pitchFamily="34" charset="0"/>
                  <a:sym typeface="Arial"/>
                </a:rPr>
                <a:t>IBM Cloud data centers across 19 countries &amp;</a:t>
              </a:r>
              <a:br>
                <a:rPr kumimoji="0" lang="en-US" sz="1100" b="0" i="0" u="none" strike="noStrike" kern="0" cap="none" spc="0" normalizeH="0" baseline="0" noProof="0">
                  <a:ln>
                    <a:noFill/>
                  </a:ln>
                  <a:solidFill>
                    <a:srgbClr val="0070AD"/>
                  </a:solidFill>
                  <a:effectLst/>
                  <a:uLnTx/>
                  <a:uFillTx/>
                  <a:latin typeface="Verdana"/>
                  <a:ea typeface="Verdana" panose="020B0604030504040204" pitchFamily="34" charset="0"/>
                  <a:cs typeface="Calibri" panose="020F0502020204030204" pitchFamily="34" charset="0"/>
                  <a:sym typeface="Arial"/>
                </a:rPr>
              </a:br>
              <a:r>
                <a:rPr kumimoji="0" lang="en-US" sz="1100" b="0" i="0" u="none" strike="noStrike" kern="0" cap="none" spc="0" normalizeH="0" baseline="0" noProof="0">
                  <a:ln>
                    <a:noFill/>
                  </a:ln>
                  <a:solidFill>
                    <a:srgbClr val="0070AD"/>
                  </a:solidFill>
                  <a:effectLst/>
                  <a:uLnTx/>
                  <a:uFillTx/>
                  <a:latin typeface="Verdana"/>
                  <a:ea typeface="Verdana" panose="020B0604030504040204" pitchFamily="34" charset="0"/>
                  <a:cs typeface="Calibri" panose="020F0502020204030204" pitchFamily="34" charset="0"/>
                  <a:sym typeface="Arial"/>
                </a:rPr>
                <a:t>6 continents </a:t>
              </a:r>
            </a:p>
          </p:txBody>
        </p:sp>
        <p:sp>
          <p:nvSpPr>
            <p:cNvPr id="41" name="TextBox 40">
              <a:extLst>
                <a:ext uri="{FF2B5EF4-FFF2-40B4-BE49-F238E27FC236}">
                  <a16:creationId xmlns:a16="http://schemas.microsoft.com/office/drawing/2014/main" id="{40D62C06-DEB5-4E98-910C-BC7303E0EA3F}"/>
                </a:ext>
              </a:extLst>
            </p:cNvPr>
            <p:cNvSpPr txBox="1"/>
            <p:nvPr/>
          </p:nvSpPr>
          <p:spPr>
            <a:xfrm>
              <a:off x="2189919" y="4443480"/>
              <a:ext cx="1391482" cy="53860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1" i="0" u="none" strike="noStrike" kern="0" cap="none" spc="0" normalizeH="0" baseline="0" noProof="0">
                  <a:ln>
                    <a:noFill/>
                  </a:ln>
                  <a:solidFill>
                    <a:srgbClr val="4701A7"/>
                  </a:solidFill>
                  <a:effectLst/>
                  <a:uLnTx/>
                  <a:uFillTx/>
                  <a:latin typeface="Verdana"/>
                  <a:ea typeface="Verdana" panose="020B0604030504040204" pitchFamily="34" charset="0"/>
                  <a:cs typeface="Calibri" panose="020F0502020204030204" pitchFamily="34" charset="0"/>
                  <a:sym typeface="Arial"/>
                </a:rPr>
                <a:t>ONE </a:t>
              </a:r>
              <a:br>
                <a:rPr kumimoji="0" lang="en" sz="2800" b="1" i="0" u="none" strike="noStrike" kern="0" cap="none" spc="0" normalizeH="0" baseline="0" noProof="0">
                  <a:ln>
                    <a:noFill/>
                  </a:ln>
                  <a:solidFill>
                    <a:srgbClr val="4701A7"/>
                  </a:solidFill>
                  <a:effectLst/>
                  <a:uLnTx/>
                  <a:uFillTx/>
                  <a:latin typeface="Verdana"/>
                  <a:ea typeface="Verdana" panose="020B0604030504040204" pitchFamily="34" charset="0"/>
                  <a:cs typeface="Calibri" panose="020F0502020204030204" pitchFamily="34" charset="0"/>
                  <a:sym typeface="Arial"/>
                </a:rPr>
              </a:br>
              <a:r>
                <a:rPr kumimoji="0" lang="en" sz="1100" b="0" i="0" u="none" strike="noStrike" kern="0" cap="none" spc="0" normalizeH="0" baseline="0" noProof="0">
                  <a:ln>
                    <a:noFill/>
                  </a:ln>
                  <a:solidFill>
                    <a:srgbClr val="4701A7"/>
                  </a:solidFill>
                  <a:effectLst/>
                  <a:uLnTx/>
                  <a:uFillTx/>
                  <a:latin typeface="Verdana"/>
                  <a:ea typeface="Verdana" panose="020B0604030504040204" pitchFamily="34" charset="0"/>
                  <a:cs typeface="Calibri" panose="020F0502020204030204" pitchFamily="34" charset="0"/>
                  <a:sym typeface="Arial"/>
                </a:rPr>
                <a:t>Cloud </a:t>
              </a:r>
              <a:r>
                <a:rPr kumimoji="0" lang="en-US" sz="1100" b="0" i="0" u="none" strike="noStrike" kern="0" cap="none" spc="0" normalizeH="0" baseline="0" noProof="0">
                  <a:ln>
                    <a:noFill/>
                  </a:ln>
                  <a:solidFill>
                    <a:srgbClr val="4701A7"/>
                  </a:solidFill>
                  <a:effectLst/>
                  <a:uLnTx/>
                  <a:uFillTx/>
                  <a:latin typeface="Verdana"/>
                  <a:ea typeface="Verdana" panose="020B0604030504040204" pitchFamily="34" charset="0"/>
                  <a:cs typeface="Calibri" panose="020F0502020204030204" pitchFamily="34" charset="0"/>
                  <a:sym typeface="Arial"/>
                </a:rPr>
                <a:t>Architecture</a:t>
              </a:r>
            </a:p>
          </p:txBody>
        </p:sp>
      </p:grpSp>
      <p:pic>
        <p:nvPicPr>
          <p:cNvPr id="42" name="Picture 41">
            <a:extLst>
              <a:ext uri="{FF2B5EF4-FFF2-40B4-BE49-F238E27FC236}">
                <a16:creationId xmlns:a16="http://schemas.microsoft.com/office/drawing/2014/main" id="{86C1CC89-6E67-40B5-B331-A2E40E4BD17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170296" y="5148560"/>
            <a:ext cx="1521291" cy="648990"/>
          </a:xfrm>
          <a:prstGeom prst="rect">
            <a:avLst/>
          </a:prstGeom>
        </p:spPr>
      </p:pic>
      <p:sp>
        <p:nvSpPr>
          <p:cNvPr id="43" name="TextBox 42">
            <a:extLst>
              <a:ext uri="{FF2B5EF4-FFF2-40B4-BE49-F238E27FC236}">
                <a16:creationId xmlns:a16="http://schemas.microsoft.com/office/drawing/2014/main" id="{B174EF51-F3AD-4438-B9C1-7AE903CE086A}"/>
              </a:ext>
            </a:extLst>
          </p:cNvPr>
          <p:cNvSpPr txBox="1"/>
          <p:nvPr/>
        </p:nvSpPr>
        <p:spPr>
          <a:xfrm>
            <a:off x="6175601" y="1275825"/>
            <a:ext cx="5680573" cy="1737360"/>
          </a:xfrm>
          <a:prstGeom prst="roundRect">
            <a:avLst>
              <a:gd name="adj" fmla="val 5767"/>
            </a:avLst>
          </a:prstGeom>
          <a:solidFill>
            <a:schemeClr val="accent1"/>
          </a:solidFill>
          <a:ln>
            <a:solidFill>
              <a:schemeClr val="bg1"/>
            </a:solidFill>
          </a:ln>
        </p:spPr>
        <p:txBody>
          <a:bodyPr wrap="square" lIns="91440" tIns="91440" rIns="91440" bIns="91440" rtlCol="0" anchor="ctr" anchorCtr="0">
            <a:noAutofit/>
          </a:bodyPr>
          <a:lstStyle/>
          <a:p>
            <a:pPr marL="0" marR="0" lvl="0" indent="0" algn="l" defTabSz="914400" rtl="0" eaLnBrk="1" fontAlgn="auto" latinLnBrk="0" hangingPunct="1">
              <a:lnSpc>
                <a:spcPts val="1300"/>
              </a:lnSpc>
              <a:spcBef>
                <a:spcPts val="0"/>
              </a:spcBef>
              <a:spcAft>
                <a:spcPts val="300"/>
              </a:spcAft>
              <a:buClr>
                <a:srgbClr val="0098CC"/>
              </a:buClr>
              <a:buSzTx/>
              <a:buFontTx/>
              <a:buNone/>
              <a:tabLst/>
              <a:defRPr/>
            </a:pPr>
            <a:r>
              <a:rPr kumimoji="0" lang="en-US" sz="1600" b="1" i="0" u="none" strike="noStrike" kern="1200" cap="none" spc="0" normalizeH="0" baseline="0" noProof="0">
                <a:ln>
                  <a:noFill/>
                </a:ln>
                <a:solidFill>
                  <a:prstClr val="white"/>
                </a:solidFill>
                <a:effectLst/>
                <a:uLnTx/>
                <a:uFillTx/>
                <a:latin typeface="Verdana"/>
                <a:ea typeface="+mn-ea"/>
                <a:cs typeface="Calibri" panose="020F0502020204030204" pitchFamily="34" charset="0"/>
              </a:rPr>
              <a:t>IBM</a:t>
            </a:r>
          </a:p>
          <a:p>
            <a:pPr marL="234950" marR="0" lvl="0" indent="-234950" algn="l" defTabSz="914400" rtl="0" eaLnBrk="1" fontAlgn="auto" latinLnBrk="0" hangingPunct="1">
              <a:lnSpc>
                <a:spcPts val="1200"/>
              </a:lnSpc>
              <a:spcBef>
                <a:spcPts val="0"/>
              </a:spcBef>
              <a:spcAft>
                <a:spcPts val="200"/>
              </a:spcAft>
              <a:buClr>
                <a:prstClr val="white"/>
              </a:buClr>
              <a:buSzTx/>
              <a:buFont typeface="Wingdings" panose="05000000000000000000" pitchFamily="2" charset="2"/>
              <a:buChar char="§"/>
              <a:tabLst/>
              <a:defRPr/>
            </a:pPr>
            <a:r>
              <a:rPr kumimoji="0" lang="en-US" sz="1000" b="0" i="0" u="none" strike="noStrike" kern="1200" cap="none" spc="0" normalizeH="0" baseline="0" noProof="0">
                <a:ln>
                  <a:noFill/>
                </a:ln>
                <a:solidFill>
                  <a:srgbClr val="C2CF00">
                    <a:lumMod val="60000"/>
                    <a:lumOff val="40000"/>
                  </a:srgbClr>
                </a:solidFill>
                <a:effectLst/>
                <a:uLnTx/>
                <a:uFillTx/>
                <a:latin typeface="Verdana"/>
                <a:ea typeface="+mn-ea"/>
                <a:cs typeface="Calibri" panose="020F0502020204030204" pitchFamily="34" charset="0"/>
              </a:rPr>
              <a:t>IBM’s Platinum Business Partner</a:t>
            </a:r>
          </a:p>
          <a:p>
            <a:pPr marL="234950" marR="0" lvl="0" indent="-234950" algn="l" defTabSz="914400" rtl="0" eaLnBrk="1" fontAlgn="auto" latinLnBrk="0" hangingPunct="1">
              <a:lnSpc>
                <a:spcPts val="1200"/>
              </a:lnSpc>
              <a:spcBef>
                <a:spcPts val="0"/>
              </a:spcBef>
              <a:spcAft>
                <a:spcPts val="200"/>
              </a:spcAft>
              <a:buClr>
                <a:prstClr val="white"/>
              </a:buClr>
              <a:buSzTx/>
              <a:buFont typeface="Wingdings" panose="05000000000000000000" pitchFamily="2" charset="2"/>
              <a:buChar char="§"/>
              <a:tabLst/>
              <a:defRPr/>
            </a:pPr>
            <a:r>
              <a:rPr kumimoji="0" lang="en-US" sz="1000" b="0" i="0" u="none" strike="noStrike" kern="1200" cap="none" spc="0" normalizeH="0" baseline="0" noProof="0">
                <a:ln>
                  <a:noFill/>
                </a:ln>
                <a:solidFill>
                  <a:srgbClr val="C2CF00">
                    <a:lumMod val="60000"/>
                    <a:lumOff val="40000"/>
                  </a:srgbClr>
                </a:solidFill>
                <a:effectLst/>
                <a:uLnTx/>
                <a:uFillTx/>
                <a:latin typeface="Verdana"/>
                <a:ea typeface="+mn-ea"/>
                <a:cs typeface="Calibri" panose="020F0502020204030204" pitchFamily="34" charset="0"/>
              </a:rPr>
              <a:t>19 Years of Partnership, </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focused on helping clients meet increasingly specific business needs.</a:t>
            </a:r>
          </a:p>
          <a:p>
            <a:pPr marL="234950" marR="0" lvl="0" indent="-234950" algn="l" defTabSz="914400" rtl="0" eaLnBrk="1" fontAlgn="auto" latinLnBrk="0" hangingPunct="1">
              <a:lnSpc>
                <a:spcPts val="1200"/>
              </a:lnSpc>
              <a:spcBef>
                <a:spcPts val="0"/>
              </a:spcBef>
              <a:spcAft>
                <a:spcPts val="200"/>
              </a:spcAft>
              <a:buClr>
                <a:prstClr val="white"/>
              </a:buClr>
              <a:buSzTx/>
              <a:buFont typeface="Wingdings" panose="05000000000000000000" pitchFamily="2" charset="2"/>
              <a:buChar char="§"/>
              <a:tabLst/>
              <a:defRPr/>
            </a:pPr>
            <a:r>
              <a:rPr kumimoji="0" lang="en-US" sz="1000" b="0" i="0" u="none" strike="noStrike" kern="1200" cap="none" spc="0" normalizeH="0" baseline="0" noProof="0">
                <a:ln>
                  <a:noFill/>
                </a:ln>
                <a:solidFill>
                  <a:srgbClr val="C2CF00">
                    <a:lumMod val="60000"/>
                    <a:lumOff val="40000"/>
                  </a:srgbClr>
                </a:solidFill>
                <a:effectLst/>
                <a:uLnTx/>
                <a:uFillTx/>
                <a:latin typeface="Verdana"/>
                <a:ea typeface="+mn-ea"/>
                <a:cs typeface="Calibri" panose="020F0502020204030204" pitchFamily="34" charset="0"/>
              </a:rPr>
              <a:t>20+ Countries </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with </a:t>
            </a:r>
            <a:r>
              <a:rPr kumimoji="0" lang="en-US" sz="1000" b="0" i="0" u="none" strike="noStrike" kern="1200" cap="none" spc="0" normalizeH="0" baseline="0" noProof="0">
                <a:ln>
                  <a:noFill/>
                </a:ln>
                <a:solidFill>
                  <a:srgbClr val="C2CF00">
                    <a:lumMod val="60000"/>
                    <a:lumOff val="40000"/>
                  </a:srgbClr>
                </a:solidFill>
                <a:effectLst/>
                <a:uLnTx/>
                <a:uFillTx/>
                <a:latin typeface="Verdana"/>
                <a:ea typeface="+mn-ea"/>
                <a:cs typeface="Calibri" panose="020F0502020204030204" pitchFamily="34" charset="0"/>
              </a:rPr>
              <a:t>IBM Alliance Presence </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 Our country alliance managers are dedicated to innovating, selling and delivering IBM solutions, backed by teams of Capgemini and IBM experts around the world.</a:t>
            </a:r>
          </a:p>
          <a:p>
            <a:pPr marL="234950" marR="0" lvl="0" indent="-234950" algn="l" defTabSz="914400" rtl="0" eaLnBrk="1" fontAlgn="auto" latinLnBrk="0" hangingPunct="1">
              <a:lnSpc>
                <a:spcPts val="1200"/>
              </a:lnSpc>
              <a:spcBef>
                <a:spcPts val="0"/>
              </a:spcBef>
              <a:spcAft>
                <a:spcPts val="200"/>
              </a:spcAft>
              <a:buClr>
                <a:prstClr val="white"/>
              </a:buClr>
              <a:buSzTx/>
              <a:buFont typeface="Wingdings" panose="05000000000000000000" pitchFamily="2" charset="2"/>
              <a:buChar char="§"/>
              <a:tabLst/>
              <a:defRPr/>
            </a:pPr>
            <a:r>
              <a:rPr kumimoji="0" lang="en-US" sz="1000" b="0" i="0" u="none" strike="noStrike" kern="1200" cap="none" spc="0" normalizeH="0" baseline="0" noProof="0">
                <a:ln>
                  <a:noFill/>
                </a:ln>
                <a:solidFill>
                  <a:srgbClr val="C2CF00">
                    <a:lumMod val="60000"/>
                    <a:lumOff val="40000"/>
                  </a:srgbClr>
                </a:solidFill>
                <a:effectLst/>
                <a:uLnTx/>
                <a:uFillTx/>
                <a:latin typeface="Verdana"/>
                <a:ea typeface="+mn-ea"/>
                <a:cs typeface="Calibri" panose="020F0502020204030204" pitchFamily="34" charset="0"/>
              </a:rPr>
              <a:t>15K IBM PartnerWorld™ </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Members - Capgemini one of the largest participating companies in IBM’s business partner program.</a:t>
            </a:r>
          </a:p>
        </p:txBody>
      </p:sp>
      <p:sp>
        <p:nvSpPr>
          <p:cNvPr id="44" name="TextBox 43">
            <a:extLst>
              <a:ext uri="{FF2B5EF4-FFF2-40B4-BE49-F238E27FC236}">
                <a16:creationId xmlns:a16="http://schemas.microsoft.com/office/drawing/2014/main" id="{2221B5EB-6554-4187-818E-33CF5603CC69}"/>
              </a:ext>
            </a:extLst>
          </p:cNvPr>
          <p:cNvSpPr txBox="1"/>
          <p:nvPr/>
        </p:nvSpPr>
        <p:spPr>
          <a:xfrm>
            <a:off x="6175601" y="3077488"/>
            <a:ext cx="5680573" cy="1554480"/>
          </a:xfrm>
          <a:prstGeom prst="roundRect">
            <a:avLst>
              <a:gd name="adj" fmla="val 5118"/>
            </a:avLst>
          </a:prstGeom>
          <a:solidFill>
            <a:schemeClr val="accent1"/>
          </a:solidFill>
          <a:ln>
            <a:solidFill>
              <a:schemeClr val="bg1"/>
            </a:solidFill>
          </a:ln>
        </p:spPr>
        <p:txBody>
          <a:bodyPr wrap="square" lIns="91440" tIns="91440" rIns="91440" bIns="91440" rtlCol="0" anchor="ctr" anchorCtr="0">
            <a:noAutofit/>
          </a:bodyPr>
          <a:lstStyle/>
          <a:p>
            <a:pPr marL="0" marR="0" lvl="0" indent="0" algn="l" defTabSz="914400" rtl="0" eaLnBrk="1" fontAlgn="auto" latinLnBrk="0" hangingPunct="1">
              <a:lnSpc>
                <a:spcPts val="1300"/>
              </a:lnSpc>
              <a:spcBef>
                <a:spcPts val="0"/>
              </a:spcBef>
              <a:spcAft>
                <a:spcPts val="300"/>
              </a:spcAft>
              <a:buClr>
                <a:srgbClr val="0098CC"/>
              </a:buClr>
              <a:buSzTx/>
              <a:buFontTx/>
              <a:buNone/>
              <a:tabLst/>
              <a:defRPr/>
            </a:pPr>
            <a:r>
              <a:rPr kumimoji="0" lang="en-US" sz="1600" b="1" i="0" u="none" strike="noStrike" kern="1200" cap="none" spc="0" normalizeH="0" baseline="0" noProof="0">
                <a:ln>
                  <a:noFill/>
                </a:ln>
                <a:solidFill>
                  <a:prstClr val="white"/>
                </a:solidFill>
                <a:effectLst/>
                <a:uLnTx/>
                <a:uFillTx/>
                <a:latin typeface="Verdana"/>
                <a:ea typeface="+mn-ea"/>
                <a:cs typeface="Calibri" panose="020F0502020204030204" pitchFamily="34" charset="0"/>
              </a:rPr>
              <a:t>RedHat</a:t>
            </a:r>
          </a:p>
          <a:p>
            <a:pPr marL="234950" marR="0" lvl="0" indent="-234950" algn="l" defTabSz="914400" rtl="0" eaLnBrk="1" fontAlgn="auto" latinLnBrk="0" hangingPunct="1">
              <a:lnSpc>
                <a:spcPts val="1200"/>
              </a:lnSpc>
              <a:spcBef>
                <a:spcPts val="0"/>
              </a:spcBef>
              <a:spcAft>
                <a:spcPts val="200"/>
              </a:spcAft>
              <a:buClr>
                <a:prstClr val="white"/>
              </a:buClr>
              <a:buSzTx/>
              <a:buFont typeface="Wingdings" panose="05000000000000000000" pitchFamily="2" charset="2"/>
              <a:buChar char="§"/>
              <a:tabLst/>
              <a:defRPr/>
            </a:pPr>
            <a:r>
              <a:rPr kumimoji="0" lang="en-US" sz="1000" b="0" i="0" u="none" strike="noStrike" kern="1200" cap="none" spc="0" normalizeH="0" baseline="0" noProof="0">
                <a:ln>
                  <a:noFill/>
                </a:ln>
                <a:solidFill>
                  <a:srgbClr val="C2CF00">
                    <a:lumMod val="60000"/>
                    <a:lumOff val="40000"/>
                  </a:srgbClr>
                </a:solidFill>
                <a:effectLst/>
                <a:uLnTx/>
                <a:uFillTx/>
                <a:latin typeface="Verdana"/>
                <a:ea typeface="+mn-ea"/>
                <a:cs typeface="Calibri" panose="020F0502020204030204" pitchFamily="34" charset="0"/>
              </a:rPr>
              <a:t>700+ accreditations </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globally across middleware, application development, cloud, and data center technologies</a:t>
            </a:r>
          </a:p>
          <a:p>
            <a:pPr marL="234950" marR="0" lvl="0" indent="-234950" algn="l" defTabSz="914400" rtl="0" eaLnBrk="1" fontAlgn="auto" latinLnBrk="0" hangingPunct="1">
              <a:lnSpc>
                <a:spcPts val="1200"/>
              </a:lnSpc>
              <a:spcBef>
                <a:spcPts val="0"/>
              </a:spcBef>
              <a:spcAft>
                <a:spcPts val="200"/>
              </a:spcAft>
              <a:buClr>
                <a:prstClr val="white"/>
              </a:buClr>
              <a:buSzTx/>
              <a:buFont typeface="Wingdings" panose="05000000000000000000" pitchFamily="2" charset="2"/>
              <a:buChar char="§"/>
              <a:tabLst/>
              <a:defRPr/>
            </a:pPr>
            <a:r>
              <a:rPr kumimoji="0" lang="en-US" sz="1000" b="0" i="0" u="none" strike="noStrike" kern="1200" cap="none" spc="0" normalizeH="0" baseline="0" noProof="0">
                <a:ln>
                  <a:noFill/>
                </a:ln>
                <a:solidFill>
                  <a:srgbClr val="C2CF00">
                    <a:lumMod val="60000"/>
                    <a:lumOff val="40000"/>
                  </a:srgbClr>
                </a:solidFill>
                <a:effectLst/>
                <a:uLnTx/>
                <a:uFillTx/>
                <a:latin typeface="Verdana"/>
                <a:ea typeface="+mn-ea"/>
                <a:cs typeface="Calibri" panose="020F0502020204030204" pitchFamily="34" charset="0"/>
              </a:rPr>
              <a:t>150+skilled professionals </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in Red Hat</a:t>
            </a:r>
            <a:r>
              <a:rPr kumimoji="0" lang="en-US" sz="1000" b="0" i="0" u="none" strike="noStrike" kern="1200" cap="none" spc="0" normalizeH="0" baseline="30000" noProof="0">
                <a:ln>
                  <a:noFill/>
                </a:ln>
                <a:solidFill>
                  <a:prstClr val="white"/>
                </a:solidFill>
                <a:effectLst/>
                <a:uLnTx/>
                <a:uFillTx/>
                <a:latin typeface="Verdana"/>
                <a:ea typeface="+mn-ea"/>
                <a:cs typeface="Calibri" panose="020F0502020204030204" pitchFamily="34" charset="0"/>
              </a:rPr>
              <a:t>®</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 OpenShift</a:t>
            </a:r>
            <a:r>
              <a:rPr kumimoji="0" lang="en-US" sz="1000" b="0" i="0" u="none" strike="noStrike" kern="1200" cap="none" spc="0" normalizeH="0" baseline="30000" noProof="0">
                <a:ln>
                  <a:noFill/>
                </a:ln>
                <a:solidFill>
                  <a:prstClr val="white"/>
                </a:solidFill>
                <a:effectLst/>
                <a:uLnTx/>
                <a:uFillTx/>
                <a:latin typeface="Verdana"/>
                <a:ea typeface="+mn-ea"/>
                <a:cs typeface="Calibri" panose="020F0502020204030204" pitchFamily="34" charset="0"/>
              </a:rPr>
              <a:t>®</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 globally with training underway for 300+ more across NA and other regions</a:t>
            </a:r>
          </a:p>
          <a:p>
            <a:pPr marL="234950" marR="0" lvl="0" indent="-234950" algn="l" defTabSz="914400" rtl="0" eaLnBrk="1" fontAlgn="auto" latinLnBrk="0" hangingPunct="1">
              <a:lnSpc>
                <a:spcPts val="1200"/>
              </a:lnSpc>
              <a:spcBef>
                <a:spcPts val="0"/>
              </a:spcBef>
              <a:spcAft>
                <a:spcPts val="200"/>
              </a:spcAft>
              <a:buClr>
                <a:prstClr val="white"/>
              </a:buClr>
              <a:buSzTx/>
              <a:buFont typeface="Wingdings" panose="05000000000000000000" pitchFamily="2" charset="2"/>
              <a:buChar char="§"/>
              <a:tabLst/>
              <a:defRPr/>
            </a:pP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Champion initiative: </a:t>
            </a:r>
            <a:r>
              <a:rPr kumimoji="0" lang="en-US" sz="1000" b="0" i="0" u="none" strike="noStrike" kern="1200" cap="none" spc="0" normalizeH="0" baseline="0" noProof="0">
                <a:ln>
                  <a:noFill/>
                </a:ln>
                <a:solidFill>
                  <a:srgbClr val="C2CF00">
                    <a:lumMod val="60000"/>
                    <a:lumOff val="40000"/>
                  </a:srgbClr>
                </a:solidFill>
                <a:effectLst/>
                <a:uLnTx/>
                <a:uFillTx/>
                <a:latin typeface="Verdana"/>
                <a:ea typeface="+mn-ea"/>
                <a:cs typeface="Calibri" panose="020F0502020204030204" pitchFamily="34" charset="0"/>
              </a:rPr>
              <a:t>Highly engaged and passionate evangelists </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driving internal capabilities fully supported by Red Hat</a:t>
            </a:r>
            <a:r>
              <a:rPr kumimoji="0" lang="en-US" sz="1000" b="0" i="0" u="none" strike="noStrike" kern="1200" cap="none" spc="0" normalizeH="0" baseline="30000" noProof="0">
                <a:ln>
                  <a:noFill/>
                </a:ln>
                <a:solidFill>
                  <a:prstClr val="white"/>
                </a:solidFill>
                <a:effectLst/>
                <a:uLnTx/>
                <a:uFillTx/>
                <a:latin typeface="Verdana"/>
                <a:ea typeface="+mn-ea"/>
                <a:cs typeface="Calibri" panose="020F0502020204030204" pitchFamily="34" charset="0"/>
              </a:rPr>
              <a:t>®</a:t>
            </a:r>
          </a:p>
          <a:p>
            <a:pPr marL="234950" marR="0" lvl="0" indent="-234950" algn="l" defTabSz="914400" rtl="0" eaLnBrk="1" fontAlgn="auto" latinLnBrk="0" hangingPunct="1">
              <a:lnSpc>
                <a:spcPts val="1200"/>
              </a:lnSpc>
              <a:spcBef>
                <a:spcPts val="0"/>
              </a:spcBef>
              <a:spcAft>
                <a:spcPts val="200"/>
              </a:spcAft>
              <a:buClr>
                <a:prstClr val="white"/>
              </a:buClr>
              <a:buSzTx/>
              <a:buFont typeface="Wingdings" panose="05000000000000000000" pitchFamily="2" charset="2"/>
              <a:buChar char="§"/>
              <a:tabLst/>
              <a:defRPr/>
            </a:pPr>
            <a:r>
              <a:rPr kumimoji="0" lang="en-US" sz="1000" b="0" i="0" u="none" strike="noStrike" kern="1200" cap="none" spc="0" normalizeH="0" baseline="0" noProof="0">
                <a:ln>
                  <a:noFill/>
                </a:ln>
                <a:solidFill>
                  <a:srgbClr val="C2CF00">
                    <a:lumMod val="60000"/>
                    <a:lumOff val="40000"/>
                  </a:srgbClr>
                </a:solidFill>
                <a:effectLst/>
                <a:uLnTx/>
                <a:uFillTx/>
                <a:latin typeface="Verdana"/>
                <a:ea typeface="+mn-ea"/>
                <a:cs typeface="Calibri" panose="020F0502020204030204" pitchFamily="34" charset="0"/>
              </a:rPr>
              <a:t>Advanced Delivery Center </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(ADC) focused on </a:t>
            </a:r>
            <a:r>
              <a:rPr kumimoji="0" lang="en-US" sz="1000" b="0" i="0" u="none" strike="noStrike" kern="1200" cap="none" spc="0" normalizeH="0" baseline="0" noProof="0">
                <a:ln>
                  <a:noFill/>
                </a:ln>
                <a:solidFill>
                  <a:srgbClr val="C2CF00">
                    <a:lumMod val="60000"/>
                    <a:lumOff val="40000"/>
                  </a:srgbClr>
                </a:solidFill>
                <a:effectLst/>
                <a:uLnTx/>
                <a:uFillTx/>
                <a:latin typeface="Verdana"/>
                <a:ea typeface="+mn-ea"/>
                <a:cs typeface="Calibri" panose="020F0502020204030204" pitchFamily="34" charset="0"/>
              </a:rPr>
              <a:t>OpenShift</a:t>
            </a:r>
            <a:r>
              <a:rPr kumimoji="0" lang="en-US" sz="1000" b="0" i="0" u="none" strike="noStrike" kern="1200" cap="none" spc="0" normalizeH="0" baseline="30000" noProof="0">
                <a:ln>
                  <a:noFill/>
                </a:ln>
                <a:solidFill>
                  <a:srgbClr val="C2CF00">
                    <a:lumMod val="60000"/>
                    <a:lumOff val="40000"/>
                  </a:srgbClr>
                </a:solidFill>
                <a:effectLst/>
                <a:uLnTx/>
                <a:uFillTx/>
                <a:latin typeface="Verdana"/>
                <a:ea typeface="+mn-ea"/>
                <a:cs typeface="Calibri" panose="020F0502020204030204" pitchFamily="34" charset="0"/>
              </a:rPr>
              <a:t>®</a:t>
            </a:r>
            <a:r>
              <a:rPr kumimoji="0" lang="en-US" sz="1000" b="0" i="0" u="none" strike="noStrike" kern="1200" cap="none" spc="0" normalizeH="0" baseline="0" noProof="0">
                <a:ln>
                  <a:noFill/>
                </a:ln>
                <a:solidFill>
                  <a:prstClr val="white"/>
                </a:solidFill>
                <a:effectLst/>
                <a:uLnTx/>
                <a:uFillTx/>
                <a:latin typeface="Verdana"/>
                <a:ea typeface="+mn-ea"/>
                <a:cs typeface="Calibri" panose="020F0502020204030204" pitchFamily="34" charset="0"/>
              </a:rPr>
              <a:t> technology.</a:t>
            </a:r>
          </a:p>
        </p:txBody>
      </p:sp>
      <p:sp>
        <p:nvSpPr>
          <p:cNvPr id="45" name="Rectangle 44">
            <a:extLst>
              <a:ext uri="{FF2B5EF4-FFF2-40B4-BE49-F238E27FC236}">
                <a16:creationId xmlns:a16="http://schemas.microsoft.com/office/drawing/2014/main" id="{0CBAC240-F5E1-41A4-AD8D-7EAA58E737E5}"/>
              </a:ext>
            </a:extLst>
          </p:cNvPr>
          <p:cNvSpPr/>
          <p:nvPr/>
        </p:nvSpPr>
        <p:spPr>
          <a:xfrm>
            <a:off x="6295863" y="4732867"/>
            <a:ext cx="2691696" cy="144655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kumimoji="0" lang="en-US" sz="1600" b="1" i="0" u="none" strike="noStrike" kern="0" cap="none" spc="0" normalizeH="0" baseline="0" noProof="0">
                <a:ln>
                  <a:noFill/>
                </a:ln>
                <a:solidFill>
                  <a:srgbClr val="95E616"/>
                </a:solidFill>
                <a:effectLst/>
                <a:uLnTx/>
                <a:uFillTx/>
                <a:latin typeface="Verdana"/>
                <a:ea typeface="Verdana" panose="020B0604030504040204" pitchFamily="34" charset="0"/>
                <a:cs typeface="Calibri" panose="020F0502020204030204" pitchFamily="34" charset="0"/>
                <a:sym typeface="Arial"/>
              </a:rPr>
              <a:t>IBM Cloud –</a:t>
            </a:r>
            <a:br>
              <a:rPr kumimoji="0" lang="en-US" sz="1600" b="1" i="0" u="none" strike="noStrike" kern="0" cap="none" spc="0" normalizeH="0" baseline="0" noProof="0">
                <a:ln>
                  <a:noFill/>
                </a:ln>
                <a:solidFill>
                  <a:srgbClr val="95E616"/>
                </a:solidFill>
                <a:effectLst/>
                <a:uLnTx/>
                <a:uFillTx/>
                <a:latin typeface="Verdana"/>
                <a:ea typeface="Verdana" panose="020B0604030504040204" pitchFamily="34" charset="0"/>
                <a:cs typeface="Calibri" panose="020F0502020204030204" pitchFamily="34" charset="0"/>
                <a:sym typeface="Arial"/>
              </a:rPr>
            </a:br>
            <a:r>
              <a:rPr kumimoji="0" lang="en-US" sz="1600" b="1" i="0" u="none" strike="noStrike" kern="0" cap="none" spc="0" normalizeH="0" baseline="0" noProof="0">
                <a:ln>
                  <a:noFill/>
                </a:ln>
                <a:solidFill>
                  <a:srgbClr val="95E616"/>
                </a:solidFill>
                <a:effectLst/>
                <a:uLnTx/>
                <a:uFillTx/>
                <a:latin typeface="Verdana"/>
                <a:ea typeface="Verdana" panose="020B0604030504040204" pitchFamily="34" charset="0"/>
                <a:cs typeface="Calibri" panose="020F0502020204030204" pitchFamily="34" charset="0"/>
                <a:sym typeface="Arial"/>
              </a:rPr>
              <a:t>Capgemini Capabilities:</a:t>
            </a:r>
          </a:p>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kumimoji="0" lang="en-US" sz="3000" b="1" i="0" u="none" strike="noStrike" kern="0" cap="none" spc="0" normalizeH="0" baseline="0" noProof="0">
                <a:ln>
                  <a:noFill/>
                </a:ln>
                <a:solidFill>
                  <a:srgbClr val="C2CF00"/>
                </a:solidFill>
                <a:effectLst/>
                <a:uLnTx/>
                <a:uFillTx/>
                <a:latin typeface="Verdana"/>
                <a:ea typeface="Verdana" panose="020B0604030504040204" pitchFamily="34" charset="0"/>
                <a:cs typeface="Calibri" panose="020F0502020204030204" pitchFamily="34" charset="0"/>
                <a:sym typeface="Arial"/>
              </a:rPr>
              <a:t>127</a:t>
            </a:r>
            <a:r>
              <a:rPr kumimoji="0" lang="en-US" sz="3000" b="1" i="0" u="none" strike="noStrike" kern="0" cap="none" spc="0" normalizeH="0" baseline="0" noProof="0">
                <a:ln>
                  <a:noFill/>
                </a:ln>
                <a:solidFill>
                  <a:srgbClr val="000000"/>
                </a:solidFill>
                <a:effectLst/>
                <a:uLnTx/>
                <a:uFillTx/>
                <a:latin typeface="Verdana"/>
                <a:ea typeface="Verdana" panose="020B0604030504040204" pitchFamily="34" charset="0"/>
                <a:cs typeface="Calibri" panose="020F0502020204030204" pitchFamily="34" charset="0"/>
                <a:sym typeface="Arial"/>
              </a:rPr>
              <a:t> </a:t>
            </a:r>
            <a:r>
              <a:rPr kumimoji="0" lang="en-US" sz="1600" b="0" i="0" u="none" strike="noStrike" kern="0" cap="none" spc="0" normalizeH="0" baseline="0" noProof="0">
                <a:ln>
                  <a:noFill/>
                </a:ln>
                <a:solidFill>
                  <a:prstClr val="white"/>
                </a:solidFill>
                <a:effectLst/>
                <a:uLnTx/>
                <a:uFillTx/>
                <a:latin typeface="Verdana"/>
                <a:ea typeface="Verdana" panose="020B0604030504040204" pitchFamily="34" charset="0"/>
                <a:cs typeface="Calibri" panose="020F0502020204030204" pitchFamily="34" charset="0"/>
                <a:sym typeface="Arial"/>
              </a:rPr>
              <a:t>Certifications globally and still counting…</a:t>
            </a:r>
            <a:endParaRPr kumimoji="0" lang="en-US" sz="1800" b="0" i="0" u="none" strike="noStrike" kern="0" cap="none" spc="0" normalizeH="0" baseline="0" noProof="0">
              <a:ln>
                <a:noFill/>
              </a:ln>
              <a:solidFill>
                <a:prstClr val="white"/>
              </a:solidFill>
              <a:effectLst/>
              <a:uLnTx/>
              <a:uFillTx/>
              <a:latin typeface="Verdana"/>
              <a:ea typeface="Verdana" panose="020B0604030504040204" pitchFamily="34" charset="0"/>
              <a:cs typeface="Calibri" panose="020F0502020204030204" pitchFamily="34" charset="0"/>
              <a:sym typeface="Arial"/>
            </a:endParaRPr>
          </a:p>
        </p:txBody>
      </p:sp>
      <p:sp>
        <p:nvSpPr>
          <p:cNvPr id="46" name="Rectangle 45">
            <a:extLst>
              <a:ext uri="{FF2B5EF4-FFF2-40B4-BE49-F238E27FC236}">
                <a16:creationId xmlns:a16="http://schemas.microsoft.com/office/drawing/2014/main" id="{B5191059-8964-4F87-B285-48C29B32E967}"/>
              </a:ext>
            </a:extLst>
          </p:cNvPr>
          <p:cNvSpPr/>
          <p:nvPr/>
        </p:nvSpPr>
        <p:spPr>
          <a:xfrm>
            <a:off x="9378986" y="4732867"/>
            <a:ext cx="2563814" cy="16619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kumimoji="0" lang="en-US" sz="1600" b="1" i="0" u="none" strike="noStrike" kern="0" cap="none" spc="0" normalizeH="0" baseline="0" noProof="0">
                <a:ln>
                  <a:noFill/>
                </a:ln>
                <a:solidFill>
                  <a:srgbClr val="95E616"/>
                </a:solidFill>
                <a:effectLst/>
                <a:uLnTx/>
                <a:uFillTx/>
                <a:latin typeface="Verdana"/>
                <a:ea typeface="Verdana" panose="020B0604030504040204" pitchFamily="34" charset="0"/>
                <a:cs typeface="Calibri" panose="020F0502020204030204" pitchFamily="34" charset="0"/>
                <a:sym typeface="Arial"/>
              </a:rPr>
              <a:t>Redhat:</a:t>
            </a:r>
          </a:p>
          <a:p>
            <a:pPr marL="0" marR="0" lvl="0" indent="0" algn="l" defTabSz="914400" rtl="0" eaLnBrk="1" fontAlgn="auto" latinLnBrk="0" hangingPunct="1">
              <a:lnSpc>
                <a:spcPct val="100000"/>
              </a:lnSpc>
              <a:spcBef>
                <a:spcPts val="0"/>
              </a:spcBef>
              <a:spcAft>
                <a:spcPts val="0"/>
              </a:spcAft>
              <a:buClr>
                <a:srgbClr val="000000"/>
              </a:buClr>
              <a:buSzPts val="3600"/>
              <a:buFontTx/>
              <a:buNone/>
              <a:tabLst/>
              <a:defRPr/>
            </a:pPr>
            <a:r>
              <a:rPr kumimoji="0" lang="en-US" sz="3000" b="1" i="0" u="none" strike="noStrike" kern="0" cap="none" spc="0" normalizeH="0" baseline="0" noProof="0">
                <a:ln>
                  <a:noFill/>
                </a:ln>
                <a:solidFill>
                  <a:srgbClr val="C2CF00"/>
                </a:solidFill>
                <a:effectLst/>
                <a:uLnTx/>
                <a:uFillTx/>
                <a:latin typeface="Verdana"/>
                <a:ea typeface="Verdana" panose="020B0604030504040204" pitchFamily="34" charset="0"/>
                <a:cs typeface="Calibri" panose="020F0502020204030204" pitchFamily="34" charset="0"/>
                <a:sym typeface="Arial"/>
              </a:rPr>
              <a:t>819</a:t>
            </a:r>
            <a:r>
              <a:rPr kumimoji="0" lang="en-US" sz="3000" b="1" i="0" u="none" strike="noStrike" kern="0" cap="none" spc="0" normalizeH="0" baseline="0" noProof="0">
                <a:ln>
                  <a:noFill/>
                </a:ln>
                <a:solidFill>
                  <a:srgbClr val="000000"/>
                </a:solidFill>
                <a:effectLst/>
                <a:uLnTx/>
                <a:uFillTx/>
                <a:latin typeface="Verdana"/>
                <a:ea typeface="Verdana" panose="020B0604030504040204" pitchFamily="34" charset="0"/>
                <a:cs typeface="Calibri" panose="020F0502020204030204" pitchFamily="34" charset="0"/>
                <a:sym typeface="Arial"/>
              </a:rPr>
              <a:t> </a:t>
            </a:r>
            <a:r>
              <a:rPr kumimoji="0" lang="en-US" sz="1600" b="0" i="0" u="none" strike="noStrike" kern="0" cap="none" spc="0" normalizeH="0" baseline="0" noProof="0">
                <a:ln>
                  <a:noFill/>
                </a:ln>
                <a:solidFill>
                  <a:prstClr val="white"/>
                </a:solidFill>
                <a:effectLst/>
                <a:uLnTx/>
                <a:uFillTx/>
                <a:latin typeface="Verdana"/>
                <a:ea typeface="Verdana" panose="020B0604030504040204" pitchFamily="34" charset="0"/>
                <a:cs typeface="Calibri" panose="020F0502020204030204" pitchFamily="34" charset="0"/>
                <a:sym typeface="Arial"/>
              </a:rPr>
              <a:t>Redhat accreditations and </a:t>
            </a:r>
            <a:r>
              <a:rPr kumimoji="0" lang="en-US" sz="3000" b="1" i="0" u="none" strike="noStrike" kern="0" cap="none" spc="0" normalizeH="0" baseline="0" noProof="0">
                <a:ln>
                  <a:noFill/>
                </a:ln>
                <a:solidFill>
                  <a:srgbClr val="C2CF00"/>
                </a:solidFill>
                <a:effectLst/>
                <a:uLnTx/>
                <a:uFillTx/>
                <a:latin typeface="Verdana"/>
                <a:ea typeface="Verdana" panose="020B0604030504040204" pitchFamily="34" charset="0"/>
                <a:cs typeface="Calibri" panose="020F0502020204030204" pitchFamily="34" charset="0"/>
                <a:sym typeface="Arial"/>
              </a:rPr>
              <a:t>16</a:t>
            </a:r>
            <a:r>
              <a:rPr kumimoji="0" lang="en-US" sz="1600" b="0" i="0" u="none" strike="noStrike" kern="0" cap="none" spc="0" normalizeH="0" baseline="0" noProof="0">
                <a:ln>
                  <a:noFill/>
                </a:ln>
                <a:solidFill>
                  <a:srgbClr val="C2CF00"/>
                </a:solidFill>
                <a:effectLst/>
                <a:uLnTx/>
                <a:uFillTx/>
                <a:latin typeface="Verdana"/>
                <a:ea typeface="Verdana" panose="020B0604030504040204" pitchFamily="34" charset="0"/>
                <a:cs typeface="Calibri" panose="020F0502020204030204" pitchFamily="34" charset="0"/>
                <a:sym typeface="Arial"/>
              </a:rPr>
              <a:t> </a:t>
            </a:r>
            <a:r>
              <a:rPr kumimoji="0" lang="en-US" sz="1600" b="0" i="0" u="none" strike="noStrike" kern="0" cap="none" spc="0" normalizeH="0" baseline="0" noProof="0">
                <a:ln>
                  <a:noFill/>
                </a:ln>
                <a:solidFill>
                  <a:prstClr val="white"/>
                </a:solidFill>
                <a:effectLst/>
                <a:uLnTx/>
                <a:uFillTx/>
                <a:latin typeface="Verdana"/>
                <a:ea typeface="Verdana" panose="020B0604030504040204" pitchFamily="34" charset="0"/>
                <a:cs typeface="Calibri" panose="020F0502020204030204" pitchFamily="34" charset="0"/>
                <a:sym typeface="Arial"/>
              </a:rPr>
              <a:t>Red Hat active certifications Globally</a:t>
            </a:r>
            <a:endParaRPr kumimoji="0" lang="en-US" sz="1800" b="0" i="0" u="none" strike="noStrike" kern="0" cap="none" spc="0" normalizeH="0" baseline="0" noProof="0">
              <a:ln>
                <a:noFill/>
              </a:ln>
              <a:solidFill>
                <a:prstClr val="white"/>
              </a:solidFill>
              <a:effectLst/>
              <a:uLnTx/>
              <a:uFillTx/>
              <a:latin typeface="Verdana"/>
              <a:ea typeface="Verdana" panose="020B0604030504040204" pitchFamily="34" charset="0"/>
              <a:cs typeface="Calibri" panose="020F0502020204030204" pitchFamily="34" charset="0"/>
              <a:sym typeface="Arial"/>
            </a:endParaRPr>
          </a:p>
        </p:txBody>
      </p:sp>
      <p:cxnSp>
        <p:nvCxnSpPr>
          <p:cNvPr id="47" name="Straight Connector 46">
            <a:extLst>
              <a:ext uri="{FF2B5EF4-FFF2-40B4-BE49-F238E27FC236}">
                <a16:creationId xmlns:a16="http://schemas.microsoft.com/office/drawing/2014/main" id="{EE92B19D-FF44-4009-8208-769A1E28BBD0}"/>
              </a:ext>
            </a:extLst>
          </p:cNvPr>
          <p:cNvCxnSpPr>
            <a:cxnSpLocks/>
          </p:cNvCxnSpPr>
          <p:nvPr/>
        </p:nvCxnSpPr>
        <p:spPr>
          <a:xfrm>
            <a:off x="9183273" y="4732867"/>
            <a:ext cx="0" cy="1645920"/>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3E75930-5BC7-4899-974A-4824CCB7F7B8}"/>
              </a:ext>
            </a:extLst>
          </p:cNvPr>
          <p:cNvSpPr txBox="1"/>
          <p:nvPr/>
        </p:nvSpPr>
        <p:spPr>
          <a:xfrm>
            <a:off x="10249095" y="6472140"/>
            <a:ext cx="1676399"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C2CF00">
                    <a:lumMod val="60000"/>
                    <a:lumOff val="40000"/>
                  </a:srgbClr>
                </a:solidFill>
                <a:effectLst/>
                <a:uLnTx/>
                <a:uFillTx/>
                <a:latin typeface="Verdana"/>
                <a:ea typeface="+mn-ea"/>
                <a:cs typeface="Calibri" panose="020F0502020204030204" pitchFamily="34" charset="0"/>
              </a:rPr>
              <a:t>* Certifications nos. as on Aug’2019</a:t>
            </a:r>
          </a:p>
        </p:txBody>
      </p:sp>
      <p:pic>
        <p:nvPicPr>
          <p:cNvPr id="49" name="Picture 48">
            <a:extLst>
              <a:ext uri="{FF2B5EF4-FFF2-40B4-BE49-F238E27FC236}">
                <a16:creationId xmlns:a16="http://schemas.microsoft.com/office/drawing/2014/main" id="{9583E7CE-6AEE-44F9-A7D9-76AF3B13D317}"/>
              </a:ext>
            </a:extLst>
          </p:cNvPr>
          <p:cNvPicPr>
            <a:picLocks noChangeAspect="1"/>
          </p:cNvPicPr>
          <p:nvPr/>
        </p:nvPicPr>
        <p:blipFill>
          <a:blip r:embed="rId3"/>
          <a:stretch>
            <a:fillRect/>
          </a:stretch>
        </p:blipFill>
        <p:spPr>
          <a:xfrm>
            <a:off x="6034026" y="685207"/>
            <a:ext cx="668923" cy="538951"/>
          </a:xfrm>
          <a:prstGeom prst="rect">
            <a:avLst/>
          </a:prstGeom>
        </p:spPr>
      </p:pic>
      <p:pic>
        <p:nvPicPr>
          <p:cNvPr id="50" name="Picture 49">
            <a:extLst>
              <a:ext uri="{FF2B5EF4-FFF2-40B4-BE49-F238E27FC236}">
                <a16:creationId xmlns:a16="http://schemas.microsoft.com/office/drawing/2014/main" id="{40F4D15E-917F-4BEC-B3C2-8098D4A1F3E0}"/>
              </a:ext>
            </a:extLst>
          </p:cNvPr>
          <p:cNvPicPr>
            <a:picLocks noChangeAspect="1"/>
          </p:cNvPicPr>
          <p:nvPr/>
        </p:nvPicPr>
        <p:blipFill>
          <a:blip r:embed="rId4"/>
          <a:stretch>
            <a:fillRect/>
          </a:stretch>
        </p:blipFill>
        <p:spPr>
          <a:xfrm>
            <a:off x="6806940" y="685208"/>
            <a:ext cx="550658" cy="550658"/>
          </a:xfrm>
          <a:prstGeom prst="rect">
            <a:avLst/>
          </a:prstGeom>
        </p:spPr>
      </p:pic>
      <p:pic>
        <p:nvPicPr>
          <p:cNvPr id="51" name="Picture 50">
            <a:extLst>
              <a:ext uri="{FF2B5EF4-FFF2-40B4-BE49-F238E27FC236}">
                <a16:creationId xmlns:a16="http://schemas.microsoft.com/office/drawing/2014/main" id="{CC77F3C1-7F10-43E0-889E-23FF3A56FC22}"/>
              </a:ext>
            </a:extLst>
          </p:cNvPr>
          <p:cNvPicPr>
            <a:picLocks noChangeAspect="1"/>
          </p:cNvPicPr>
          <p:nvPr/>
        </p:nvPicPr>
        <p:blipFill>
          <a:blip r:embed="rId5"/>
          <a:stretch>
            <a:fillRect/>
          </a:stretch>
        </p:blipFill>
        <p:spPr>
          <a:xfrm>
            <a:off x="7475351" y="680127"/>
            <a:ext cx="573750" cy="534757"/>
          </a:xfrm>
          <a:prstGeom prst="rect">
            <a:avLst/>
          </a:prstGeom>
        </p:spPr>
      </p:pic>
      <p:pic>
        <p:nvPicPr>
          <p:cNvPr id="52" name="Picture 51">
            <a:extLst>
              <a:ext uri="{FF2B5EF4-FFF2-40B4-BE49-F238E27FC236}">
                <a16:creationId xmlns:a16="http://schemas.microsoft.com/office/drawing/2014/main" id="{74DDF839-11D7-4BF5-B042-2F3462EA6B93}"/>
              </a:ext>
            </a:extLst>
          </p:cNvPr>
          <p:cNvPicPr>
            <a:picLocks noChangeAspect="1"/>
          </p:cNvPicPr>
          <p:nvPr/>
        </p:nvPicPr>
        <p:blipFill>
          <a:blip r:embed="rId5"/>
          <a:stretch>
            <a:fillRect/>
          </a:stretch>
        </p:blipFill>
        <p:spPr>
          <a:xfrm>
            <a:off x="8130000" y="687299"/>
            <a:ext cx="573750" cy="534757"/>
          </a:xfrm>
          <a:prstGeom prst="rect">
            <a:avLst/>
          </a:prstGeom>
        </p:spPr>
      </p:pic>
      <p:pic>
        <p:nvPicPr>
          <p:cNvPr id="53" name="Picture 52">
            <a:extLst>
              <a:ext uri="{FF2B5EF4-FFF2-40B4-BE49-F238E27FC236}">
                <a16:creationId xmlns:a16="http://schemas.microsoft.com/office/drawing/2014/main" id="{D0F88B3C-ACAF-451D-8C2A-BD5C568E57D2}"/>
              </a:ext>
            </a:extLst>
          </p:cNvPr>
          <p:cNvPicPr>
            <a:picLocks noChangeAspect="1"/>
          </p:cNvPicPr>
          <p:nvPr/>
        </p:nvPicPr>
        <p:blipFill>
          <a:blip r:embed="rId6"/>
          <a:stretch>
            <a:fillRect/>
          </a:stretch>
        </p:blipFill>
        <p:spPr>
          <a:xfrm>
            <a:off x="8735281" y="697809"/>
            <a:ext cx="800434" cy="524223"/>
          </a:xfrm>
          <a:prstGeom prst="rect">
            <a:avLst/>
          </a:prstGeom>
        </p:spPr>
      </p:pic>
      <p:pic>
        <p:nvPicPr>
          <p:cNvPr id="54" name="Picture 53">
            <a:extLst>
              <a:ext uri="{FF2B5EF4-FFF2-40B4-BE49-F238E27FC236}">
                <a16:creationId xmlns:a16="http://schemas.microsoft.com/office/drawing/2014/main" id="{9EAF3617-6262-460F-A1EC-D3265D41CA56}"/>
              </a:ext>
            </a:extLst>
          </p:cNvPr>
          <p:cNvPicPr>
            <a:picLocks noChangeAspect="1"/>
          </p:cNvPicPr>
          <p:nvPr/>
        </p:nvPicPr>
        <p:blipFill>
          <a:blip r:embed="rId7"/>
          <a:stretch>
            <a:fillRect/>
          </a:stretch>
        </p:blipFill>
        <p:spPr>
          <a:xfrm>
            <a:off x="9560649" y="712770"/>
            <a:ext cx="2295525" cy="485775"/>
          </a:xfrm>
          <a:prstGeom prst="rect">
            <a:avLst/>
          </a:prstGeom>
        </p:spPr>
      </p:pic>
      <p:sp>
        <p:nvSpPr>
          <p:cNvPr id="55" name="TextBox 54">
            <a:extLst>
              <a:ext uri="{FF2B5EF4-FFF2-40B4-BE49-F238E27FC236}">
                <a16:creationId xmlns:a16="http://schemas.microsoft.com/office/drawing/2014/main" id="{8A39FD91-D75D-4D9A-A15C-404BB9141726}"/>
              </a:ext>
            </a:extLst>
          </p:cNvPr>
          <p:cNvSpPr txBox="1"/>
          <p:nvPr/>
        </p:nvSpPr>
        <p:spPr>
          <a:xfrm>
            <a:off x="7036037" y="50671"/>
            <a:ext cx="4685898" cy="523220"/>
          </a:xfrm>
          <a:prstGeom prst="rect">
            <a:avLst/>
          </a:prstGeom>
          <a:noFill/>
        </p:spPr>
        <p:txBody>
          <a:bodyPr wrap="none" rtlCol="0">
            <a:spAutoFit/>
          </a:bodyPr>
          <a:lstStyle/>
          <a:p>
            <a:r>
              <a:rPr lang="en-US" sz="1400" b="1">
                <a:solidFill>
                  <a:schemeClr val="accent6">
                    <a:lumMod val="40000"/>
                    <a:lumOff val="60000"/>
                  </a:schemeClr>
                </a:solidFill>
              </a:rPr>
              <a:t>20 IBM CP4A Trained Resources</a:t>
            </a:r>
          </a:p>
          <a:p>
            <a:r>
              <a:rPr lang="en-US" sz="1400" b="1">
                <a:solidFill>
                  <a:schemeClr val="accent6">
                    <a:lumMod val="40000"/>
                    <a:lumOff val="60000"/>
                  </a:schemeClr>
                </a:solidFill>
              </a:rPr>
              <a:t>14 Badges Developer Explorer Administrator</a:t>
            </a:r>
          </a:p>
        </p:txBody>
      </p:sp>
      <p:pic>
        <p:nvPicPr>
          <p:cNvPr id="56" name="Picture 55" descr="A close up of a logo&#10;&#10;Description automatically generated">
            <a:extLst>
              <a:ext uri="{FF2B5EF4-FFF2-40B4-BE49-F238E27FC236}">
                <a16:creationId xmlns:a16="http://schemas.microsoft.com/office/drawing/2014/main" id="{E6FE18BA-0247-4AA0-9D10-3F4788B69A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1200" y="74180"/>
            <a:ext cx="483711" cy="483711"/>
          </a:xfrm>
          <a:prstGeom prst="rect">
            <a:avLst/>
          </a:prstGeom>
        </p:spPr>
      </p:pic>
      <p:pic>
        <p:nvPicPr>
          <p:cNvPr id="57" name="Picture 56" descr="A close up of a sign&#10;&#10;Description automatically generated">
            <a:extLst>
              <a:ext uri="{FF2B5EF4-FFF2-40B4-BE49-F238E27FC236}">
                <a16:creationId xmlns:a16="http://schemas.microsoft.com/office/drawing/2014/main" id="{70FC6953-AA5A-4B9B-881E-262A1A45B4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5384" y="66837"/>
            <a:ext cx="483711" cy="483711"/>
          </a:xfrm>
          <a:prstGeom prst="rect">
            <a:avLst/>
          </a:prstGeom>
        </p:spPr>
      </p:pic>
      <p:pic>
        <p:nvPicPr>
          <p:cNvPr id="58" name="Picture 57" descr="A close up of a sign&#10;&#10;Description automatically generated">
            <a:extLst>
              <a:ext uri="{FF2B5EF4-FFF2-40B4-BE49-F238E27FC236}">
                <a16:creationId xmlns:a16="http://schemas.microsoft.com/office/drawing/2014/main" id="{1BE4EB3B-9D70-44D4-AC53-23B04E7C5F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65084" y="59425"/>
            <a:ext cx="483711" cy="483711"/>
          </a:xfrm>
          <a:prstGeom prst="rect">
            <a:avLst/>
          </a:prstGeom>
        </p:spPr>
      </p:pic>
    </p:spTree>
    <p:extLst>
      <p:ext uri="{BB962C8B-B14F-4D97-AF65-F5344CB8AC3E}">
        <p14:creationId xmlns:p14="http://schemas.microsoft.com/office/powerpoint/2010/main" val="2236407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8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389D-E742-41F5-A780-43A86A3E1CE6}"/>
              </a:ext>
            </a:extLst>
          </p:cNvPr>
          <p:cNvSpPr>
            <a:spLocks noGrp="1"/>
          </p:cNvSpPr>
          <p:nvPr>
            <p:ph type="title"/>
          </p:nvPr>
        </p:nvSpPr>
        <p:spPr/>
        <p:txBody>
          <a:bodyPr/>
          <a:lstStyle/>
          <a:p>
            <a:r>
              <a:rPr lang="en-US" dirty="0"/>
              <a:t>Common Customer challenges</a:t>
            </a:r>
          </a:p>
        </p:txBody>
      </p:sp>
      <p:sp>
        <p:nvSpPr>
          <p:cNvPr id="5" name="Right Brace 4">
            <a:extLst>
              <a:ext uri="{FF2B5EF4-FFF2-40B4-BE49-F238E27FC236}">
                <a16:creationId xmlns:a16="http://schemas.microsoft.com/office/drawing/2014/main" id="{847AF3C9-22F9-4E46-B90E-4202BDDEB21E}"/>
              </a:ext>
            </a:extLst>
          </p:cNvPr>
          <p:cNvSpPr/>
          <p:nvPr/>
        </p:nvSpPr>
        <p:spPr>
          <a:xfrm>
            <a:off x="9344311" y="871081"/>
            <a:ext cx="417495" cy="5639982"/>
          </a:xfrm>
          <a:prstGeom prst="rightBrace">
            <a:avLst>
              <a:gd name="adj1" fmla="val 201418"/>
              <a:gd name="adj2" fmla="val 46570"/>
            </a:avLst>
          </a:prstGeom>
          <a:gradFill flip="none" rotWithShape="1">
            <a:gsLst>
              <a:gs pos="97000">
                <a:schemeClr val="accent2">
                  <a:lumMod val="60000"/>
                  <a:lumOff val="40000"/>
                </a:schemeClr>
              </a:gs>
              <a:gs pos="0">
                <a:schemeClr val="bg1"/>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5EBA012-FA7F-44F0-8156-785E17C96344}"/>
              </a:ext>
            </a:extLst>
          </p:cNvPr>
          <p:cNvSpPr/>
          <p:nvPr/>
        </p:nvSpPr>
        <p:spPr>
          <a:xfrm>
            <a:off x="146978" y="759047"/>
            <a:ext cx="9247424" cy="4610058"/>
          </a:xfrm>
          <a:prstGeom prst="roundRect">
            <a:avLst>
              <a:gd name="adj" fmla="val 3650"/>
            </a:avLst>
          </a:prstGeom>
          <a:pattFill prst="lgGrid">
            <a:fgClr>
              <a:schemeClr val="bg1">
                <a:lumMod val="95000"/>
              </a:schemeClr>
            </a:fgClr>
            <a:bgClr>
              <a:schemeClr val="bg1"/>
            </a:bgClr>
          </a:pattFill>
          <a:ln>
            <a:noFill/>
          </a:ln>
          <a:effectLst>
            <a:outerShdw blurRad="7493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6237592-6954-4E00-8C8B-A381CF45F78A}"/>
              </a:ext>
            </a:extLst>
          </p:cNvPr>
          <p:cNvSpPr/>
          <p:nvPr/>
        </p:nvSpPr>
        <p:spPr>
          <a:xfrm>
            <a:off x="136192" y="5422534"/>
            <a:ext cx="9258210" cy="1121141"/>
          </a:xfrm>
          <a:prstGeom prst="roundRect">
            <a:avLst>
              <a:gd name="adj" fmla="val 84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extBox 7">
            <a:extLst>
              <a:ext uri="{FF2B5EF4-FFF2-40B4-BE49-F238E27FC236}">
                <a16:creationId xmlns:a16="http://schemas.microsoft.com/office/drawing/2014/main" id="{4FEBAC13-4E0F-4F47-B7E0-EB68B54E2D09}"/>
              </a:ext>
            </a:extLst>
          </p:cNvPr>
          <p:cNvSpPr txBox="1"/>
          <p:nvPr/>
        </p:nvSpPr>
        <p:spPr>
          <a:xfrm>
            <a:off x="9812467" y="759047"/>
            <a:ext cx="2187926" cy="334812"/>
          </a:xfrm>
          <a:prstGeom prst="roundRect">
            <a:avLst>
              <a:gd name="adj" fmla="val 50000"/>
            </a:avLst>
          </a:prstGeom>
          <a:solidFill>
            <a:schemeClr val="accent3"/>
          </a:solidFill>
        </p:spPr>
        <p:txBody>
          <a:bodyPr wrap="square" rtlCol="0" anchor="ctr">
            <a:noAutofit/>
          </a:bodyPr>
          <a:lstStyle/>
          <a:p>
            <a:pPr algn="ctr"/>
            <a:r>
              <a:rPr lang="en-US" sz="1200" b="1" dirty="0">
                <a:solidFill>
                  <a:schemeClr val="bg1"/>
                </a:solidFill>
              </a:rPr>
              <a:t>Key Drivers for</a:t>
            </a:r>
          </a:p>
        </p:txBody>
      </p:sp>
      <p:sp>
        <p:nvSpPr>
          <p:cNvPr id="9" name="TextBox 8">
            <a:extLst>
              <a:ext uri="{FF2B5EF4-FFF2-40B4-BE49-F238E27FC236}">
                <a16:creationId xmlns:a16="http://schemas.microsoft.com/office/drawing/2014/main" id="{9D3D080F-AC38-441A-8887-CCDF45A4EDB1}"/>
              </a:ext>
            </a:extLst>
          </p:cNvPr>
          <p:cNvSpPr txBox="1"/>
          <p:nvPr/>
        </p:nvSpPr>
        <p:spPr>
          <a:xfrm>
            <a:off x="240937" y="5944788"/>
            <a:ext cx="1023037" cy="523220"/>
          </a:xfrm>
          <a:prstGeom prst="rect">
            <a:avLst/>
          </a:prstGeom>
          <a:noFill/>
        </p:spPr>
        <p:txBody>
          <a:bodyPr wrap="none" rtlCol="0">
            <a:spAutoFit/>
          </a:bodyPr>
          <a:lstStyle/>
          <a:p>
            <a:pPr algn="ctr"/>
            <a:r>
              <a:rPr lang="en-US" sz="1400" b="1" dirty="0">
                <a:solidFill>
                  <a:schemeClr val="bg1"/>
                </a:solidFill>
              </a:rPr>
              <a:t>Market </a:t>
            </a:r>
          </a:p>
          <a:p>
            <a:pPr algn="ctr"/>
            <a:r>
              <a:rPr lang="en-US" sz="1400" b="1" dirty="0">
                <a:solidFill>
                  <a:schemeClr val="bg1"/>
                </a:solidFill>
              </a:rPr>
              <a:t>Analysis</a:t>
            </a:r>
          </a:p>
        </p:txBody>
      </p:sp>
      <p:sp>
        <p:nvSpPr>
          <p:cNvPr id="10" name="TextBox 9">
            <a:extLst>
              <a:ext uri="{FF2B5EF4-FFF2-40B4-BE49-F238E27FC236}">
                <a16:creationId xmlns:a16="http://schemas.microsoft.com/office/drawing/2014/main" id="{115411AF-645A-43DD-9C30-6C748A38F2EB}"/>
              </a:ext>
            </a:extLst>
          </p:cNvPr>
          <p:cNvSpPr txBox="1"/>
          <p:nvPr/>
        </p:nvSpPr>
        <p:spPr>
          <a:xfrm>
            <a:off x="9826296" y="1120290"/>
            <a:ext cx="2160268" cy="4879894"/>
          </a:xfrm>
          <a:prstGeom prst="roundRect">
            <a:avLst>
              <a:gd name="adj" fmla="val 4484"/>
            </a:avLst>
          </a:prstGeom>
          <a:gradFill>
            <a:gsLst>
              <a:gs pos="100000">
                <a:schemeClr val="bg1"/>
              </a:gs>
              <a:gs pos="0">
                <a:schemeClr val="bg1">
                  <a:lumMod val="95000"/>
                </a:schemeClr>
              </a:gs>
            </a:gsLst>
            <a:lin ang="5400000" scaled="1"/>
          </a:gradFill>
        </p:spPr>
        <p:txBody>
          <a:bodyPr wrap="square" rtlCol="0">
            <a:noAutofit/>
          </a:bodyPr>
          <a:lstStyle/>
          <a:p>
            <a:pPr marL="228600" indent="-228600">
              <a:spcBef>
                <a:spcPts val="200"/>
              </a:spcBef>
              <a:spcAft>
                <a:spcPts val="200"/>
              </a:spcAft>
              <a:buClr>
                <a:schemeClr val="accent1"/>
              </a:buClr>
              <a:buFont typeface="Wingdings" panose="05000000000000000000" pitchFamily="2" charset="2"/>
              <a:buChar char="§"/>
            </a:pPr>
            <a:r>
              <a:rPr lang="en-US" sz="1200" dirty="0">
                <a:solidFill>
                  <a:schemeClr val="accent3"/>
                </a:solidFill>
              </a:rPr>
              <a:t>Portfolio consolidation and cloud roadmap</a:t>
            </a:r>
          </a:p>
          <a:p>
            <a:pPr marL="228600" indent="-228600">
              <a:spcBef>
                <a:spcPts val="200"/>
              </a:spcBef>
              <a:spcAft>
                <a:spcPts val="200"/>
              </a:spcAft>
              <a:buClr>
                <a:schemeClr val="accent1"/>
              </a:buClr>
              <a:buFont typeface="Wingdings" panose="05000000000000000000" pitchFamily="2" charset="2"/>
              <a:buChar char="§"/>
            </a:pPr>
            <a:r>
              <a:rPr lang="en-US" sz="1200" dirty="0">
                <a:solidFill>
                  <a:schemeClr val="accent3"/>
                </a:solidFill>
              </a:rPr>
              <a:t>Modernize on-premise and legacy applications</a:t>
            </a:r>
          </a:p>
          <a:p>
            <a:pPr marL="228600" indent="-228600">
              <a:spcBef>
                <a:spcPts val="200"/>
              </a:spcBef>
              <a:spcAft>
                <a:spcPts val="200"/>
              </a:spcAft>
              <a:buClr>
                <a:schemeClr val="accent1"/>
              </a:buClr>
              <a:buFont typeface="Wingdings" panose="05000000000000000000" pitchFamily="2" charset="2"/>
              <a:buChar char="§"/>
            </a:pPr>
            <a:r>
              <a:rPr lang="en-US" sz="1200" dirty="0">
                <a:solidFill>
                  <a:schemeClr val="accent3"/>
                </a:solidFill>
              </a:rPr>
              <a:t>Cloud native applications</a:t>
            </a:r>
          </a:p>
          <a:p>
            <a:pPr marL="228600" indent="-228600">
              <a:spcBef>
                <a:spcPts val="200"/>
              </a:spcBef>
              <a:spcAft>
                <a:spcPts val="200"/>
              </a:spcAft>
              <a:buClr>
                <a:schemeClr val="accent1"/>
              </a:buClr>
              <a:buFont typeface="Wingdings" panose="05000000000000000000" pitchFamily="2" charset="2"/>
              <a:buChar char="§"/>
            </a:pPr>
            <a:r>
              <a:rPr lang="en-US" sz="1200" dirty="0">
                <a:solidFill>
                  <a:schemeClr val="accent3"/>
                </a:solidFill>
              </a:rPr>
              <a:t>Savings on TCO</a:t>
            </a:r>
          </a:p>
          <a:p>
            <a:pPr marL="228600" indent="-228600">
              <a:spcBef>
                <a:spcPts val="200"/>
              </a:spcBef>
              <a:spcAft>
                <a:spcPts val="200"/>
              </a:spcAft>
              <a:buClr>
                <a:schemeClr val="accent1"/>
              </a:buClr>
              <a:buFont typeface="Wingdings" panose="05000000000000000000" pitchFamily="2" charset="2"/>
              <a:buChar char="§"/>
            </a:pPr>
            <a:r>
              <a:rPr lang="en-US" sz="1200" dirty="0">
                <a:solidFill>
                  <a:schemeClr val="accent3"/>
                </a:solidFill>
              </a:rPr>
              <a:t>Reduce infra administration and focus on business functions</a:t>
            </a:r>
          </a:p>
          <a:p>
            <a:pPr marL="228600" indent="-228600">
              <a:spcBef>
                <a:spcPts val="200"/>
              </a:spcBef>
              <a:spcAft>
                <a:spcPts val="200"/>
              </a:spcAft>
              <a:buClr>
                <a:schemeClr val="accent1"/>
              </a:buClr>
              <a:buFont typeface="Wingdings" panose="05000000000000000000" pitchFamily="2" charset="2"/>
              <a:buChar char="§"/>
            </a:pPr>
            <a:r>
              <a:rPr lang="en-US" sz="1200" dirty="0">
                <a:solidFill>
                  <a:schemeClr val="accent3"/>
                </a:solidFill>
              </a:rPr>
              <a:t>Accelerators built on industry best practices</a:t>
            </a:r>
          </a:p>
          <a:p>
            <a:pPr marL="228600" indent="-228600">
              <a:spcBef>
                <a:spcPts val="200"/>
              </a:spcBef>
              <a:spcAft>
                <a:spcPts val="200"/>
              </a:spcAft>
              <a:buClr>
                <a:schemeClr val="accent1"/>
              </a:buClr>
              <a:buFont typeface="Wingdings" panose="05000000000000000000" pitchFamily="2" charset="2"/>
              <a:buChar char="§"/>
            </a:pPr>
            <a:r>
              <a:rPr lang="en-US" sz="1200" dirty="0">
                <a:solidFill>
                  <a:schemeClr val="accent3"/>
                </a:solidFill>
              </a:rPr>
              <a:t>Automation for faster time to market</a:t>
            </a:r>
          </a:p>
          <a:p>
            <a:pPr marL="228600" indent="-228600">
              <a:spcBef>
                <a:spcPts val="200"/>
              </a:spcBef>
              <a:spcAft>
                <a:spcPts val="200"/>
              </a:spcAft>
              <a:buClr>
                <a:schemeClr val="accent1"/>
              </a:buClr>
              <a:buFont typeface="Wingdings" panose="05000000000000000000" pitchFamily="2" charset="2"/>
              <a:buChar char="§"/>
            </a:pPr>
            <a:r>
              <a:rPr lang="en-US" sz="1200" dirty="0">
                <a:solidFill>
                  <a:schemeClr val="accent3"/>
                </a:solidFill>
              </a:rPr>
              <a:t>Resilient, Secure, scalable and highly available architecture</a:t>
            </a:r>
          </a:p>
          <a:p>
            <a:pPr marL="228600" indent="-228600">
              <a:spcBef>
                <a:spcPts val="200"/>
              </a:spcBef>
              <a:spcAft>
                <a:spcPts val="200"/>
              </a:spcAft>
              <a:buClr>
                <a:schemeClr val="accent1"/>
              </a:buClr>
              <a:buFont typeface="Wingdings" panose="05000000000000000000" pitchFamily="2" charset="2"/>
              <a:buChar char="§"/>
            </a:pPr>
            <a:r>
              <a:rPr lang="en-US" sz="1200" dirty="0">
                <a:solidFill>
                  <a:schemeClr val="accent3"/>
                </a:solidFill>
              </a:rPr>
              <a:t>Hybrid Multi-cloud</a:t>
            </a:r>
          </a:p>
          <a:p>
            <a:pPr marL="228600" indent="-228600">
              <a:spcBef>
                <a:spcPts val="200"/>
              </a:spcBef>
              <a:spcAft>
                <a:spcPts val="200"/>
              </a:spcAft>
              <a:buClr>
                <a:schemeClr val="accent1"/>
              </a:buClr>
              <a:buFont typeface="Wingdings" panose="05000000000000000000" pitchFamily="2" charset="2"/>
              <a:buChar char="§"/>
            </a:pPr>
            <a:r>
              <a:rPr lang="en-US" sz="1200" dirty="0">
                <a:solidFill>
                  <a:schemeClr val="accent3"/>
                </a:solidFill>
              </a:rPr>
              <a:t>Governance and Compliance</a:t>
            </a:r>
          </a:p>
        </p:txBody>
      </p:sp>
      <p:sp>
        <p:nvSpPr>
          <p:cNvPr id="11" name="TextBox 10">
            <a:extLst>
              <a:ext uri="{FF2B5EF4-FFF2-40B4-BE49-F238E27FC236}">
                <a16:creationId xmlns:a16="http://schemas.microsoft.com/office/drawing/2014/main" id="{41AB5189-B0CA-4638-BD84-33E3964B0E75}"/>
              </a:ext>
            </a:extLst>
          </p:cNvPr>
          <p:cNvSpPr txBox="1"/>
          <p:nvPr/>
        </p:nvSpPr>
        <p:spPr>
          <a:xfrm>
            <a:off x="1335697" y="4987224"/>
            <a:ext cx="872013" cy="246221"/>
          </a:xfrm>
          <a:prstGeom prst="rect">
            <a:avLst/>
          </a:prstGeom>
          <a:noFill/>
        </p:spPr>
        <p:txBody>
          <a:bodyPr wrap="square" rtlCol="0">
            <a:spAutoFit/>
          </a:bodyPr>
          <a:lstStyle/>
          <a:p>
            <a:r>
              <a:rPr lang="en-US" sz="1000" b="1" dirty="0">
                <a:solidFill>
                  <a:schemeClr val="accent4"/>
                </a:solidFill>
              </a:rPr>
              <a:t>Criticality</a:t>
            </a:r>
          </a:p>
        </p:txBody>
      </p:sp>
      <p:cxnSp>
        <p:nvCxnSpPr>
          <p:cNvPr id="12" name="Straight Connector 11">
            <a:extLst>
              <a:ext uri="{FF2B5EF4-FFF2-40B4-BE49-F238E27FC236}">
                <a16:creationId xmlns:a16="http://schemas.microsoft.com/office/drawing/2014/main" id="{4C04F877-EE77-4F08-BD33-F4830E058777}"/>
              </a:ext>
            </a:extLst>
          </p:cNvPr>
          <p:cNvCxnSpPr/>
          <p:nvPr/>
        </p:nvCxnSpPr>
        <p:spPr>
          <a:xfrm>
            <a:off x="943021" y="1210311"/>
            <a:ext cx="0" cy="3694535"/>
          </a:xfrm>
          <a:prstGeom prst="line">
            <a:avLst/>
          </a:prstGeom>
          <a:ln>
            <a:solidFill>
              <a:schemeClr val="accent3"/>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3FE2CC-56E8-4378-8EB7-79CC1DE42987}"/>
              </a:ext>
            </a:extLst>
          </p:cNvPr>
          <p:cNvCxnSpPr>
            <a:cxnSpLocks/>
          </p:cNvCxnSpPr>
          <p:nvPr/>
        </p:nvCxnSpPr>
        <p:spPr>
          <a:xfrm>
            <a:off x="943021" y="4896228"/>
            <a:ext cx="7939250" cy="8618"/>
          </a:xfrm>
          <a:prstGeom prst="line">
            <a:avLst/>
          </a:prstGeom>
          <a:ln>
            <a:solidFill>
              <a:schemeClr val="accent3"/>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930DF8-80E4-4BC4-854A-71E3465206D5}"/>
              </a:ext>
            </a:extLst>
          </p:cNvPr>
          <p:cNvSpPr txBox="1"/>
          <p:nvPr/>
        </p:nvSpPr>
        <p:spPr>
          <a:xfrm>
            <a:off x="2862546" y="3791231"/>
            <a:ext cx="1985214"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Future Pricing Model</a:t>
            </a:r>
          </a:p>
        </p:txBody>
      </p:sp>
      <p:sp>
        <p:nvSpPr>
          <p:cNvPr id="15" name="TextBox 14">
            <a:extLst>
              <a:ext uri="{FF2B5EF4-FFF2-40B4-BE49-F238E27FC236}">
                <a16:creationId xmlns:a16="http://schemas.microsoft.com/office/drawing/2014/main" id="{57BEC5FF-A448-4772-BDA6-2C82375A0ECA}"/>
              </a:ext>
            </a:extLst>
          </p:cNvPr>
          <p:cNvSpPr txBox="1"/>
          <p:nvPr/>
        </p:nvSpPr>
        <p:spPr>
          <a:xfrm rot="16200000">
            <a:off x="-270553" y="3721338"/>
            <a:ext cx="1845477" cy="246221"/>
          </a:xfrm>
          <a:prstGeom prst="rect">
            <a:avLst/>
          </a:prstGeom>
          <a:noFill/>
        </p:spPr>
        <p:txBody>
          <a:bodyPr wrap="square" rtlCol="0">
            <a:spAutoFit/>
          </a:bodyPr>
          <a:lstStyle/>
          <a:p>
            <a:pPr algn="ctr"/>
            <a:r>
              <a:rPr lang="en-US" sz="1000" b="1" dirty="0">
                <a:solidFill>
                  <a:schemeClr val="accent5">
                    <a:lumMod val="75000"/>
                  </a:schemeClr>
                </a:solidFill>
              </a:rPr>
              <a:t>Business Significance</a:t>
            </a:r>
          </a:p>
        </p:txBody>
      </p:sp>
      <p:sp>
        <p:nvSpPr>
          <p:cNvPr id="16" name="TextBox 15">
            <a:extLst>
              <a:ext uri="{FF2B5EF4-FFF2-40B4-BE49-F238E27FC236}">
                <a16:creationId xmlns:a16="http://schemas.microsoft.com/office/drawing/2014/main" id="{8C8AF393-C4D7-49AB-BB68-D279451C4AA0}"/>
              </a:ext>
            </a:extLst>
          </p:cNvPr>
          <p:cNvSpPr txBox="1"/>
          <p:nvPr/>
        </p:nvSpPr>
        <p:spPr>
          <a:xfrm>
            <a:off x="5751191" y="4438987"/>
            <a:ext cx="2990006"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IN" sz="1200" dirty="0"/>
              <a:t>Lack of expertise &amp; knowledge</a:t>
            </a:r>
          </a:p>
        </p:txBody>
      </p:sp>
      <p:sp>
        <p:nvSpPr>
          <p:cNvPr id="17" name="TextBox 16">
            <a:extLst>
              <a:ext uri="{FF2B5EF4-FFF2-40B4-BE49-F238E27FC236}">
                <a16:creationId xmlns:a16="http://schemas.microsoft.com/office/drawing/2014/main" id="{2393995C-9194-40B7-99A2-D618B7884D33}"/>
              </a:ext>
            </a:extLst>
          </p:cNvPr>
          <p:cNvSpPr txBox="1"/>
          <p:nvPr/>
        </p:nvSpPr>
        <p:spPr>
          <a:xfrm>
            <a:off x="5149251" y="3917827"/>
            <a:ext cx="1534153"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Portability</a:t>
            </a:r>
          </a:p>
        </p:txBody>
      </p:sp>
      <p:sp>
        <p:nvSpPr>
          <p:cNvPr id="18" name="TextBox 17">
            <a:extLst>
              <a:ext uri="{FF2B5EF4-FFF2-40B4-BE49-F238E27FC236}">
                <a16:creationId xmlns:a16="http://schemas.microsoft.com/office/drawing/2014/main" id="{0CD3737C-2C83-4D6D-A8FE-5E663A3229DD}"/>
              </a:ext>
            </a:extLst>
          </p:cNvPr>
          <p:cNvSpPr txBox="1"/>
          <p:nvPr/>
        </p:nvSpPr>
        <p:spPr>
          <a:xfrm>
            <a:off x="3200705" y="2494195"/>
            <a:ext cx="1827033"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Cloud Readiness</a:t>
            </a:r>
          </a:p>
        </p:txBody>
      </p:sp>
      <p:sp>
        <p:nvSpPr>
          <p:cNvPr id="19" name="TextBox 18">
            <a:extLst>
              <a:ext uri="{FF2B5EF4-FFF2-40B4-BE49-F238E27FC236}">
                <a16:creationId xmlns:a16="http://schemas.microsoft.com/office/drawing/2014/main" id="{6DA26DC3-2839-4713-AEB0-B46F38A3FFBE}"/>
              </a:ext>
            </a:extLst>
          </p:cNvPr>
          <p:cNvSpPr txBox="1"/>
          <p:nvPr/>
        </p:nvSpPr>
        <p:spPr>
          <a:xfrm>
            <a:off x="6051099" y="3358126"/>
            <a:ext cx="1988531"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Portfolio complexity</a:t>
            </a:r>
          </a:p>
        </p:txBody>
      </p:sp>
      <p:sp>
        <p:nvSpPr>
          <p:cNvPr id="20" name="TextBox 19">
            <a:extLst>
              <a:ext uri="{FF2B5EF4-FFF2-40B4-BE49-F238E27FC236}">
                <a16:creationId xmlns:a16="http://schemas.microsoft.com/office/drawing/2014/main" id="{CBA9B8D0-1021-40DF-A04D-82C6538DFCAF}"/>
              </a:ext>
            </a:extLst>
          </p:cNvPr>
          <p:cNvSpPr txBox="1"/>
          <p:nvPr/>
        </p:nvSpPr>
        <p:spPr>
          <a:xfrm>
            <a:off x="3060835" y="2047439"/>
            <a:ext cx="1534153"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Trusted Advisor</a:t>
            </a:r>
          </a:p>
        </p:txBody>
      </p:sp>
      <p:sp>
        <p:nvSpPr>
          <p:cNvPr id="21" name="TextBox 20">
            <a:extLst>
              <a:ext uri="{FF2B5EF4-FFF2-40B4-BE49-F238E27FC236}">
                <a16:creationId xmlns:a16="http://schemas.microsoft.com/office/drawing/2014/main" id="{1B88BD6B-AE54-4F37-A6B4-E29572E4A9B3}"/>
              </a:ext>
            </a:extLst>
          </p:cNvPr>
          <p:cNvSpPr txBox="1"/>
          <p:nvPr/>
        </p:nvSpPr>
        <p:spPr>
          <a:xfrm>
            <a:off x="2635582" y="3287532"/>
            <a:ext cx="1800886"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Cost Uncertainty</a:t>
            </a:r>
          </a:p>
        </p:txBody>
      </p:sp>
      <p:sp>
        <p:nvSpPr>
          <p:cNvPr id="22" name="TextBox 21">
            <a:extLst>
              <a:ext uri="{FF2B5EF4-FFF2-40B4-BE49-F238E27FC236}">
                <a16:creationId xmlns:a16="http://schemas.microsoft.com/office/drawing/2014/main" id="{B26655DF-5877-4A01-8E5E-137256B3DFEE}"/>
              </a:ext>
            </a:extLst>
          </p:cNvPr>
          <p:cNvSpPr txBox="1"/>
          <p:nvPr/>
        </p:nvSpPr>
        <p:spPr>
          <a:xfrm>
            <a:off x="5815615" y="3592192"/>
            <a:ext cx="2164437"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IN" sz="1200" dirty="0"/>
              <a:t>Legacy Modernization</a:t>
            </a:r>
          </a:p>
        </p:txBody>
      </p:sp>
      <p:sp>
        <p:nvSpPr>
          <p:cNvPr id="23" name="TextBox 22">
            <a:extLst>
              <a:ext uri="{FF2B5EF4-FFF2-40B4-BE49-F238E27FC236}">
                <a16:creationId xmlns:a16="http://schemas.microsoft.com/office/drawing/2014/main" id="{F5F2671F-396D-410A-ACD1-41BCA65C6BCA}"/>
              </a:ext>
            </a:extLst>
          </p:cNvPr>
          <p:cNvSpPr txBox="1"/>
          <p:nvPr/>
        </p:nvSpPr>
        <p:spPr>
          <a:xfrm>
            <a:off x="4245102" y="2921710"/>
            <a:ext cx="2858039"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Integrating multiple clouds</a:t>
            </a:r>
          </a:p>
        </p:txBody>
      </p:sp>
      <p:sp>
        <p:nvSpPr>
          <p:cNvPr id="24" name="TextBox 23">
            <a:extLst>
              <a:ext uri="{FF2B5EF4-FFF2-40B4-BE49-F238E27FC236}">
                <a16:creationId xmlns:a16="http://schemas.microsoft.com/office/drawing/2014/main" id="{E7F03C51-E99F-4DFE-8CF3-E8FCAA3370F3}"/>
              </a:ext>
            </a:extLst>
          </p:cNvPr>
          <p:cNvSpPr txBox="1"/>
          <p:nvPr/>
        </p:nvSpPr>
        <p:spPr>
          <a:xfrm>
            <a:off x="4507442" y="3227332"/>
            <a:ext cx="1534153"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Vendor Lock-in</a:t>
            </a:r>
          </a:p>
        </p:txBody>
      </p:sp>
      <p:sp>
        <p:nvSpPr>
          <p:cNvPr id="25" name="TextBox 24">
            <a:extLst>
              <a:ext uri="{FF2B5EF4-FFF2-40B4-BE49-F238E27FC236}">
                <a16:creationId xmlns:a16="http://schemas.microsoft.com/office/drawing/2014/main" id="{B876826F-2B53-4271-A17A-8AD611F2D861}"/>
              </a:ext>
            </a:extLst>
          </p:cNvPr>
          <p:cNvSpPr txBox="1"/>
          <p:nvPr/>
        </p:nvSpPr>
        <p:spPr>
          <a:xfrm>
            <a:off x="4797177" y="2214669"/>
            <a:ext cx="1534153"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GDPR</a:t>
            </a:r>
          </a:p>
        </p:txBody>
      </p:sp>
      <p:sp>
        <p:nvSpPr>
          <p:cNvPr id="26" name="TextBox 25">
            <a:extLst>
              <a:ext uri="{FF2B5EF4-FFF2-40B4-BE49-F238E27FC236}">
                <a16:creationId xmlns:a16="http://schemas.microsoft.com/office/drawing/2014/main" id="{521DD350-E24F-42A4-BF21-DC785444807A}"/>
              </a:ext>
            </a:extLst>
          </p:cNvPr>
          <p:cNvSpPr txBox="1"/>
          <p:nvPr/>
        </p:nvSpPr>
        <p:spPr>
          <a:xfrm>
            <a:off x="5916327" y="4185290"/>
            <a:ext cx="3549049"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Complexity of Infrastructure deployment</a:t>
            </a:r>
          </a:p>
        </p:txBody>
      </p:sp>
      <p:sp>
        <p:nvSpPr>
          <p:cNvPr id="27" name="TextBox 26">
            <a:extLst>
              <a:ext uri="{FF2B5EF4-FFF2-40B4-BE49-F238E27FC236}">
                <a16:creationId xmlns:a16="http://schemas.microsoft.com/office/drawing/2014/main" id="{9EC77B02-677A-4298-BE6D-18AE34C6B586}"/>
              </a:ext>
            </a:extLst>
          </p:cNvPr>
          <p:cNvSpPr txBox="1"/>
          <p:nvPr/>
        </p:nvSpPr>
        <p:spPr>
          <a:xfrm>
            <a:off x="1792797" y="2596089"/>
            <a:ext cx="1534153" cy="246221"/>
          </a:xfrm>
          <a:prstGeom prst="rect">
            <a:avLst/>
          </a:prstGeom>
          <a:noFill/>
        </p:spPr>
        <p:txBody>
          <a:bodyPr wrap="square" lIns="91440" tIns="91440" rIns="91440" bIns="91440" rtlCol="0" anchor="ctr">
            <a:noAutofit/>
          </a:bodyPr>
          <a:lstStyle/>
          <a:p>
            <a:pPr marL="114300" indent="-114300">
              <a:buClr>
                <a:schemeClr val="accent2"/>
              </a:buClr>
              <a:buSzPct val="100000"/>
              <a:buFont typeface="Arial" panose="020B0604020202020204" pitchFamily="34" charset="0"/>
              <a:buChar char="•"/>
            </a:pPr>
            <a:r>
              <a:rPr lang="en-US" sz="1200" dirty="0"/>
              <a:t>Business Agility</a:t>
            </a:r>
          </a:p>
        </p:txBody>
      </p:sp>
      <p:sp>
        <p:nvSpPr>
          <p:cNvPr id="28" name="TextBox 27">
            <a:extLst>
              <a:ext uri="{FF2B5EF4-FFF2-40B4-BE49-F238E27FC236}">
                <a16:creationId xmlns:a16="http://schemas.microsoft.com/office/drawing/2014/main" id="{B51F10EC-029E-4565-98AE-EF1F0DD30664}"/>
              </a:ext>
            </a:extLst>
          </p:cNvPr>
          <p:cNvSpPr txBox="1"/>
          <p:nvPr/>
        </p:nvSpPr>
        <p:spPr>
          <a:xfrm>
            <a:off x="6818814" y="3808700"/>
            <a:ext cx="2099285"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Technology Complexity</a:t>
            </a:r>
          </a:p>
        </p:txBody>
      </p:sp>
      <p:sp>
        <p:nvSpPr>
          <p:cNvPr id="29" name="TextBox 28">
            <a:extLst>
              <a:ext uri="{FF2B5EF4-FFF2-40B4-BE49-F238E27FC236}">
                <a16:creationId xmlns:a16="http://schemas.microsoft.com/office/drawing/2014/main" id="{DD43D3CD-795A-47F0-BCA4-4933F8CE0AE8}"/>
              </a:ext>
            </a:extLst>
          </p:cNvPr>
          <p:cNvSpPr txBox="1"/>
          <p:nvPr/>
        </p:nvSpPr>
        <p:spPr>
          <a:xfrm>
            <a:off x="5372721" y="2206936"/>
            <a:ext cx="2795431"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Compliance and Regulations</a:t>
            </a:r>
          </a:p>
        </p:txBody>
      </p:sp>
      <p:sp>
        <p:nvSpPr>
          <p:cNvPr id="30" name="TextBox 29">
            <a:extLst>
              <a:ext uri="{FF2B5EF4-FFF2-40B4-BE49-F238E27FC236}">
                <a16:creationId xmlns:a16="http://schemas.microsoft.com/office/drawing/2014/main" id="{ABCE5935-39ED-42F5-A880-869846229BB7}"/>
              </a:ext>
            </a:extLst>
          </p:cNvPr>
          <p:cNvSpPr txBox="1"/>
          <p:nvPr/>
        </p:nvSpPr>
        <p:spPr>
          <a:xfrm>
            <a:off x="1210412" y="2303208"/>
            <a:ext cx="2390612"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New Engagement Models</a:t>
            </a:r>
          </a:p>
        </p:txBody>
      </p:sp>
      <p:sp>
        <p:nvSpPr>
          <p:cNvPr id="31" name="TextBox 30">
            <a:extLst>
              <a:ext uri="{FF2B5EF4-FFF2-40B4-BE49-F238E27FC236}">
                <a16:creationId xmlns:a16="http://schemas.microsoft.com/office/drawing/2014/main" id="{594833D3-BEA9-46D9-B7A3-CA2B1A859280}"/>
              </a:ext>
            </a:extLst>
          </p:cNvPr>
          <p:cNvSpPr txBox="1"/>
          <p:nvPr/>
        </p:nvSpPr>
        <p:spPr>
          <a:xfrm>
            <a:off x="5436558" y="2439711"/>
            <a:ext cx="3754505"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defRPr/>
            </a:pPr>
            <a:r>
              <a:rPr lang="en-US" sz="1200" dirty="0"/>
              <a:t>Manage Holistically &amp; Agility across clouds</a:t>
            </a:r>
          </a:p>
        </p:txBody>
      </p:sp>
      <p:sp>
        <p:nvSpPr>
          <p:cNvPr id="32" name="TextBox 31">
            <a:extLst>
              <a:ext uri="{FF2B5EF4-FFF2-40B4-BE49-F238E27FC236}">
                <a16:creationId xmlns:a16="http://schemas.microsoft.com/office/drawing/2014/main" id="{9F52A0F9-8F70-4E98-96E3-ADD69E111F01}"/>
              </a:ext>
            </a:extLst>
          </p:cNvPr>
          <p:cNvSpPr txBox="1"/>
          <p:nvPr/>
        </p:nvSpPr>
        <p:spPr>
          <a:xfrm>
            <a:off x="6508744" y="1760350"/>
            <a:ext cx="2308063"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Operational Complexity</a:t>
            </a:r>
          </a:p>
        </p:txBody>
      </p:sp>
      <p:sp>
        <p:nvSpPr>
          <p:cNvPr id="33" name="TextBox 32">
            <a:extLst>
              <a:ext uri="{FF2B5EF4-FFF2-40B4-BE49-F238E27FC236}">
                <a16:creationId xmlns:a16="http://schemas.microsoft.com/office/drawing/2014/main" id="{766559F7-F205-45FE-96DA-796686FFDDF0}"/>
              </a:ext>
            </a:extLst>
          </p:cNvPr>
          <p:cNvSpPr txBox="1"/>
          <p:nvPr/>
        </p:nvSpPr>
        <p:spPr>
          <a:xfrm>
            <a:off x="6994567" y="1441895"/>
            <a:ext cx="1773979"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Cost Reduction</a:t>
            </a:r>
          </a:p>
        </p:txBody>
      </p:sp>
      <p:sp>
        <p:nvSpPr>
          <p:cNvPr id="34" name="TextBox 33">
            <a:extLst>
              <a:ext uri="{FF2B5EF4-FFF2-40B4-BE49-F238E27FC236}">
                <a16:creationId xmlns:a16="http://schemas.microsoft.com/office/drawing/2014/main" id="{8ECFFBE0-D6F1-46F8-BE8F-F1EBDB66A1EE}"/>
              </a:ext>
            </a:extLst>
          </p:cNvPr>
          <p:cNvSpPr txBox="1"/>
          <p:nvPr/>
        </p:nvSpPr>
        <p:spPr>
          <a:xfrm>
            <a:off x="5751191" y="2685836"/>
            <a:ext cx="3643211"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IN" sz="1200" dirty="0"/>
              <a:t>Lower Deployment and Maintenance Costs</a:t>
            </a:r>
          </a:p>
        </p:txBody>
      </p:sp>
      <p:sp>
        <p:nvSpPr>
          <p:cNvPr id="35" name="TextBox 34">
            <a:extLst>
              <a:ext uri="{FF2B5EF4-FFF2-40B4-BE49-F238E27FC236}">
                <a16:creationId xmlns:a16="http://schemas.microsoft.com/office/drawing/2014/main" id="{74C97CA4-EA42-47D4-B7CF-AFBBA5D49A5D}"/>
              </a:ext>
            </a:extLst>
          </p:cNvPr>
          <p:cNvSpPr txBox="1"/>
          <p:nvPr/>
        </p:nvSpPr>
        <p:spPr>
          <a:xfrm>
            <a:off x="2960317" y="2754434"/>
            <a:ext cx="2798379"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IN" sz="1200" dirty="0"/>
              <a:t>Choosing right tools</a:t>
            </a:r>
          </a:p>
        </p:txBody>
      </p:sp>
      <p:sp>
        <p:nvSpPr>
          <p:cNvPr id="36" name="TextBox 35">
            <a:extLst>
              <a:ext uri="{FF2B5EF4-FFF2-40B4-BE49-F238E27FC236}">
                <a16:creationId xmlns:a16="http://schemas.microsoft.com/office/drawing/2014/main" id="{2B6BE117-A821-4EB0-8A38-51AC8E5090E6}"/>
              </a:ext>
            </a:extLst>
          </p:cNvPr>
          <p:cNvSpPr txBox="1"/>
          <p:nvPr/>
        </p:nvSpPr>
        <p:spPr>
          <a:xfrm>
            <a:off x="1280252" y="3732123"/>
            <a:ext cx="1680066" cy="276999"/>
          </a:xfrm>
          <a:prstGeom prst="rect">
            <a:avLst/>
          </a:prstGeom>
          <a:noFill/>
        </p:spPr>
        <p:txBody>
          <a:bodyPr wrap="square" rtlCol="0">
            <a:spAutoFit/>
          </a:bodyPr>
          <a:lstStyle/>
          <a:p>
            <a:pPr marL="118872" indent="-118872">
              <a:buClr>
                <a:schemeClr val="accent2"/>
              </a:buClr>
              <a:buFont typeface="Arial" panose="020B0604020202020204" pitchFamily="34" charset="0"/>
              <a:buChar char="•"/>
            </a:pPr>
            <a:r>
              <a:rPr lang="en-US" sz="1200" dirty="0"/>
              <a:t>Dynamic Markets</a:t>
            </a:r>
          </a:p>
        </p:txBody>
      </p:sp>
      <p:grpSp>
        <p:nvGrpSpPr>
          <p:cNvPr id="43" name="Group 42">
            <a:extLst>
              <a:ext uri="{FF2B5EF4-FFF2-40B4-BE49-F238E27FC236}">
                <a16:creationId xmlns:a16="http://schemas.microsoft.com/office/drawing/2014/main" id="{00E7216C-C7DD-4779-B819-FFC7AE71AC68}"/>
              </a:ext>
            </a:extLst>
          </p:cNvPr>
          <p:cNvGrpSpPr/>
          <p:nvPr/>
        </p:nvGrpSpPr>
        <p:grpSpPr>
          <a:xfrm>
            <a:off x="1285486" y="5502567"/>
            <a:ext cx="1041398" cy="989183"/>
            <a:chOff x="1310886" y="5555078"/>
            <a:chExt cx="1041398" cy="989183"/>
          </a:xfrm>
        </p:grpSpPr>
        <p:sp>
          <p:nvSpPr>
            <p:cNvPr id="44" name="Oval 20">
              <a:extLst>
                <a:ext uri="{FF2B5EF4-FFF2-40B4-BE49-F238E27FC236}">
                  <a16:creationId xmlns:a16="http://schemas.microsoft.com/office/drawing/2014/main" id="{CB969A3E-9B95-469E-A088-D613423F9C52}"/>
                </a:ext>
              </a:extLst>
            </p:cNvPr>
            <p:cNvSpPr/>
            <p:nvPr/>
          </p:nvSpPr>
          <p:spPr>
            <a:xfrm>
              <a:off x="1310886" y="5555078"/>
              <a:ext cx="1041398" cy="989183"/>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45" name="TextBox 44">
              <a:extLst>
                <a:ext uri="{FF2B5EF4-FFF2-40B4-BE49-F238E27FC236}">
                  <a16:creationId xmlns:a16="http://schemas.microsoft.com/office/drawing/2014/main" id="{21A67BF0-E86E-4CCA-B3DD-2F0368F0B109}"/>
                </a:ext>
              </a:extLst>
            </p:cNvPr>
            <p:cNvSpPr txBox="1"/>
            <p:nvPr/>
          </p:nvSpPr>
          <p:spPr>
            <a:xfrm>
              <a:off x="1401037" y="5714645"/>
              <a:ext cx="883575" cy="615553"/>
            </a:xfrm>
            <a:prstGeom prst="rect">
              <a:avLst/>
            </a:prstGeom>
            <a:noFill/>
          </p:spPr>
          <p:txBody>
            <a:bodyPr wrap="none" rtlCol="0">
              <a:spAutoFit/>
            </a:bodyPr>
            <a:lstStyle/>
            <a:p>
              <a:pPr algn="ctr"/>
              <a:r>
                <a:rPr lang="en-IN" b="1" dirty="0">
                  <a:solidFill>
                    <a:schemeClr val="bg1"/>
                  </a:solidFill>
                  <a:ea typeface="IBM Plex Sans" panose="020B0503050203000203"/>
                </a:rPr>
                <a:t>20% </a:t>
              </a:r>
            </a:p>
            <a:p>
              <a:pPr algn="ctr"/>
              <a:r>
                <a:rPr lang="en-IN" sz="800" dirty="0">
                  <a:solidFill>
                    <a:schemeClr val="bg1"/>
                  </a:solidFill>
                  <a:ea typeface="IBM Plex Sans" panose="020B0503050203000203"/>
                </a:rPr>
                <a:t>Applications </a:t>
              </a:r>
            </a:p>
            <a:p>
              <a:pPr algn="ctr"/>
              <a:r>
                <a:rPr lang="en-IN" sz="800" dirty="0">
                  <a:solidFill>
                    <a:schemeClr val="bg1"/>
                  </a:solidFill>
                  <a:ea typeface="IBM Plex Sans" panose="020B0503050203000203"/>
                </a:rPr>
                <a:t>in Cloud</a:t>
              </a:r>
            </a:p>
          </p:txBody>
        </p:sp>
      </p:grpSp>
      <p:grpSp>
        <p:nvGrpSpPr>
          <p:cNvPr id="46" name="Group 45">
            <a:extLst>
              <a:ext uri="{FF2B5EF4-FFF2-40B4-BE49-F238E27FC236}">
                <a16:creationId xmlns:a16="http://schemas.microsoft.com/office/drawing/2014/main" id="{BD0757ED-1BAE-4D70-82C4-29A49BA1A9C8}"/>
              </a:ext>
            </a:extLst>
          </p:cNvPr>
          <p:cNvGrpSpPr/>
          <p:nvPr/>
        </p:nvGrpSpPr>
        <p:grpSpPr>
          <a:xfrm>
            <a:off x="2585147" y="5480374"/>
            <a:ext cx="1073778" cy="1009553"/>
            <a:chOff x="2484040" y="5529247"/>
            <a:chExt cx="1073778" cy="1009553"/>
          </a:xfrm>
        </p:grpSpPr>
        <p:sp>
          <p:nvSpPr>
            <p:cNvPr id="47" name="Oval 20">
              <a:extLst>
                <a:ext uri="{FF2B5EF4-FFF2-40B4-BE49-F238E27FC236}">
                  <a16:creationId xmlns:a16="http://schemas.microsoft.com/office/drawing/2014/main" id="{AE6A8390-C153-4C2E-BB3D-3B3B81A92814}"/>
                </a:ext>
              </a:extLst>
            </p:cNvPr>
            <p:cNvSpPr/>
            <p:nvPr/>
          </p:nvSpPr>
          <p:spPr>
            <a:xfrm>
              <a:off x="2484040" y="5529247"/>
              <a:ext cx="1068496" cy="1009553"/>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48" name="TextBox 47">
              <a:extLst>
                <a:ext uri="{FF2B5EF4-FFF2-40B4-BE49-F238E27FC236}">
                  <a16:creationId xmlns:a16="http://schemas.microsoft.com/office/drawing/2014/main" id="{BBE5A1DC-1A07-4251-B4B5-B06C137E51DF}"/>
                </a:ext>
              </a:extLst>
            </p:cNvPr>
            <p:cNvSpPr txBox="1"/>
            <p:nvPr/>
          </p:nvSpPr>
          <p:spPr>
            <a:xfrm>
              <a:off x="2485088" y="5883974"/>
              <a:ext cx="1072730" cy="461665"/>
            </a:xfrm>
            <a:prstGeom prst="rect">
              <a:avLst/>
            </a:prstGeom>
            <a:noFill/>
          </p:spPr>
          <p:txBody>
            <a:bodyPr wrap="none" rtlCol="0">
              <a:spAutoFit/>
            </a:bodyPr>
            <a:lstStyle/>
            <a:p>
              <a:pPr algn="ctr"/>
              <a:r>
                <a:rPr lang="en-US" sz="800" dirty="0">
                  <a:solidFill>
                    <a:schemeClr val="bg1"/>
                  </a:solidFill>
                  <a:ea typeface="IBM Plex Sans" panose="020B0503050203000203"/>
                </a:rPr>
                <a:t>Enterprises </a:t>
              </a:r>
              <a:br>
                <a:rPr lang="en-US" sz="800" dirty="0">
                  <a:solidFill>
                    <a:schemeClr val="bg1"/>
                  </a:solidFill>
                  <a:ea typeface="IBM Plex Sans" panose="020B0503050203000203"/>
                </a:rPr>
              </a:br>
              <a:r>
                <a:rPr lang="en-US" sz="800" dirty="0">
                  <a:solidFill>
                    <a:schemeClr val="bg1"/>
                  </a:solidFill>
                  <a:ea typeface="IBM Plex Sans" panose="020B0503050203000203"/>
                </a:rPr>
                <a:t>moved to hybrid </a:t>
              </a:r>
              <a:br>
                <a:rPr lang="en-US" sz="800" dirty="0">
                  <a:solidFill>
                    <a:schemeClr val="bg1"/>
                  </a:solidFill>
                  <a:ea typeface="IBM Plex Sans" panose="020B0503050203000203"/>
                </a:rPr>
              </a:br>
              <a:r>
                <a:rPr lang="en-US" sz="800" dirty="0">
                  <a:solidFill>
                    <a:schemeClr val="bg1"/>
                  </a:solidFill>
                  <a:ea typeface="IBM Plex Sans" panose="020B0503050203000203"/>
                </a:rPr>
                <a:t>multi by 2030</a:t>
              </a:r>
              <a:endParaRPr lang="en-IN" sz="800" dirty="0">
                <a:solidFill>
                  <a:schemeClr val="bg1"/>
                </a:solidFill>
                <a:ea typeface="IBM Plex Sans" panose="020B0503050203000203"/>
              </a:endParaRPr>
            </a:p>
          </p:txBody>
        </p:sp>
        <p:sp>
          <p:nvSpPr>
            <p:cNvPr id="49" name="TextBox 48">
              <a:extLst>
                <a:ext uri="{FF2B5EF4-FFF2-40B4-BE49-F238E27FC236}">
                  <a16:creationId xmlns:a16="http://schemas.microsoft.com/office/drawing/2014/main" id="{D9F6BFFA-F2C2-4BFC-A3EB-C14FF8BC9CBD}"/>
                </a:ext>
              </a:extLst>
            </p:cNvPr>
            <p:cNvSpPr txBox="1"/>
            <p:nvPr/>
          </p:nvSpPr>
          <p:spPr>
            <a:xfrm>
              <a:off x="2632920" y="5597739"/>
              <a:ext cx="805028" cy="369332"/>
            </a:xfrm>
            <a:prstGeom prst="rect">
              <a:avLst/>
            </a:prstGeom>
            <a:noFill/>
          </p:spPr>
          <p:txBody>
            <a:bodyPr wrap="none" rtlCol="0">
              <a:spAutoFit/>
            </a:bodyPr>
            <a:lstStyle/>
            <a:p>
              <a:pPr algn="ctr"/>
              <a:r>
                <a:rPr lang="en-US" b="1" dirty="0">
                  <a:solidFill>
                    <a:schemeClr val="bg1"/>
                  </a:solidFill>
                  <a:ea typeface="IBM Plex Sans" panose="020B0503050203000203"/>
                </a:rPr>
                <a:t>50%</a:t>
              </a:r>
              <a:endParaRPr lang="en-IN" b="1" dirty="0">
                <a:solidFill>
                  <a:schemeClr val="bg1"/>
                </a:solidFill>
                <a:ea typeface="IBM Plex Sans" panose="020B0503050203000203"/>
              </a:endParaRPr>
            </a:p>
          </p:txBody>
        </p:sp>
      </p:grpSp>
      <p:grpSp>
        <p:nvGrpSpPr>
          <p:cNvPr id="50" name="Group 49">
            <a:extLst>
              <a:ext uri="{FF2B5EF4-FFF2-40B4-BE49-F238E27FC236}">
                <a16:creationId xmlns:a16="http://schemas.microsoft.com/office/drawing/2014/main" id="{1BC9706B-8AFF-4A65-9947-81BBA8FE6380}"/>
              </a:ext>
            </a:extLst>
          </p:cNvPr>
          <p:cNvGrpSpPr/>
          <p:nvPr/>
        </p:nvGrpSpPr>
        <p:grpSpPr>
          <a:xfrm>
            <a:off x="6773722" y="5480373"/>
            <a:ext cx="1068496" cy="1009553"/>
            <a:chOff x="3743616" y="5529247"/>
            <a:chExt cx="1068496" cy="1009553"/>
          </a:xfrm>
        </p:grpSpPr>
        <p:sp>
          <p:nvSpPr>
            <p:cNvPr id="51" name="Oval 20">
              <a:extLst>
                <a:ext uri="{FF2B5EF4-FFF2-40B4-BE49-F238E27FC236}">
                  <a16:creationId xmlns:a16="http://schemas.microsoft.com/office/drawing/2014/main" id="{2F5C0965-E745-434F-91F6-01DECBE61AAC}"/>
                </a:ext>
              </a:extLst>
            </p:cNvPr>
            <p:cNvSpPr/>
            <p:nvPr/>
          </p:nvSpPr>
          <p:spPr>
            <a:xfrm>
              <a:off x="3743616" y="5529247"/>
              <a:ext cx="1068496" cy="1009553"/>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52" name="TextBox 51">
              <a:extLst>
                <a:ext uri="{FF2B5EF4-FFF2-40B4-BE49-F238E27FC236}">
                  <a16:creationId xmlns:a16="http://schemas.microsoft.com/office/drawing/2014/main" id="{FE6F7F92-9108-4105-8705-13DAD700F377}"/>
                </a:ext>
              </a:extLst>
            </p:cNvPr>
            <p:cNvSpPr txBox="1"/>
            <p:nvPr/>
          </p:nvSpPr>
          <p:spPr>
            <a:xfrm>
              <a:off x="3872143" y="5936487"/>
              <a:ext cx="811441" cy="461665"/>
            </a:xfrm>
            <a:prstGeom prst="rect">
              <a:avLst/>
            </a:prstGeom>
            <a:noFill/>
          </p:spPr>
          <p:txBody>
            <a:bodyPr wrap="none" rtlCol="0">
              <a:spAutoFit/>
            </a:bodyPr>
            <a:lstStyle/>
            <a:p>
              <a:pPr algn="ctr"/>
              <a:r>
                <a:rPr lang="en-US" sz="800" dirty="0">
                  <a:solidFill>
                    <a:schemeClr val="bg1"/>
                  </a:solidFill>
                  <a:ea typeface="IBM Plex Sans" panose="020B0503050203000203"/>
                </a:rPr>
                <a:t>Enterprises </a:t>
              </a:r>
              <a:br>
                <a:rPr lang="en-US" sz="800" dirty="0">
                  <a:solidFill>
                    <a:schemeClr val="bg1"/>
                  </a:solidFill>
                  <a:ea typeface="IBM Plex Sans" panose="020B0503050203000203"/>
                </a:rPr>
              </a:br>
              <a:r>
                <a:rPr lang="en-US" sz="800" dirty="0">
                  <a:solidFill>
                    <a:schemeClr val="bg1"/>
                  </a:solidFill>
                  <a:ea typeface="IBM Plex Sans" panose="020B0503050203000203"/>
                </a:rPr>
                <a:t>could go </a:t>
              </a:r>
              <a:br>
                <a:rPr lang="en-US" sz="800" dirty="0">
                  <a:solidFill>
                    <a:schemeClr val="bg1"/>
                  </a:solidFill>
                  <a:ea typeface="IBM Plex Sans" panose="020B0503050203000203"/>
                </a:rPr>
              </a:br>
              <a:r>
                <a:rPr lang="en-US" sz="800" dirty="0">
                  <a:solidFill>
                    <a:schemeClr val="bg1"/>
                  </a:solidFill>
                  <a:ea typeface="IBM Plex Sans" panose="020B0503050203000203"/>
                </a:rPr>
                <a:t>Multi-Cloud </a:t>
              </a:r>
              <a:endParaRPr lang="en-IN" sz="800" dirty="0">
                <a:solidFill>
                  <a:schemeClr val="bg1"/>
                </a:solidFill>
                <a:ea typeface="IBM Plex Sans" panose="020B0503050203000203"/>
              </a:endParaRPr>
            </a:p>
          </p:txBody>
        </p:sp>
        <p:sp>
          <p:nvSpPr>
            <p:cNvPr id="53" name="TextBox 52">
              <a:extLst>
                <a:ext uri="{FF2B5EF4-FFF2-40B4-BE49-F238E27FC236}">
                  <a16:creationId xmlns:a16="http://schemas.microsoft.com/office/drawing/2014/main" id="{A7CA9B93-72A0-47BA-95C3-65B07756A5AC}"/>
                </a:ext>
              </a:extLst>
            </p:cNvPr>
            <p:cNvSpPr txBox="1"/>
            <p:nvPr/>
          </p:nvSpPr>
          <p:spPr>
            <a:xfrm>
              <a:off x="3839283" y="5609647"/>
              <a:ext cx="877163" cy="400110"/>
            </a:xfrm>
            <a:prstGeom prst="rect">
              <a:avLst/>
            </a:prstGeom>
            <a:noFill/>
          </p:spPr>
          <p:txBody>
            <a:bodyPr wrap="none" rtlCol="0">
              <a:spAutoFit/>
            </a:bodyPr>
            <a:lstStyle/>
            <a:p>
              <a:pPr algn="ctr"/>
              <a:r>
                <a:rPr lang="en-US" sz="2000" b="1" dirty="0">
                  <a:solidFill>
                    <a:schemeClr val="bg1"/>
                  </a:solidFill>
                  <a:ea typeface="IBM Plex Sans" panose="020B0503050203000203"/>
                </a:rPr>
                <a:t>58%</a:t>
              </a:r>
              <a:endParaRPr lang="en-IN" sz="2000" b="1" dirty="0">
                <a:solidFill>
                  <a:schemeClr val="bg1"/>
                </a:solidFill>
                <a:ea typeface="IBM Plex Sans" panose="020B0503050203000203"/>
              </a:endParaRPr>
            </a:p>
          </p:txBody>
        </p:sp>
      </p:grpSp>
      <p:grpSp>
        <p:nvGrpSpPr>
          <p:cNvPr id="54" name="Group 53">
            <a:extLst>
              <a:ext uri="{FF2B5EF4-FFF2-40B4-BE49-F238E27FC236}">
                <a16:creationId xmlns:a16="http://schemas.microsoft.com/office/drawing/2014/main" id="{AD9273E8-89CC-4D7D-946A-9FD437AF27A9}"/>
              </a:ext>
            </a:extLst>
          </p:cNvPr>
          <p:cNvGrpSpPr/>
          <p:nvPr/>
        </p:nvGrpSpPr>
        <p:grpSpPr>
          <a:xfrm>
            <a:off x="8168153" y="5480374"/>
            <a:ext cx="1068496" cy="1009553"/>
            <a:chOff x="4930780" y="5529247"/>
            <a:chExt cx="1068496" cy="1009553"/>
          </a:xfrm>
        </p:grpSpPr>
        <p:sp>
          <p:nvSpPr>
            <p:cNvPr id="55" name="Oval 20">
              <a:extLst>
                <a:ext uri="{FF2B5EF4-FFF2-40B4-BE49-F238E27FC236}">
                  <a16:creationId xmlns:a16="http://schemas.microsoft.com/office/drawing/2014/main" id="{9CED2403-2142-404E-9139-4757476452E4}"/>
                </a:ext>
              </a:extLst>
            </p:cNvPr>
            <p:cNvSpPr/>
            <p:nvPr/>
          </p:nvSpPr>
          <p:spPr>
            <a:xfrm>
              <a:off x="4930780" y="5529247"/>
              <a:ext cx="1068496" cy="1009553"/>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56" name="TextBox 55">
              <a:extLst>
                <a:ext uri="{FF2B5EF4-FFF2-40B4-BE49-F238E27FC236}">
                  <a16:creationId xmlns:a16="http://schemas.microsoft.com/office/drawing/2014/main" id="{FF8F5D3F-510F-4D5A-99C2-CCB08924B3CF}"/>
                </a:ext>
              </a:extLst>
            </p:cNvPr>
            <p:cNvSpPr txBox="1"/>
            <p:nvPr/>
          </p:nvSpPr>
          <p:spPr>
            <a:xfrm>
              <a:off x="5027738" y="5926501"/>
              <a:ext cx="880369" cy="538609"/>
            </a:xfrm>
            <a:prstGeom prst="rect">
              <a:avLst/>
            </a:prstGeom>
            <a:noFill/>
          </p:spPr>
          <p:txBody>
            <a:bodyPr wrap="none" rtlCol="0">
              <a:spAutoFit/>
            </a:bodyPr>
            <a:lstStyle/>
            <a:p>
              <a:pPr algn="ctr">
                <a:spcAft>
                  <a:spcPts val="300"/>
                </a:spcAft>
              </a:pPr>
              <a:r>
                <a:rPr lang="en-US" sz="800" dirty="0">
                  <a:solidFill>
                    <a:schemeClr val="bg1"/>
                  </a:solidFill>
                  <a:ea typeface="IBM Plex Sans" panose="020B0503050203000203"/>
                </a:rPr>
                <a:t>Savings with </a:t>
              </a:r>
            </a:p>
            <a:p>
              <a:pPr algn="ctr">
                <a:spcAft>
                  <a:spcPts val="300"/>
                </a:spcAft>
              </a:pPr>
              <a:r>
                <a:rPr lang="en-US" sz="800" dirty="0">
                  <a:solidFill>
                    <a:schemeClr val="bg1"/>
                  </a:solidFill>
                  <a:ea typeface="IBM Plex Sans" panose="020B0503050203000203"/>
                </a:rPr>
                <a:t>licensing </a:t>
              </a:r>
            </a:p>
            <a:p>
              <a:pPr algn="ctr">
                <a:spcAft>
                  <a:spcPts val="300"/>
                </a:spcAft>
              </a:pPr>
              <a:r>
                <a:rPr lang="en-US" sz="800" dirty="0">
                  <a:solidFill>
                    <a:schemeClr val="bg1"/>
                  </a:solidFill>
                  <a:ea typeface="IBM Plex Sans" panose="020B0503050203000203"/>
                </a:rPr>
                <a:t>benefits</a:t>
              </a:r>
            </a:p>
          </p:txBody>
        </p:sp>
        <p:sp>
          <p:nvSpPr>
            <p:cNvPr id="57" name="TextBox 56">
              <a:extLst>
                <a:ext uri="{FF2B5EF4-FFF2-40B4-BE49-F238E27FC236}">
                  <a16:creationId xmlns:a16="http://schemas.microsoft.com/office/drawing/2014/main" id="{34C722B2-965A-45FA-91DF-3E2EBA087BAA}"/>
                </a:ext>
              </a:extLst>
            </p:cNvPr>
            <p:cNvSpPr txBox="1"/>
            <p:nvPr/>
          </p:nvSpPr>
          <p:spPr>
            <a:xfrm>
              <a:off x="5163447" y="5566055"/>
              <a:ext cx="550151" cy="400110"/>
            </a:xfrm>
            <a:prstGeom prst="rect">
              <a:avLst/>
            </a:prstGeom>
            <a:noFill/>
          </p:spPr>
          <p:txBody>
            <a:bodyPr wrap="none" rtlCol="0">
              <a:spAutoFit/>
            </a:bodyPr>
            <a:lstStyle/>
            <a:p>
              <a:pPr algn="ctr"/>
              <a:r>
                <a:rPr lang="en-US" sz="2000" b="1" dirty="0">
                  <a:solidFill>
                    <a:schemeClr val="bg1"/>
                  </a:solidFill>
                  <a:ea typeface="IBM Plex Sans" panose="020B0503050203000203"/>
                </a:rPr>
                <a:t>$$</a:t>
              </a:r>
              <a:endParaRPr lang="en-IN" sz="2000" b="1" dirty="0">
                <a:solidFill>
                  <a:schemeClr val="bg1"/>
                </a:solidFill>
                <a:ea typeface="IBM Plex Sans" panose="020B0503050203000203"/>
              </a:endParaRPr>
            </a:p>
          </p:txBody>
        </p:sp>
      </p:grpSp>
      <p:grpSp>
        <p:nvGrpSpPr>
          <p:cNvPr id="58" name="Group 57">
            <a:extLst>
              <a:ext uri="{FF2B5EF4-FFF2-40B4-BE49-F238E27FC236}">
                <a16:creationId xmlns:a16="http://schemas.microsoft.com/office/drawing/2014/main" id="{857A0C2D-B960-49CD-AB7C-B4F4885D13EE}"/>
              </a:ext>
            </a:extLst>
          </p:cNvPr>
          <p:cNvGrpSpPr/>
          <p:nvPr/>
        </p:nvGrpSpPr>
        <p:grpSpPr>
          <a:xfrm>
            <a:off x="5379291" y="5487508"/>
            <a:ext cx="1068496" cy="1009553"/>
            <a:chOff x="6138098" y="5529247"/>
            <a:chExt cx="1068496" cy="1009553"/>
          </a:xfrm>
        </p:grpSpPr>
        <p:sp>
          <p:nvSpPr>
            <p:cNvPr id="59" name="Oval 20">
              <a:extLst>
                <a:ext uri="{FF2B5EF4-FFF2-40B4-BE49-F238E27FC236}">
                  <a16:creationId xmlns:a16="http://schemas.microsoft.com/office/drawing/2014/main" id="{FFF86108-BD71-4123-A60A-0CD682593B3D}"/>
                </a:ext>
              </a:extLst>
            </p:cNvPr>
            <p:cNvSpPr/>
            <p:nvPr/>
          </p:nvSpPr>
          <p:spPr>
            <a:xfrm>
              <a:off x="6138098" y="5529247"/>
              <a:ext cx="1068496" cy="1009553"/>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60" name="TextBox 59">
              <a:extLst>
                <a:ext uri="{FF2B5EF4-FFF2-40B4-BE49-F238E27FC236}">
                  <a16:creationId xmlns:a16="http://schemas.microsoft.com/office/drawing/2014/main" id="{CC1982F4-08CA-4C3A-AFF1-D0211F1DC31C}"/>
                </a:ext>
              </a:extLst>
            </p:cNvPr>
            <p:cNvSpPr txBox="1"/>
            <p:nvPr/>
          </p:nvSpPr>
          <p:spPr>
            <a:xfrm>
              <a:off x="6148494" y="5999323"/>
              <a:ext cx="1053494" cy="338554"/>
            </a:xfrm>
            <a:prstGeom prst="rect">
              <a:avLst/>
            </a:prstGeom>
            <a:noFill/>
          </p:spPr>
          <p:txBody>
            <a:bodyPr wrap="none" rtlCol="0">
              <a:spAutoFit/>
            </a:bodyPr>
            <a:lstStyle/>
            <a:p>
              <a:pPr algn="ctr">
                <a:spcAft>
                  <a:spcPts val="300"/>
                </a:spcAft>
              </a:pPr>
              <a:r>
                <a:rPr lang="en-US" sz="800" dirty="0">
                  <a:solidFill>
                    <a:schemeClr val="accent3"/>
                  </a:solidFill>
                  <a:ea typeface="IBM Plex Sans" panose="020B0503050203000203"/>
                </a:rPr>
                <a:t>Enterprises with </a:t>
              </a:r>
              <a:br>
                <a:rPr lang="en-US" sz="800" dirty="0">
                  <a:solidFill>
                    <a:schemeClr val="accent3"/>
                  </a:solidFill>
                  <a:ea typeface="IBM Plex Sans" panose="020B0503050203000203"/>
                </a:rPr>
              </a:br>
              <a:r>
                <a:rPr lang="en-US" sz="800" dirty="0">
                  <a:solidFill>
                    <a:schemeClr val="accent3"/>
                  </a:solidFill>
                  <a:ea typeface="IBM Plex Sans" panose="020B0503050203000203"/>
                </a:rPr>
                <a:t>hybrid cloud</a:t>
              </a:r>
            </a:p>
          </p:txBody>
        </p:sp>
        <p:sp>
          <p:nvSpPr>
            <p:cNvPr id="61" name="TextBox 60">
              <a:extLst>
                <a:ext uri="{FF2B5EF4-FFF2-40B4-BE49-F238E27FC236}">
                  <a16:creationId xmlns:a16="http://schemas.microsoft.com/office/drawing/2014/main" id="{E9817618-3598-4363-929E-F1F96A3AE522}"/>
                </a:ext>
              </a:extLst>
            </p:cNvPr>
            <p:cNvSpPr txBox="1"/>
            <p:nvPr/>
          </p:nvSpPr>
          <p:spPr>
            <a:xfrm>
              <a:off x="6272726" y="5648546"/>
              <a:ext cx="805028" cy="369332"/>
            </a:xfrm>
            <a:prstGeom prst="rect">
              <a:avLst/>
            </a:prstGeom>
            <a:noFill/>
          </p:spPr>
          <p:txBody>
            <a:bodyPr wrap="none" rtlCol="0">
              <a:spAutoFit/>
            </a:bodyPr>
            <a:lstStyle/>
            <a:p>
              <a:pPr algn="ctr">
                <a:spcAft>
                  <a:spcPts val="300"/>
                </a:spcAft>
              </a:pPr>
              <a:r>
                <a:rPr lang="en-US" b="1" dirty="0">
                  <a:solidFill>
                    <a:schemeClr val="accent3"/>
                  </a:solidFill>
                  <a:ea typeface="IBM Plex Sans" panose="020B0503050203000203"/>
                </a:rPr>
                <a:t>92%</a:t>
              </a:r>
            </a:p>
          </p:txBody>
        </p:sp>
      </p:grpSp>
      <p:grpSp>
        <p:nvGrpSpPr>
          <p:cNvPr id="62" name="Group 61">
            <a:extLst>
              <a:ext uri="{FF2B5EF4-FFF2-40B4-BE49-F238E27FC236}">
                <a16:creationId xmlns:a16="http://schemas.microsoft.com/office/drawing/2014/main" id="{C2325AA8-7044-48C5-84EA-DB829AF98082}"/>
              </a:ext>
            </a:extLst>
          </p:cNvPr>
          <p:cNvGrpSpPr/>
          <p:nvPr/>
        </p:nvGrpSpPr>
        <p:grpSpPr>
          <a:xfrm>
            <a:off x="3984860" y="5480374"/>
            <a:ext cx="1068496" cy="1009553"/>
            <a:chOff x="7324645" y="5529247"/>
            <a:chExt cx="1068496" cy="1009553"/>
          </a:xfrm>
        </p:grpSpPr>
        <p:sp>
          <p:nvSpPr>
            <p:cNvPr id="63" name="Oval 20">
              <a:extLst>
                <a:ext uri="{FF2B5EF4-FFF2-40B4-BE49-F238E27FC236}">
                  <a16:creationId xmlns:a16="http://schemas.microsoft.com/office/drawing/2014/main" id="{C307BD09-AC8A-4BAA-8BDC-3B7D62E41507}"/>
                </a:ext>
              </a:extLst>
            </p:cNvPr>
            <p:cNvSpPr/>
            <p:nvPr/>
          </p:nvSpPr>
          <p:spPr>
            <a:xfrm>
              <a:off x="7324645" y="5529247"/>
              <a:ext cx="1068496" cy="1009553"/>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64" name="TextBox 63">
              <a:extLst>
                <a:ext uri="{FF2B5EF4-FFF2-40B4-BE49-F238E27FC236}">
                  <a16:creationId xmlns:a16="http://schemas.microsoft.com/office/drawing/2014/main" id="{B1A78593-0596-4B4C-A987-C79778ACC6F2}"/>
                </a:ext>
              </a:extLst>
            </p:cNvPr>
            <p:cNvSpPr txBox="1"/>
            <p:nvPr/>
          </p:nvSpPr>
          <p:spPr>
            <a:xfrm>
              <a:off x="7369506" y="5686548"/>
              <a:ext cx="984564" cy="377026"/>
            </a:xfrm>
            <a:prstGeom prst="rect">
              <a:avLst/>
            </a:prstGeom>
            <a:noFill/>
          </p:spPr>
          <p:txBody>
            <a:bodyPr wrap="none" rtlCol="0">
              <a:spAutoFit/>
            </a:bodyPr>
            <a:lstStyle/>
            <a:p>
              <a:pPr algn="ctr">
                <a:spcAft>
                  <a:spcPts val="300"/>
                </a:spcAft>
              </a:pPr>
              <a:r>
                <a:rPr lang="en-US" sz="800" dirty="0">
                  <a:solidFill>
                    <a:schemeClr val="bg1"/>
                  </a:solidFill>
                  <a:ea typeface="IBM Plex Sans" panose="020B0503050203000203"/>
                </a:rPr>
                <a:t>Movement </a:t>
              </a:r>
            </a:p>
            <a:p>
              <a:pPr algn="ctr">
                <a:spcAft>
                  <a:spcPts val="300"/>
                </a:spcAft>
              </a:pPr>
              <a:r>
                <a:rPr lang="en-US" sz="800" dirty="0">
                  <a:solidFill>
                    <a:schemeClr val="bg1"/>
                  </a:solidFill>
                  <a:ea typeface="IBM Plex Sans" panose="020B0503050203000203"/>
                </a:rPr>
                <a:t>between clouds</a:t>
              </a:r>
            </a:p>
          </p:txBody>
        </p:sp>
        <p:sp>
          <p:nvSpPr>
            <p:cNvPr id="65" name="TextBox 64">
              <a:extLst>
                <a:ext uri="{FF2B5EF4-FFF2-40B4-BE49-F238E27FC236}">
                  <a16:creationId xmlns:a16="http://schemas.microsoft.com/office/drawing/2014/main" id="{F42211A6-193E-42FA-B7F4-9AD45DF10C82}"/>
                </a:ext>
              </a:extLst>
            </p:cNvPr>
            <p:cNvSpPr txBox="1"/>
            <p:nvPr/>
          </p:nvSpPr>
          <p:spPr>
            <a:xfrm>
              <a:off x="7459273" y="6021732"/>
              <a:ext cx="805028" cy="369332"/>
            </a:xfrm>
            <a:prstGeom prst="rect">
              <a:avLst/>
            </a:prstGeom>
            <a:noFill/>
          </p:spPr>
          <p:txBody>
            <a:bodyPr wrap="none" rtlCol="0">
              <a:spAutoFit/>
            </a:bodyPr>
            <a:lstStyle/>
            <a:p>
              <a:pPr algn="ctr">
                <a:spcAft>
                  <a:spcPts val="300"/>
                </a:spcAft>
              </a:pPr>
              <a:r>
                <a:rPr lang="en-US" b="1" dirty="0">
                  <a:solidFill>
                    <a:schemeClr val="bg1"/>
                  </a:solidFill>
                  <a:ea typeface="IBM Plex Sans" panose="020B0503050203000203"/>
                </a:rPr>
                <a:t>70%</a:t>
              </a:r>
            </a:p>
          </p:txBody>
        </p:sp>
      </p:grpSp>
      <p:sp>
        <p:nvSpPr>
          <p:cNvPr id="66" name="Oval 65">
            <a:extLst>
              <a:ext uri="{FF2B5EF4-FFF2-40B4-BE49-F238E27FC236}">
                <a16:creationId xmlns:a16="http://schemas.microsoft.com/office/drawing/2014/main" id="{22E09577-3F93-4783-8BEF-1C8BAB0D27D0}"/>
              </a:ext>
            </a:extLst>
          </p:cNvPr>
          <p:cNvSpPr/>
          <p:nvPr/>
        </p:nvSpPr>
        <p:spPr>
          <a:xfrm>
            <a:off x="1053111" y="5529247"/>
            <a:ext cx="157301" cy="157301"/>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38ED5D6-A315-4C0D-B25E-16279D45D1FA}"/>
              </a:ext>
            </a:extLst>
          </p:cNvPr>
          <p:cNvSpPr/>
          <p:nvPr/>
        </p:nvSpPr>
        <p:spPr>
          <a:xfrm>
            <a:off x="3498748" y="5568605"/>
            <a:ext cx="312759" cy="312759"/>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253B6A2-88D0-4D6A-A1FE-4C384E31EA10}"/>
              </a:ext>
            </a:extLst>
          </p:cNvPr>
          <p:cNvSpPr/>
          <p:nvPr/>
        </p:nvSpPr>
        <p:spPr>
          <a:xfrm>
            <a:off x="5344102" y="6236365"/>
            <a:ext cx="225825" cy="225825"/>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EFAC2EF-5EC5-45FD-9217-427E2B9B680D}"/>
              </a:ext>
            </a:extLst>
          </p:cNvPr>
          <p:cNvSpPr/>
          <p:nvPr/>
        </p:nvSpPr>
        <p:spPr>
          <a:xfrm>
            <a:off x="7922640" y="5559046"/>
            <a:ext cx="225825" cy="225825"/>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03423C1-3D52-4CF2-BE15-7A1171B6D745}"/>
              </a:ext>
            </a:extLst>
          </p:cNvPr>
          <p:cNvSpPr/>
          <p:nvPr/>
        </p:nvSpPr>
        <p:spPr>
          <a:xfrm>
            <a:off x="8965239" y="6227257"/>
            <a:ext cx="225825" cy="225825"/>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33AC560-79BB-4707-B04A-4996A16425EC}"/>
              </a:ext>
            </a:extLst>
          </p:cNvPr>
          <p:cNvSpPr/>
          <p:nvPr/>
        </p:nvSpPr>
        <p:spPr>
          <a:xfrm>
            <a:off x="2004161" y="6189984"/>
            <a:ext cx="225825" cy="225825"/>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D2204AE-42DF-4182-92F5-9428753429E1}"/>
              </a:ext>
            </a:extLst>
          </p:cNvPr>
          <p:cNvSpPr/>
          <p:nvPr/>
        </p:nvSpPr>
        <p:spPr>
          <a:xfrm>
            <a:off x="243960" y="6162596"/>
            <a:ext cx="244690" cy="244690"/>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207B60B-2A63-48F2-A1F5-A09D2DB009CC}"/>
              </a:ext>
            </a:extLst>
          </p:cNvPr>
          <p:cNvSpPr/>
          <p:nvPr/>
        </p:nvSpPr>
        <p:spPr>
          <a:xfrm>
            <a:off x="4866907" y="5565598"/>
            <a:ext cx="225825" cy="225825"/>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861DD7B-FBDB-4BC1-AE69-6EEED7A6745A}"/>
              </a:ext>
            </a:extLst>
          </p:cNvPr>
          <p:cNvSpPr/>
          <p:nvPr/>
        </p:nvSpPr>
        <p:spPr>
          <a:xfrm>
            <a:off x="6704497" y="6227257"/>
            <a:ext cx="225825" cy="225825"/>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a:extLst>
              <a:ext uri="{FF2B5EF4-FFF2-40B4-BE49-F238E27FC236}">
                <a16:creationId xmlns:a16="http://schemas.microsoft.com/office/drawing/2014/main" id="{119AF715-02AD-43C6-A825-521E9EB755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402" y="5600370"/>
            <a:ext cx="371475" cy="333375"/>
          </a:xfrm>
          <a:prstGeom prst="rect">
            <a:avLst/>
          </a:prstGeom>
        </p:spPr>
      </p:pic>
      <p:pic>
        <p:nvPicPr>
          <p:cNvPr id="76" name="Graphic 75">
            <a:extLst>
              <a:ext uri="{FF2B5EF4-FFF2-40B4-BE49-F238E27FC236}">
                <a16:creationId xmlns:a16="http://schemas.microsoft.com/office/drawing/2014/main" id="{F498706B-CC2A-4980-B944-59B48A70E2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27463" y="5724984"/>
            <a:ext cx="835508" cy="790948"/>
          </a:xfrm>
          <a:prstGeom prst="rect">
            <a:avLst/>
          </a:prstGeom>
        </p:spPr>
      </p:pic>
      <p:sp>
        <p:nvSpPr>
          <p:cNvPr id="4" name="Arrow: Right 3">
            <a:extLst>
              <a:ext uri="{FF2B5EF4-FFF2-40B4-BE49-F238E27FC236}">
                <a16:creationId xmlns:a16="http://schemas.microsoft.com/office/drawing/2014/main" id="{D2C5D0CE-0775-4366-9209-EAE898CA1D5F}"/>
              </a:ext>
            </a:extLst>
          </p:cNvPr>
          <p:cNvSpPr/>
          <p:nvPr/>
        </p:nvSpPr>
        <p:spPr>
          <a:xfrm>
            <a:off x="2342628" y="5038205"/>
            <a:ext cx="1470227" cy="138378"/>
          </a:xfrm>
          <a:prstGeom prst="rightArrow">
            <a:avLst/>
          </a:prstGeom>
          <a:gradFill flip="none" rotWithShape="1">
            <a:gsLst>
              <a:gs pos="2721">
                <a:srgbClr val="FF0000">
                  <a:shade val="67500"/>
                  <a:satMod val="115000"/>
                  <a:lumMod val="70000"/>
                </a:srgbClr>
              </a:gs>
              <a:gs pos="27000">
                <a:srgbClr val="FF0000">
                  <a:shade val="67500"/>
                  <a:satMod val="115000"/>
                </a:srgbClr>
              </a:gs>
              <a:gs pos="100000">
                <a:schemeClr val="accent5">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4C36822B-B3A3-4530-8F21-3BE42AB1F5BD}"/>
              </a:ext>
            </a:extLst>
          </p:cNvPr>
          <p:cNvSpPr/>
          <p:nvPr/>
        </p:nvSpPr>
        <p:spPr>
          <a:xfrm rot="16200000">
            <a:off x="-82928" y="2137747"/>
            <a:ext cx="1470227" cy="138378"/>
          </a:xfrm>
          <a:prstGeom prst="rightArrow">
            <a:avLst/>
          </a:prstGeom>
          <a:gradFill flip="none" rotWithShape="1">
            <a:gsLst>
              <a:gs pos="2721">
                <a:srgbClr val="FF0000">
                  <a:shade val="67500"/>
                  <a:satMod val="115000"/>
                  <a:lumMod val="70000"/>
                </a:srgbClr>
              </a:gs>
              <a:gs pos="27000">
                <a:srgbClr val="FF0000">
                  <a:shade val="67500"/>
                  <a:satMod val="115000"/>
                </a:srgbClr>
              </a:gs>
              <a:gs pos="100000">
                <a:schemeClr val="accent5">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59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EE30-7360-4EB5-8A19-10052DA77D13}"/>
              </a:ext>
            </a:extLst>
          </p:cNvPr>
          <p:cNvSpPr>
            <a:spLocks noGrp="1"/>
          </p:cNvSpPr>
          <p:nvPr>
            <p:ph type="title"/>
          </p:nvPr>
        </p:nvSpPr>
        <p:spPr>
          <a:xfrm>
            <a:off x="395999" y="396000"/>
            <a:ext cx="11520000" cy="436740"/>
          </a:xfrm>
        </p:spPr>
        <p:txBody>
          <a:bodyPr/>
          <a:lstStyle/>
          <a:p>
            <a:r>
              <a:rPr lang="en-US" dirty="0"/>
              <a:t>IBM Cloud Portfolio</a:t>
            </a:r>
          </a:p>
        </p:txBody>
      </p:sp>
      <p:sp>
        <p:nvSpPr>
          <p:cNvPr id="67" name="Text Placeholder 2">
            <a:extLst>
              <a:ext uri="{FF2B5EF4-FFF2-40B4-BE49-F238E27FC236}">
                <a16:creationId xmlns:a16="http://schemas.microsoft.com/office/drawing/2014/main" id="{0B8EC290-8018-47BF-914A-9E2ADDBEA10F}"/>
              </a:ext>
            </a:extLst>
          </p:cNvPr>
          <p:cNvSpPr txBox="1">
            <a:spLocks/>
          </p:cNvSpPr>
          <p:nvPr/>
        </p:nvSpPr>
        <p:spPr>
          <a:xfrm>
            <a:off x="369338" y="5359718"/>
            <a:ext cx="1036297" cy="363532"/>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1" i="0" u="none" strike="noStrike" kern="0" cap="none" spc="0" normalizeH="0" baseline="0" noProof="0" dirty="0">
                <a:ln>
                  <a:noFill/>
                </a:ln>
                <a:solidFill>
                  <a:schemeClr val="tx1"/>
                </a:solidFill>
                <a:effectLst/>
                <a:uLnTx/>
                <a:uFillTx/>
                <a:latin typeface="+mj-lt"/>
              </a:rPr>
              <a:t>Infrastructure</a:t>
            </a:r>
          </a:p>
        </p:txBody>
      </p:sp>
      <p:sp>
        <p:nvSpPr>
          <p:cNvPr id="68" name="Rectangle 67">
            <a:extLst>
              <a:ext uri="{FF2B5EF4-FFF2-40B4-BE49-F238E27FC236}">
                <a16:creationId xmlns:a16="http://schemas.microsoft.com/office/drawing/2014/main" id="{352953BB-E471-4573-9BC6-C58097D18A39}"/>
              </a:ext>
            </a:extLst>
          </p:cNvPr>
          <p:cNvSpPr/>
          <p:nvPr/>
        </p:nvSpPr>
        <p:spPr bwMode="auto">
          <a:xfrm>
            <a:off x="1621892" y="5189584"/>
            <a:ext cx="6137715" cy="489118"/>
          </a:xfrm>
          <a:prstGeom prst="rect">
            <a:avLst/>
          </a:prstGeom>
          <a:solidFill>
            <a:schemeClr val="accent1"/>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70" name="Google Shape;775;p93">
            <a:extLst>
              <a:ext uri="{FF2B5EF4-FFF2-40B4-BE49-F238E27FC236}">
                <a16:creationId xmlns:a16="http://schemas.microsoft.com/office/drawing/2014/main" id="{62287621-884C-49F2-BF5A-57317E66F376}"/>
              </a:ext>
            </a:extLst>
          </p:cNvPr>
          <p:cNvSpPr txBox="1"/>
          <p:nvPr/>
        </p:nvSpPr>
        <p:spPr>
          <a:xfrm>
            <a:off x="1570625" y="5314172"/>
            <a:ext cx="6239029" cy="251345"/>
          </a:xfrm>
          <a:prstGeom prst="rect">
            <a:avLst/>
          </a:prstGeom>
          <a:noFill/>
          <a:ln>
            <a:noFill/>
          </a:ln>
        </p:spPr>
        <p:txBody>
          <a:bodyPr spcFirstLastPara="1" wrap="square" lIns="38570" tIns="19280" rIns="38570" bIns="19280" anchor="t" anchorCtr="0">
            <a:noAutofit/>
          </a:bodyPr>
          <a:lstStyle/>
          <a:p>
            <a:pPr marL="0" marR="0" lvl="0" indent="0" algn="ctr" defTabSz="385763" rtl="0" eaLnBrk="1" fontAlgn="auto" latinLnBrk="0" hangingPunct="1">
              <a:lnSpc>
                <a:spcPct val="100000"/>
              </a:lnSpc>
              <a:spcBef>
                <a:spcPts val="0"/>
              </a:spcBef>
              <a:spcAft>
                <a:spcPts val="0"/>
              </a:spcAft>
              <a:buClr>
                <a:srgbClr val="FFFFFF"/>
              </a:buClr>
              <a:buSzPts val="1200"/>
              <a:buFontTx/>
              <a:buNone/>
              <a:tabLst/>
              <a:defRPr/>
            </a:pPr>
            <a:r>
              <a:rPr kumimoji="0" lang="en-US" sz="1000" b="1" i="0" u="none" strike="noStrike" kern="0" cap="none" spc="0" normalizeH="0" baseline="0" noProof="0" dirty="0">
                <a:ln>
                  <a:noFill/>
                </a:ln>
                <a:solidFill>
                  <a:srgbClr val="FFFFFF"/>
                </a:solidFill>
                <a:effectLst/>
                <a:uLnTx/>
                <a:uFillTx/>
                <a:latin typeface="+mj-lt"/>
                <a:ea typeface="IBM Plex Sans"/>
                <a:cs typeface="IBM Plex Sans"/>
                <a:sym typeface="IBM Plex Sans"/>
              </a:rPr>
              <a:t>Bare Metal  </a:t>
            </a:r>
            <a:r>
              <a:rPr kumimoji="0" lang="en-US" sz="1000" b="1" i="0" u="none" strike="noStrike" kern="0" cap="none" spc="0" normalizeH="0" baseline="0" noProof="0" dirty="0">
                <a:ln>
                  <a:noFill/>
                </a:ln>
                <a:solidFill>
                  <a:srgbClr val="061442"/>
                </a:solidFill>
                <a:effectLst/>
                <a:uLnTx/>
                <a:uFillTx/>
                <a:latin typeface="+mj-lt"/>
                <a:ea typeface="IBM Plex Sans"/>
                <a:cs typeface="IBM Plex Sans"/>
                <a:sym typeface="IBM Plex Sans"/>
              </a:rPr>
              <a:t>|</a:t>
            </a:r>
            <a:r>
              <a:rPr kumimoji="0" lang="en-US" sz="1000" b="1" i="0" u="none" strike="noStrike" kern="0" cap="none" spc="0" normalizeH="0" baseline="0" noProof="0" dirty="0">
                <a:ln>
                  <a:noFill/>
                </a:ln>
                <a:solidFill>
                  <a:srgbClr val="6F6F6F"/>
                </a:solidFill>
                <a:effectLst/>
                <a:uLnTx/>
                <a:uFillTx/>
                <a:latin typeface="+mj-lt"/>
                <a:ea typeface="IBM Plex Sans"/>
                <a:cs typeface="IBM Plex Sans"/>
                <a:sym typeface="IBM Plex Sans"/>
              </a:rPr>
              <a:t> </a:t>
            </a:r>
            <a:r>
              <a:rPr kumimoji="0" lang="en-US" sz="1000" b="1" i="0" u="none" strike="noStrike" kern="0" cap="none" spc="0" normalizeH="0" baseline="0" noProof="0" dirty="0">
                <a:ln>
                  <a:noFill/>
                </a:ln>
                <a:solidFill>
                  <a:srgbClr val="FFFFFF"/>
                </a:solidFill>
                <a:effectLst/>
                <a:uLnTx/>
                <a:uFillTx/>
                <a:latin typeface="+mj-lt"/>
                <a:ea typeface="IBM Plex Sans"/>
                <a:cs typeface="IBM Plex Sans"/>
                <a:sym typeface="IBM Plex Sans"/>
              </a:rPr>
              <a:t> VMs   </a:t>
            </a:r>
            <a:r>
              <a:rPr kumimoji="0" lang="en-US" sz="1000" b="1" i="0" u="none" strike="noStrike" kern="0" cap="none" spc="0" normalizeH="0" baseline="0" noProof="0" dirty="0">
                <a:ln>
                  <a:noFill/>
                </a:ln>
                <a:solidFill>
                  <a:srgbClr val="061442"/>
                </a:solidFill>
                <a:effectLst/>
                <a:uLnTx/>
                <a:uFillTx/>
                <a:latin typeface="+mj-lt"/>
                <a:ea typeface="IBM Plex Sans"/>
                <a:cs typeface="IBM Plex Sans"/>
                <a:sym typeface="IBM Plex Sans"/>
              </a:rPr>
              <a:t>|</a:t>
            </a:r>
            <a:r>
              <a:rPr kumimoji="0" lang="en-US" sz="1000" b="1" i="0" u="none" strike="noStrike" kern="0" cap="none" spc="0" normalizeH="0" baseline="0" noProof="0" dirty="0">
                <a:ln>
                  <a:noFill/>
                </a:ln>
                <a:solidFill>
                  <a:srgbClr val="6F6F6F"/>
                </a:solidFill>
                <a:effectLst/>
                <a:uLnTx/>
                <a:uFillTx/>
                <a:latin typeface="+mj-lt"/>
                <a:ea typeface="IBM Plex Sans"/>
                <a:cs typeface="IBM Plex Sans"/>
                <a:sym typeface="IBM Plex Sans"/>
              </a:rPr>
              <a:t> </a:t>
            </a:r>
            <a:r>
              <a:rPr kumimoji="0" lang="en-US" sz="1000" b="1" i="0" u="none" strike="noStrike" kern="0" cap="none" spc="0" normalizeH="0" baseline="0" noProof="0" dirty="0">
                <a:ln>
                  <a:noFill/>
                </a:ln>
                <a:solidFill>
                  <a:srgbClr val="FFFFFF"/>
                </a:solidFill>
                <a:effectLst/>
                <a:uLnTx/>
                <a:uFillTx/>
                <a:latin typeface="+mj-lt"/>
                <a:ea typeface="IBM Plex Sans"/>
                <a:cs typeface="IBM Plex Sans"/>
                <a:sym typeface="IBM Plex Sans"/>
              </a:rPr>
              <a:t>  Power   </a:t>
            </a:r>
            <a:r>
              <a:rPr kumimoji="0" lang="en-US" sz="1000" b="1" i="0" u="none" strike="noStrike" kern="0" cap="none" spc="0" normalizeH="0" baseline="0" noProof="0" dirty="0">
                <a:ln>
                  <a:noFill/>
                </a:ln>
                <a:solidFill>
                  <a:srgbClr val="061442"/>
                </a:solidFill>
                <a:effectLst/>
                <a:uLnTx/>
                <a:uFillTx/>
                <a:latin typeface="+mj-lt"/>
                <a:ea typeface="IBM Plex Sans"/>
                <a:cs typeface="IBM Plex Sans"/>
                <a:sym typeface="IBM Plex Sans"/>
              </a:rPr>
              <a:t>|</a:t>
            </a:r>
            <a:r>
              <a:rPr kumimoji="0" lang="en-US" sz="1000" b="1" i="0" u="none" strike="noStrike" kern="0" cap="none" spc="0" normalizeH="0" baseline="0" noProof="0" dirty="0">
                <a:ln>
                  <a:noFill/>
                </a:ln>
                <a:solidFill>
                  <a:srgbClr val="FFFFFF"/>
                </a:solidFill>
                <a:effectLst/>
                <a:uLnTx/>
                <a:uFillTx/>
                <a:latin typeface="+mj-lt"/>
                <a:ea typeface="IBM Plex Sans"/>
                <a:cs typeface="IBM Plex Sans"/>
                <a:sym typeface="IBM Plex Sans"/>
              </a:rPr>
              <a:t>    z   </a:t>
            </a:r>
            <a:r>
              <a:rPr kumimoji="0" lang="en-US" sz="1000" b="1" i="0" u="none" strike="noStrike" kern="0" cap="none" spc="0" normalizeH="0" baseline="0" noProof="0" dirty="0">
                <a:ln>
                  <a:noFill/>
                </a:ln>
                <a:solidFill>
                  <a:srgbClr val="061442"/>
                </a:solidFill>
                <a:effectLst/>
                <a:uLnTx/>
                <a:uFillTx/>
                <a:latin typeface="+mj-lt"/>
                <a:ea typeface="IBM Plex Sans"/>
                <a:cs typeface="IBM Plex Sans"/>
                <a:sym typeface="IBM Plex Sans"/>
              </a:rPr>
              <a:t>|</a:t>
            </a:r>
            <a:r>
              <a:rPr kumimoji="0" lang="en-US" sz="1000" b="1" i="0" u="none" strike="noStrike" kern="0" cap="none" spc="0" normalizeH="0" baseline="0" noProof="0" dirty="0">
                <a:ln>
                  <a:noFill/>
                </a:ln>
                <a:solidFill>
                  <a:srgbClr val="FFFFFF"/>
                </a:solidFill>
                <a:effectLst/>
                <a:uLnTx/>
                <a:uFillTx/>
                <a:latin typeface="+mj-lt"/>
                <a:ea typeface="IBM Plex Sans"/>
                <a:cs typeface="IBM Plex Sans"/>
                <a:sym typeface="IBM Plex Sans"/>
              </a:rPr>
              <a:t>    VMware   </a:t>
            </a:r>
            <a:r>
              <a:rPr kumimoji="0" lang="en-US" sz="1000" b="1" i="0" u="none" strike="noStrike" kern="0" cap="none" spc="0" normalizeH="0" baseline="0" noProof="0" dirty="0">
                <a:ln>
                  <a:noFill/>
                </a:ln>
                <a:solidFill>
                  <a:srgbClr val="061442"/>
                </a:solidFill>
                <a:effectLst/>
                <a:uLnTx/>
                <a:uFillTx/>
                <a:latin typeface="+mj-lt"/>
                <a:ea typeface="IBM Plex Sans"/>
                <a:cs typeface="IBM Plex Sans"/>
                <a:sym typeface="IBM Plex Sans"/>
              </a:rPr>
              <a:t>|</a:t>
            </a:r>
            <a:r>
              <a:rPr kumimoji="0" lang="en-US" sz="1000" b="1" i="0" u="none" strike="noStrike" kern="0" cap="none" spc="0" normalizeH="0" baseline="0" noProof="0" dirty="0">
                <a:ln>
                  <a:noFill/>
                </a:ln>
                <a:solidFill>
                  <a:srgbClr val="FFFFFF"/>
                </a:solidFill>
                <a:effectLst/>
                <a:uLnTx/>
                <a:uFillTx/>
                <a:latin typeface="+mj-lt"/>
                <a:ea typeface="IBM Plex Sans"/>
                <a:cs typeface="IBM Plex Sans"/>
                <a:sym typeface="IBM Plex Sans"/>
              </a:rPr>
              <a:t>   Public   </a:t>
            </a:r>
            <a:r>
              <a:rPr kumimoji="0" lang="en-US" sz="1000" b="1" i="0" u="none" strike="noStrike" kern="0" cap="none" spc="0" normalizeH="0" baseline="0" noProof="0" dirty="0">
                <a:ln>
                  <a:noFill/>
                </a:ln>
                <a:solidFill>
                  <a:srgbClr val="061442"/>
                </a:solidFill>
                <a:effectLst/>
                <a:uLnTx/>
                <a:uFillTx/>
                <a:latin typeface="+mj-lt"/>
                <a:ea typeface="IBM Plex Sans"/>
                <a:cs typeface="IBM Plex Sans"/>
                <a:sym typeface="IBM Plex Sans"/>
              </a:rPr>
              <a:t>|</a:t>
            </a:r>
            <a:r>
              <a:rPr kumimoji="0" lang="en-US" sz="1000" b="1" i="0" u="none" strike="noStrike" kern="0" cap="none" spc="0" normalizeH="0" baseline="0" noProof="0" dirty="0">
                <a:ln>
                  <a:noFill/>
                </a:ln>
                <a:solidFill>
                  <a:srgbClr val="FFFFFF"/>
                </a:solidFill>
                <a:effectLst/>
                <a:uLnTx/>
                <a:uFillTx/>
                <a:latin typeface="+mj-lt"/>
                <a:ea typeface="IBM Plex Sans"/>
                <a:cs typeface="IBM Plex Sans"/>
                <a:sym typeface="IBM Plex Sans"/>
              </a:rPr>
              <a:t>  Dedicated</a:t>
            </a:r>
            <a:endParaRPr kumimoji="0" sz="1000" b="1"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71" name="Rectangle 70">
            <a:extLst>
              <a:ext uri="{FF2B5EF4-FFF2-40B4-BE49-F238E27FC236}">
                <a16:creationId xmlns:a16="http://schemas.microsoft.com/office/drawing/2014/main" id="{37082D7D-DA70-4CCC-B944-A9D121D1AAA2}"/>
              </a:ext>
            </a:extLst>
          </p:cNvPr>
          <p:cNvSpPr/>
          <p:nvPr/>
        </p:nvSpPr>
        <p:spPr bwMode="auto">
          <a:xfrm>
            <a:off x="1570628" y="5133886"/>
            <a:ext cx="6232323" cy="600135"/>
          </a:xfrm>
          <a:prstGeom prst="rect">
            <a:avLst/>
          </a:prstGeom>
          <a:noFill/>
          <a:ln w="6350">
            <a:solidFill>
              <a:schemeClr val="tx1">
                <a:lumMod val="65000"/>
                <a:lumOff val="3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61" name="Text Placeholder 2">
            <a:extLst>
              <a:ext uri="{FF2B5EF4-FFF2-40B4-BE49-F238E27FC236}">
                <a16:creationId xmlns:a16="http://schemas.microsoft.com/office/drawing/2014/main" id="{CF00EA9C-4DF8-4741-B36D-CEE7A42644B3}"/>
              </a:ext>
            </a:extLst>
          </p:cNvPr>
          <p:cNvSpPr txBox="1">
            <a:spLocks/>
          </p:cNvSpPr>
          <p:nvPr/>
        </p:nvSpPr>
        <p:spPr>
          <a:xfrm>
            <a:off x="241656" y="1775839"/>
            <a:ext cx="1163980" cy="307795"/>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1" i="0" u="none" strike="noStrike" kern="0" cap="none" spc="0" normalizeH="0" baseline="0" noProof="0" dirty="0">
                <a:ln>
                  <a:noFill/>
                </a:ln>
                <a:solidFill>
                  <a:schemeClr val="tx1"/>
                </a:solidFill>
                <a:effectLst/>
                <a:uLnTx/>
                <a:uFillTx/>
                <a:latin typeface="+mj-lt"/>
              </a:rPr>
              <a:t>Advanced </a:t>
            </a:r>
            <a:br>
              <a:rPr kumimoji="0" lang="en-US" sz="1000" b="1" i="0" u="none" strike="noStrike" kern="0" cap="none" spc="0" normalizeH="0" baseline="0" noProof="0" dirty="0">
                <a:ln>
                  <a:noFill/>
                </a:ln>
                <a:solidFill>
                  <a:schemeClr val="tx1"/>
                </a:solidFill>
                <a:effectLst/>
                <a:uLnTx/>
                <a:uFillTx/>
                <a:latin typeface="+mj-lt"/>
              </a:rPr>
            </a:br>
            <a:r>
              <a:rPr kumimoji="0" lang="en-US" sz="1000" b="1" i="0" u="none" strike="noStrike" kern="0" cap="none" spc="0" normalizeH="0" baseline="0" noProof="0" dirty="0">
                <a:ln>
                  <a:noFill/>
                </a:ln>
                <a:solidFill>
                  <a:schemeClr val="tx1"/>
                </a:solidFill>
                <a:effectLst/>
                <a:uLnTx/>
                <a:uFillTx/>
                <a:latin typeface="+mj-lt"/>
              </a:rPr>
              <a:t>Technologies</a:t>
            </a:r>
          </a:p>
        </p:txBody>
      </p:sp>
      <p:sp>
        <p:nvSpPr>
          <p:cNvPr id="63" name="Rectangle 62">
            <a:extLst>
              <a:ext uri="{FF2B5EF4-FFF2-40B4-BE49-F238E27FC236}">
                <a16:creationId xmlns:a16="http://schemas.microsoft.com/office/drawing/2014/main" id="{4F43764B-2175-4B50-B211-E3CDA9E60E8C}"/>
              </a:ext>
            </a:extLst>
          </p:cNvPr>
          <p:cNvSpPr/>
          <p:nvPr/>
        </p:nvSpPr>
        <p:spPr bwMode="auto">
          <a:xfrm>
            <a:off x="1637168" y="1702490"/>
            <a:ext cx="6137715" cy="472026"/>
          </a:xfrm>
          <a:prstGeom prst="rect">
            <a:avLst/>
          </a:prstGeom>
          <a:solidFill>
            <a:schemeClr val="accent1"/>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65" name="Rectangle 64">
            <a:extLst>
              <a:ext uri="{FF2B5EF4-FFF2-40B4-BE49-F238E27FC236}">
                <a16:creationId xmlns:a16="http://schemas.microsoft.com/office/drawing/2014/main" id="{CF282CBD-C7E9-41FD-8F50-D34D3981F935}"/>
              </a:ext>
            </a:extLst>
          </p:cNvPr>
          <p:cNvSpPr/>
          <p:nvPr/>
        </p:nvSpPr>
        <p:spPr bwMode="auto">
          <a:xfrm>
            <a:off x="1591281" y="1637810"/>
            <a:ext cx="6232323" cy="583855"/>
          </a:xfrm>
          <a:prstGeom prst="rect">
            <a:avLst/>
          </a:prstGeom>
          <a:noFill/>
          <a:ln w="6350">
            <a:solidFill>
              <a:schemeClr val="tx1">
                <a:lumMod val="65000"/>
                <a:lumOff val="3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66" name="Text Placeholder 2">
            <a:extLst>
              <a:ext uri="{FF2B5EF4-FFF2-40B4-BE49-F238E27FC236}">
                <a16:creationId xmlns:a16="http://schemas.microsoft.com/office/drawing/2014/main" id="{0E54476A-27EC-47E8-8773-255A68478D50}"/>
              </a:ext>
            </a:extLst>
          </p:cNvPr>
          <p:cNvSpPr txBox="1">
            <a:spLocks/>
          </p:cNvSpPr>
          <p:nvPr/>
        </p:nvSpPr>
        <p:spPr>
          <a:xfrm>
            <a:off x="1716656" y="1839708"/>
            <a:ext cx="5960323" cy="215689"/>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ct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1" i="0" u="none" strike="noStrike" kern="0" cap="none" spc="0" normalizeH="0" baseline="0" noProof="0" dirty="0">
                <a:ln>
                  <a:noFill/>
                </a:ln>
                <a:solidFill>
                  <a:srgbClr val="FFFFFF"/>
                </a:solidFill>
                <a:effectLst/>
                <a:uLnTx/>
                <a:uFillTx/>
                <a:latin typeface="+mj-lt"/>
              </a:rPr>
              <a:t> AI   </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Analytics   </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Blockchain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Encryption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IoT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 ML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Quantum</a:t>
            </a:r>
          </a:p>
        </p:txBody>
      </p:sp>
      <p:sp>
        <p:nvSpPr>
          <p:cNvPr id="51" name="Text Placeholder 2">
            <a:extLst>
              <a:ext uri="{FF2B5EF4-FFF2-40B4-BE49-F238E27FC236}">
                <a16:creationId xmlns:a16="http://schemas.microsoft.com/office/drawing/2014/main" id="{9B482934-9F4A-4184-BE70-459B645E3E3F}"/>
              </a:ext>
            </a:extLst>
          </p:cNvPr>
          <p:cNvSpPr txBox="1">
            <a:spLocks/>
          </p:cNvSpPr>
          <p:nvPr/>
        </p:nvSpPr>
        <p:spPr>
          <a:xfrm>
            <a:off x="556780" y="2577689"/>
            <a:ext cx="848855" cy="480907"/>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1" i="0" u="none" strike="noStrike" kern="0" cap="none" spc="0" normalizeH="0" baseline="0" noProof="0" dirty="0">
                <a:ln>
                  <a:noFill/>
                </a:ln>
                <a:solidFill>
                  <a:schemeClr val="tx1"/>
                </a:solidFill>
                <a:effectLst/>
                <a:uLnTx/>
                <a:uFillTx/>
                <a:latin typeface="+mj-lt"/>
              </a:rPr>
              <a:t>Capabilities </a:t>
            </a:r>
            <a:br>
              <a:rPr kumimoji="0" lang="en-US" sz="1000" b="1" i="0" u="none" strike="noStrike" kern="0" cap="none" spc="0" normalizeH="0" baseline="0" noProof="0" dirty="0">
                <a:ln>
                  <a:noFill/>
                </a:ln>
                <a:solidFill>
                  <a:schemeClr val="tx1"/>
                </a:solidFill>
                <a:effectLst/>
                <a:uLnTx/>
                <a:uFillTx/>
                <a:latin typeface="+mj-lt"/>
              </a:rPr>
            </a:br>
            <a:r>
              <a:rPr kumimoji="0" lang="en-US" sz="1000" b="1" i="0" u="none" strike="noStrike" kern="0" cap="none" spc="0" normalizeH="0" baseline="0" noProof="0" dirty="0">
                <a:ln>
                  <a:noFill/>
                </a:ln>
                <a:solidFill>
                  <a:schemeClr val="tx1"/>
                </a:solidFill>
                <a:effectLst/>
                <a:uLnTx/>
                <a:uFillTx/>
                <a:latin typeface="+mj-lt"/>
              </a:rPr>
              <a:t>&amp; </a:t>
            </a:r>
          </a:p>
          <a:p>
            <a:pPr marL="0" marR="0" lvl="1" indent="0" algn="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1" i="0" u="none" strike="noStrike" kern="0" cap="none" spc="0" normalizeH="0" baseline="0" noProof="0" dirty="0">
                <a:ln>
                  <a:noFill/>
                </a:ln>
                <a:solidFill>
                  <a:schemeClr val="tx1"/>
                </a:solidFill>
                <a:effectLst/>
                <a:uLnTx/>
                <a:uFillTx/>
                <a:latin typeface="+mj-lt"/>
              </a:rPr>
              <a:t>Cloud Paks</a:t>
            </a:r>
          </a:p>
        </p:txBody>
      </p:sp>
      <p:sp>
        <p:nvSpPr>
          <p:cNvPr id="56" name="Rectangle 55">
            <a:extLst>
              <a:ext uri="{FF2B5EF4-FFF2-40B4-BE49-F238E27FC236}">
                <a16:creationId xmlns:a16="http://schemas.microsoft.com/office/drawing/2014/main" id="{BE6D5987-79A6-47D4-8A32-563AAD65914F}"/>
              </a:ext>
            </a:extLst>
          </p:cNvPr>
          <p:cNvSpPr/>
          <p:nvPr/>
        </p:nvSpPr>
        <p:spPr bwMode="auto">
          <a:xfrm>
            <a:off x="1630204" y="2398176"/>
            <a:ext cx="6137715" cy="1041015"/>
          </a:xfrm>
          <a:prstGeom prst="rect">
            <a:avLst/>
          </a:prstGeom>
          <a:solidFill>
            <a:schemeClr val="accent1"/>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57" name="Text Placeholder 2">
            <a:extLst>
              <a:ext uri="{FF2B5EF4-FFF2-40B4-BE49-F238E27FC236}">
                <a16:creationId xmlns:a16="http://schemas.microsoft.com/office/drawing/2014/main" id="{8B57C97C-676C-486E-A2B4-C116F762515E}"/>
              </a:ext>
            </a:extLst>
          </p:cNvPr>
          <p:cNvSpPr txBox="1">
            <a:spLocks/>
          </p:cNvSpPr>
          <p:nvPr/>
        </p:nvSpPr>
        <p:spPr>
          <a:xfrm>
            <a:off x="1630204" y="2525032"/>
            <a:ext cx="6137443" cy="315923"/>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ct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1" i="0" u="none" strike="noStrike" kern="0" cap="none" spc="0" normalizeH="0" baseline="0" noProof="0" dirty="0">
                <a:ln>
                  <a:noFill/>
                </a:ln>
                <a:solidFill>
                  <a:srgbClr val="FFFFFF"/>
                </a:solidFill>
                <a:effectLst/>
                <a:uLnTx/>
                <a:uFillTx/>
                <a:latin typeface="+mj-lt"/>
              </a:rPr>
              <a:t>Application   </a:t>
            </a:r>
            <a:r>
              <a:rPr kumimoji="0" lang="en-US" sz="1000" b="1" i="0" u="none" strike="noStrike" kern="0" cap="none" spc="0" normalizeH="0" baseline="0" noProof="0" dirty="0">
                <a:ln>
                  <a:noFill/>
                </a:ln>
                <a:solidFill>
                  <a:srgbClr val="000000"/>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Data </a:t>
            </a:r>
            <a:r>
              <a:rPr kumimoji="0" lang="en-US" sz="1000" b="1" i="0" u="none" strike="noStrike" kern="0" cap="none" spc="0" normalizeH="0" baseline="0" noProof="0" dirty="0">
                <a:ln>
                  <a:noFill/>
                </a:ln>
                <a:solidFill>
                  <a:srgbClr val="000000"/>
                </a:solidFill>
                <a:effectLst/>
                <a:uLnTx/>
                <a:uFillTx/>
                <a:latin typeface="+mj-lt"/>
              </a:rPr>
              <a:t> |   </a:t>
            </a:r>
            <a:r>
              <a:rPr kumimoji="0" lang="en-US" sz="1000" b="1" i="0" u="none" strike="noStrike" kern="0" cap="none" spc="0" normalizeH="0" baseline="0" noProof="0" dirty="0">
                <a:ln>
                  <a:noFill/>
                </a:ln>
                <a:solidFill>
                  <a:srgbClr val="FFFFFF"/>
                </a:solidFill>
                <a:effectLst/>
                <a:uLnTx/>
                <a:uFillTx/>
                <a:latin typeface="+mj-lt"/>
              </a:rPr>
              <a:t>Integration  </a:t>
            </a:r>
            <a:r>
              <a:rPr kumimoji="0" lang="en-US" sz="1000" b="1" i="0" u="none" strike="noStrike" kern="0" cap="none" spc="0" normalizeH="0" baseline="0" noProof="0" dirty="0">
                <a:ln>
                  <a:noFill/>
                </a:ln>
                <a:solidFill>
                  <a:srgbClr val="000000"/>
                </a:solidFill>
                <a:effectLst/>
                <a:uLnTx/>
                <a:uFillTx/>
                <a:latin typeface="+mj-lt"/>
              </a:rPr>
              <a:t> |   </a:t>
            </a:r>
            <a:r>
              <a:rPr kumimoji="0" lang="en-US" sz="1000" b="1" i="0" u="none" strike="noStrike" kern="0" cap="none" spc="0" normalizeH="0" baseline="0" noProof="0" dirty="0" err="1">
                <a:ln>
                  <a:noFill/>
                </a:ln>
                <a:solidFill>
                  <a:srgbClr val="FFFFFF"/>
                </a:solidFill>
                <a:effectLst/>
                <a:uLnTx/>
                <a:uFillTx/>
                <a:latin typeface="+mj-lt"/>
              </a:rPr>
              <a:t>Multicloud</a:t>
            </a:r>
            <a:r>
              <a:rPr kumimoji="0" lang="en-US" sz="1000" b="1" i="0" u="none" strike="noStrike" kern="0" cap="none" spc="0" normalizeH="0" baseline="0" noProof="0" dirty="0">
                <a:ln>
                  <a:noFill/>
                </a:ln>
                <a:solidFill>
                  <a:srgbClr val="FFFFFF"/>
                </a:solidFill>
                <a:effectLst/>
                <a:uLnTx/>
                <a:uFillTx/>
                <a:latin typeface="+mj-lt"/>
              </a:rPr>
              <a:t>   </a:t>
            </a:r>
            <a:r>
              <a:rPr kumimoji="0" lang="en-US" sz="1000" b="1" i="0" u="none" strike="noStrike" kern="0" cap="none" spc="0" normalizeH="0" baseline="0" noProof="0" dirty="0">
                <a:ln>
                  <a:noFill/>
                </a:ln>
                <a:solidFill>
                  <a:srgbClr val="000000"/>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 Automation  </a:t>
            </a:r>
            <a:r>
              <a:rPr kumimoji="0" lang="en-US" sz="1000" b="1" i="0" u="none" strike="noStrike" kern="0" cap="none" spc="0" normalizeH="0" baseline="0" noProof="0" dirty="0">
                <a:ln>
                  <a:noFill/>
                </a:ln>
                <a:solidFill>
                  <a:srgbClr val="000000"/>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Security</a:t>
            </a:r>
          </a:p>
        </p:txBody>
      </p:sp>
      <p:sp>
        <p:nvSpPr>
          <p:cNvPr id="59" name="Rectangle 58">
            <a:extLst>
              <a:ext uri="{FF2B5EF4-FFF2-40B4-BE49-F238E27FC236}">
                <a16:creationId xmlns:a16="http://schemas.microsoft.com/office/drawing/2014/main" id="{2B504987-D9FC-49AE-AD5C-CD15CA36E9F4}"/>
              </a:ext>
            </a:extLst>
          </p:cNvPr>
          <p:cNvSpPr/>
          <p:nvPr/>
        </p:nvSpPr>
        <p:spPr bwMode="auto">
          <a:xfrm>
            <a:off x="1716655" y="2757461"/>
            <a:ext cx="5960324" cy="291496"/>
          </a:xfrm>
          <a:prstGeom prst="rect">
            <a:avLst/>
          </a:prstGeom>
          <a:solidFill>
            <a:schemeClr val="bg1"/>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60" name="Rounded Rectangle 2">
            <a:extLst>
              <a:ext uri="{FF2B5EF4-FFF2-40B4-BE49-F238E27FC236}">
                <a16:creationId xmlns:a16="http://schemas.microsoft.com/office/drawing/2014/main" id="{72C2B7E3-19B1-4D7B-A8F4-6C3DCECE8102}"/>
              </a:ext>
            </a:extLst>
          </p:cNvPr>
          <p:cNvSpPr/>
          <p:nvPr/>
        </p:nvSpPr>
        <p:spPr>
          <a:xfrm>
            <a:off x="1789865" y="2760094"/>
            <a:ext cx="5803313" cy="313800"/>
          </a:xfrm>
          <a:prstGeom prst="roundRect">
            <a:avLst/>
          </a:prstGeom>
          <a:no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mj-lt"/>
                <a:ea typeface="+mn-ea"/>
                <a:cs typeface="IBM Plex Sans"/>
              </a:rPr>
              <a:t> RedHat OpenShift on “ANY” Cloud</a:t>
            </a:r>
          </a:p>
        </p:txBody>
      </p:sp>
      <p:pic>
        <p:nvPicPr>
          <p:cNvPr id="55" name="Picture 54" descr="A close up of a logo&#10;&#10;Description automatically generated">
            <a:extLst>
              <a:ext uri="{FF2B5EF4-FFF2-40B4-BE49-F238E27FC236}">
                <a16:creationId xmlns:a16="http://schemas.microsoft.com/office/drawing/2014/main" id="{108808D5-C9EB-462C-9F37-0469F170716B}"/>
              </a:ext>
            </a:extLst>
          </p:cNvPr>
          <p:cNvPicPr>
            <a:picLocks noChangeAspect="1"/>
          </p:cNvPicPr>
          <p:nvPr/>
        </p:nvPicPr>
        <p:blipFill>
          <a:blip r:embed="rId2"/>
          <a:stretch>
            <a:fillRect/>
          </a:stretch>
        </p:blipFill>
        <p:spPr>
          <a:xfrm>
            <a:off x="3162686" y="2785569"/>
            <a:ext cx="255238" cy="231030"/>
          </a:xfrm>
          <a:prstGeom prst="rect">
            <a:avLst/>
          </a:prstGeom>
        </p:spPr>
      </p:pic>
      <p:sp>
        <p:nvSpPr>
          <p:cNvPr id="53" name="Rectangle 52">
            <a:extLst>
              <a:ext uri="{FF2B5EF4-FFF2-40B4-BE49-F238E27FC236}">
                <a16:creationId xmlns:a16="http://schemas.microsoft.com/office/drawing/2014/main" id="{FB2305A8-DBE0-4088-BEC8-0F4EFE737C1F}"/>
              </a:ext>
            </a:extLst>
          </p:cNvPr>
          <p:cNvSpPr/>
          <p:nvPr/>
        </p:nvSpPr>
        <p:spPr bwMode="auto">
          <a:xfrm>
            <a:off x="1573034" y="2314575"/>
            <a:ext cx="6236893" cy="1204744"/>
          </a:xfrm>
          <a:prstGeom prst="rect">
            <a:avLst/>
          </a:prstGeom>
          <a:noFill/>
          <a:ln w="6350">
            <a:solidFill>
              <a:schemeClr val="tx1">
                <a:lumMod val="65000"/>
                <a:lumOff val="3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47" name="TextBox 46">
            <a:extLst>
              <a:ext uri="{FF2B5EF4-FFF2-40B4-BE49-F238E27FC236}">
                <a16:creationId xmlns:a16="http://schemas.microsoft.com/office/drawing/2014/main" id="{95C3AA2C-C9D4-4C5C-A4CF-62EC95B10FC6}"/>
              </a:ext>
            </a:extLst>
          </p:cNvPr>
          <p:cNvSpPr txBox="1"/>
          <p:nvPr/>
        </p:nvSpPr>
        <p:spPr>
          <a:xfrm>
            <a:off x="733551" y="6021509"/>
            <a:ext cx="672083" cy="307777"/>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b">
            <a:spAutoFit/>
          </a:bodyPr>
          <a:lstStyle/>
          <a:p>
            <a:pPr marL="0" marR="0" lvl="0" indent="0" algn="r" defTabSz="385763"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mj-lt"/>
                <a:ea typeface="+mn-ea"/>
                <a:cs typeface="Calibri"/>
                <a:sym typeface="Calibri"/>
              </a:rPr>
              <a:t>Global Network</a:t>
            </a:r>
          </a:p>
        </p:txBody>
      </p:sp>
      <p:sp>
        <p:nvSpPr>
          <p:cNvPr id="48" name="Rectangle 47">
            <a:extLst>
              <a:ext uri="{FF2B5EF4-FFF2-40B4-BE49-F238E27FC236}">
                <a16:creationId xmlns:a16="http://schemas.microsoft.com/office/drawing/2014/main" id="{9ED47428-3112-453A-B8F1-9B1B7D18B0DB}"/>
              </a:ext>
            </a:extLst>
          </p:cNvPr>
          <p:cNvSpPr/>
          <p:nvPr/>
        </p:nvSpPr>
        <p:spPr bwMode="auto">
          <a:xfrm>
            <a:off x="1567931" y="5818446"/>
            <a:ext cx="6234278" cy="582166"/>
          </a:xfrm>
          <a:prstGeom prst="rect">
            <a:avLst/>
          </a:prstGeom>
          <a:noFill/>
          <a:ln w="6350">
            <a:solidFill>
              <a:schemeClr val="tx1">
                <a:lumMod val="65000"/>
                <a:lumOff val="3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49" name="Rectangle 48">
            <a:extLst>
              <a:ext uri="{FF2B5EF4-FFF2-40B4-BE49-F238E27FC236}">
                <a16:creationId xmlns:a16="http://schemas.microsoft.com/office/drawing/2014/main" id="{5C45B0C8-C11C-49D6-B3FE-598746DE7BB8}"/>
              </a:ext>
            </a:extLst>
          </p:cNvPr>
          <p:cNvSpPr/>
          <p:nvPr/>
        </p:nvSpPr>
        <p:spPr bwMode="auto">
          <a:xfrm>
            <a:off x="1615887" y="5881748"/>
            <a:ext cx="6136504" cy="472026"/>
          </a:xfrm>
          <a:prstGeom prst="rect">
            <a:avLst/>
          </a:prstGeom>
          <a:solidFill>
            <a:schemeClr val="accent1"/>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50" name="Text Placeholder 2">
            <a:extLst>
              <a:ext uri="{FF2B5EF4-FFF2-40B4-BE49-F238E27FC236}">
                <a16:creationId xmlns:a16="http://schemas.microsoft.com/office/drawing/2014/main" id="{88CFB965-7119-47A8-A837-35A05ED20D24}"/>
              </a:ext>
            </a:extLst>
          </p:cNvPr>
          <p:cNvSpPr txBox="1">
            <a:spLocks/>
          </p:cNvSpPr>
          <p:nvPr/>
        </p:nvSpPr>
        <p:spPr>
          <a:xfrm>
            <a:off x="1637168" y="6021509"/>
            <a:ext cx="6112316" cy="218091"/>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ct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1" i="0" u="none" strike="noStrike" kern="0" cap="none" spc="0" normalizeH="0" baseline="0" noProof="0" dirty="0">
                <a:ln>
                  <a:noFill/>
                </a:ln>
                <a:solidFill>
                  <a:srgbClr val="FFFFFF"/>
                </a:solidFill>
                <a:effectLst/>
                <a:uLnTx/>
                <a:uFillTx/>
                <a:latin typeface="+mj-lt"/>
              </a:rPr>
              <a:t>Multi Zone Regions (MZRs)  </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Single Zone Regions (SZRs)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Data Centers (DCs)</a:t>
            </a:r>
          </a:p>
        </p:txBody>
      </p:sp>
      <p:sp>
        <p:nvSpPr>
          <p:cNvPr id="43" name="Text Placeholder 2">
            <a:extLst>
              <a:ext uri="{FF2B5EF4-FFF2-40B4-BE49-F238E27FC236}">
                <a16:creationId xmlns:a16="http://schemas.microsoft.com/office/drawing/2014/main" id="{D95B8AC4-D6C9-40A0-8905-46E1318B70AE}"/>
              </a:ext>
            </a:extLst>
          </p:cNvPr>
          <p:cNvSpPr txBox="1">
            <a:spLocks/>
          </p:cNvSpPr>
          <p:nvPr/>
        </p:nvSpPr>
        <p:spPr>
          <a:xfrm>
            <a:off x="474452" y="4713621"/>
            <a:ext cx="931184" cy="173490"/>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1" i="0" u="none" strike="noStrike" kern="0" cap="none" spc="0" normalizeH="0" baseline="0" noProof="0" dirty="0">
                <a:ln>
                  <a:noFill/>
                </a:ln>
                <a:solidFill>
                  <a:schemeClr val="tx1"/>
                </a:solidFill>
                <a:effectLst/>
                <a:uLnTx/>
                <a:uFillTx/>
                <a:latin typeface="+mj-lt"/>
              </a:rPr>
              <a:t>Common</a:t>
            </a:r>
          </a:p>
        </p:txBody>
      </p:sp>
      <p:sp>
        <p:nvSpPr>
          <p:cNvPr id="44" name="Rectangle 43">
            <a:extLst>
              <a:ext uri="{FF2B5EF4-FFF2-40B4-BE49-F238E27FC236}">
                <a16:creationId xmlns:a16="http://schemas.microsoft.com/office/drawing/2014/main" id="{B12AA9B4-DF30-46B4-A7B2-502F21CB32FF}"/>
              </a:ext>
            </a:extLst>
          </p:cNvPr>
          <p:cNvSpPr/>
          <p:nvPr/>
        </p:nvSpPr>
        <p:spPr bwMode="auto">
          <a:xfrm>
            <a:off x="1569581" y="4486344"/>
            <a:ext cx="6232323" cy="583855"/>
          </a:xfrm>
          <a:prstGeom prst="rect">
            <a:avLst/>
          </a:prstGeom>
          <a:noFill/>
          <a:ln w="6350">
            <a:solidFill>
              <a:schemeClr val="tx1">
                <a:lumMod val="65000"/>
                <a:lumOff val="3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45" name="Rectangle 44">
            <a:extLst>
              <a:ext uri="{FF2B5EF4-FFF2-40B4-BE49-F238E27FC236}">
                <a16:creationId xmlns:a16="http://schemas.microsoft.com/office/drawing/2014/main" id="{CEAD5620-C817-4F96-A9A8-0F310924E960}"/>
              </a:ext>
            </a:extLst>
          </p:cNvPr>
          <p:cNvSpPr/>
          <p:nvPr/>
        </p:nvSpPr>
        <p:spPr bwMode="auto">
          <a:xfrm>
            <a:off x="1616886" y="4556597"/>
            <a:ext cx="6137714" cy="472026"/>
          </a:xfrm>
          <a:prstGeom prst="rect">
            <a:avLst/>
          </a:prstGeom>
          <a:solidFill>
            <a:schemeClr val="accent1"/>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46" name="Text Placeholder 2">
            <a:extLst>
              <a:ext uri="{FF2B5EF4-FFF2-40B4-BE49-F238E27FC236}">
                <a16:creationId xmlns:a16="http://schemas.microsoft.com/office/drawing/2014/main" id="{5974CE99-3007-4EAC-AFCA-1BE25FE68CAC}"/>
              </a:ext>
            </a:extLst>
          </p:cNvPr>
          <p:cNvSpPr txBox="1">
            <a:spLocks/>
          </p:cNvSpPr>
          <p:nvPr/>
        </p:nvSpPr>
        <p:spPr>
          <a:xfrm>
            <a:off x="1720012" y="4702453"/>
            <a:ext cx="5907328" cy="289363"/>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ct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1" i="0" u="none" strike="noStrike" kern="0" cap="none" spc="0" normalizeH="0" baseline="0" noProof="0" dirty="0">
                <a:ln>
                  <a:noFill/>
                </a:ln>
                <a:solidFill>
                  <a:srgbClr val="FFFFFF"/>
                </a:solidFill>
                <a:effectLst/>
                <a:uLnTx/>
                <a:uFillTx/>
                <a:latin typeface="+mj-lt"/>
              </a:rPr>
              <a:t> Logging &amp; Monitoring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effectLst/>
                <a:uLnTx/>
                <a:uFillTx/>
                <a:latin typeface="+mj-lt"/>
              </a:rPr>
              <a:t>IAM</a:t>
            </a:r>
            <a:r>
              <a:rPr kumimoji="0" lang="en-US" sz="1000" b="1" i="0" u="none" strike="noStrike" kern="0" cap="none" spc="0" normalizeH="0" baseline="0" noProof="0" dirty="0">
                <a:ln>
                  <a:noFill/>
                </a:ln>
                <a:solidFill>
                  <a:srgbClr val="FFFFFF"/>
                </a:solidFill>
                <a:effectLst/>
                <a:uLnTx/>
                <a:uFillTx/>
                <a:latin typeface="+mj-lt"/>
              </a:rPr>
              <a:t>  </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KYOK/BYOK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VPC  </a:t>
            </a:r>
            <a:r>
              <a:rPr kumimoji="0" lang="en-US" sz="1000" b="1" i="0" u="none" strike="noStrike" kern="0" cap="none" spc="0" normalizeH="0" baseline="0" noProof="0" dirty="0">
                <a:ln>
                  <a:noFill/>
                </a:ln>
                <a:solidFill>
                  <a:srgbClr val="061442"/>
                </a:solidFill>
                <a:effectLst/>
                <a:uLnTx/>
                <a:uFillTx/>
                <a:latin typeface="+mj-lt"/>
              </a:rPr>
              <a:t>|</a:t>
            </a:r>
            <a:r>
              <a:rPr kumimoji="0" lang="en-US" sz="1000" b="1" i="0" u="none" strike="noStrike" kern="0" cap="none" spc="0" normalizeH="0" baseline="0" noProof="0" dirty="0">
                <a:ln>
                  <a:noFill/>
                </a:ln>
                <a:solidFill>
                  <a:srgbClr val="000000">
                    <a:lumMod val="65000"/>
                    <a:lumOff val="35000"/>
                  </a:srgbClr>
                </a:solidFill>
                <a:effectLst/>
                <a:uLnTx/>
                <a:uFillTx/>
                <a:latin typeface="+mj-lt"/>
              </a:rPr>
              <a:t>    </a:t>
            </a:r>
            <a:r>
              <a:rPr kumimoji="0" lang="en-US" sz="1000" b="1" i="0" u="none" strike="noStrike" kern="0" cap="none" spc="0" normalizeH="0" baseline="0" noProof="0" dirty="0">
                <a:ln>
                  <a:noFill/>
                </a:ln>
                <a:solidFill>
                  <a:srgbClr val="FFFFFF"/>
                </a:solidFill>
                <a:effectLst/>
                <a:uLnTx/>
                <a:uFillTx/>
                <a:latin typeface="+mj-lt"/>
              </a:rPr>
              <a:t>API &amp; console</a:t>
            </a:r>
          </a:p>
        </p:txBody>
      </p:sp>
      <p:sp>
        <p:nvSpPr>
          <p:cNvPr id="42" name="TextBox 41">
            <a:extLst>
              <a:ext uri="{FF2B5EF4-FFF2-40B4-BE49-F238E27FC236}">
                <a16:creationId xmlns:a16="http://schemas.microsoft.com/office/drawing/2014/main" id="{506DC27D-DA88-49BC-A8AD-4AB7137BB0BB}"/>
              </a:ext>
            </a:extLst>
          </p:cNvPr>
          <p:cNvSpPr txBox="1"/>
          <p:nvPr/>
        </p:nvSpPr>
        <p:spPr>
          <a:xfrm>
            <a:off x="2086496" y="1292483"/>
            <a:ext cx="5618747" cy="298609"/>
          </a:xfrm>
          <a:prstGeom prst="parallelogram">
            <a:avLst>
              <a:gd name="adj" fmla="val 69197"/>
            </a:avLst>
          </a:prstGeom>
          <a:solidFill>
            <a:schemeClr val="accent4"/>
          </a:solidFill>
        </p:spPr>
        <p:txBody>
          <a:bodyPr wrap="square" rtlCol="0">
            <a:spAutoFit/>
          </a:bodyPr>
          <a:lstStyle/>
          <a:p>
            <a:pPr algn="ctr"/>
            <a:r>
              <a:rPr lang="en-IN" sz="1000" b="1" dirty="0">
                <a:solidFill>
                  <a:schemeClr val="bg1"/>
                </a:solidFill>
                <a:latin typeface="+mj-lt"/>
                <a:ea typeface="IBM Plex Sans" panose="020B0503050203000203"/>
              </a:rPr>
              <a:t>HYBRID MULTICLOUD OFFERINGS</a:t>
            </a:r>
          </a:p>
        </p:txBody>
      </p:sp>
      <p:sp>
        <p:nvSpPr>
          <p:cNvPr id="13" name="Text Placeholder 2">
            <a:extLst>
              <a:ext uri="{FF2B5EF4-FFF2-40B4-BE49-F238E27FC236}">
                <a16:creationId xmlns:a16="http://schemas.microsoft.com/office/drawing/2014/main" id="{8CD062C7-C590-4A96-AF1D-94443B47CFBA}"/>
              </a:ext>
            </a:extLst>
          </p:cNvPr>
          <p:cNvSpPr txBox="1">
            <a:spLocks/>
          </p:cNvSpPr>
          <p:nvPr/>
        </p:nvSpPr>
        <p:spPr>
          <a:xfrm>
            <a:off x="474452" y="3836744"/>
            <a:ext cx="931184" cy="173490"/>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1" i="0" u="none" strike="noStrike" kern="0" cap="none" spc="0" normalizeH="0" baseline="0" noProof="0" dirty="0">
                <a:ln>
                  <a:noFill/>
                </a:ln>
                <a:solidFill>
                  <a:schemeClr val="tx1"/>
                </a:solidFill>
                <a:effectLst/>
                <a:uLnTx/>
                <a:uFillTx/>
                <a:latin typeface="+mj-lt"/>
              </a:rPr>
              <a:t>Foundation</a:t>
            </a:r>
          </a:p>
        </p:txBody>
      </p:sp>
      <p:sp>
        <p:nvSpPr>
          <p:cNvPr id="16" name="Rectangle 15">
            <a:extLst>
              <a:ext uri="{FF2B5EF4-FFF2-40B4-BE49-F238E27FC236}">
                <a16:creationId xmlns:a16="http://schemas.microsoft.com/office/drawing/2014/main" id="{FB2933AB-87F2-4E1D-B193-A0D0780CD4E2}"/>
              </a:ext>
            </a:extLst>
          </p:cNvPr>
          <p:cNvSpPr/>
          <p:nvPr/>
        </p:nvSpPr>
        <p:spPr bwMode="auto">
          <a:xfrm>
            <a:off x="1611769" y="3683164"/>
            <a:ext cx="6137715" cy="637471"/>
          </a:xfrm>
          <a:prstGeom prst="rect">
            <a:avLst/>
          </a:prstGeom>
          <a:solidFill>
            <a:schemeClr val="accent1"/>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39" name="Rectangle 38">
            <a:extLst>
              <a:ext uri="{FF2B5EF4-FFF2-40B4-BE49-F238E27FC236}">
                <a16:creationId xmlns:a16="http://schemas.microsoft.com/office/drawing/2014/main" id="{EC53BF72-F861-4A22-8056-9ABC42246A6D}"/>
              </a:ext>
            </a:extLst>
          </p:cNvPr>
          <p:cNvSpPr/>
          <p:nvPr/>
        </p:nvSpPr>
        <p:spPr bwMode="auto">
          <a:xfrm>
            <a:off x="2463628" y="3743168"/>
            <a:ext cx="847551" cy="478479"/>
          </a:xfrm>
          <a:prstGeom prst="rect">
            <a:avLst/>
          </a:prstGeom>
          <a:solidFill>
            <a:srgbClr val="061442"/>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40" name="Rounded Rectangle 76">
            <a:extLst>
              <a:ext uri="{FF2B5EF4-FFF2-40B4-BE49-F238E27FC236}">
                <a16:creationId xmlns:a16="http://schemas.microsoft.com/office/drawing/2014/main" id="{C42E66D1-ACC3-4BB2-95DB-14B8494C052B}"/>
              </a:ext>
            </a:extLst>
          </p:cNvPr>
          <p:cNvSpPr/>
          <p:nvPr/>
        </p:nvSpPr>
        <p:spPr>
          <a:xfrm>
            <a:off x="2469388" y="3742911"/>
            <a:ext cx="837322" cy="468463"/>
          </a:xfrm>
          <a:prstGeom prst="roundRect">
            <a:avLst/>
          </a:prstGeom>
          <a:no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mj-lt"/>
                <a:ea typeface="+mn-ea"/>
                <a:cs typeface="IBM Plex Sans"/>
              </a:rPr>
              <a:t>Cloud </a:t>
            </a:r>
            <a:br>
              <a:rPr kumimoji="0" lang="en-US" sz="800" b="1" i="0" u="none" strike="noStrike" kern="1200" cap="none" spc="0" normalizeH="0" baseline="0" noProof="0" dirty="0">
                <a:ln>
                  <a:noFill/>
                </a:ln>
                <a:solidFill>
                  <a:srgbClr val="FFFFFF"/>
                </a:solidFill>
                <a:effectLst/>
                <a:uLnTx/>
                <a:uFillTx/>
                <a:latin typeface="+mj-lt"/>
                <a:ea typeface="+mn-ea"/>
                <a:cs typeface="IBM Plex Sans"/>
              </a:rPr>
            </a:br>
            <a:r>
              <a:rPr kumimoji="0" lang="en-US" sz="800" b="1" i="0" u="none" strike="noStrike" kern="1200" cap="none" spc="0" normalizeH="0" baseline="0" noProof="0" dirty="0">
                <a:ln>
                  <a:noFill/>
                </a:ln>
                <a:solidFill>
                  <a:srgbClr val="FFFFFF"/>
                </a:solidFill>
                <a:effectLst/>
                <a:uLnTx/>
                <a:uFillTx/>
                <a:latin typeface="+mj-lt"/>
                <a:ea typeface="+mn-ea"/>
                <a:cs typeface="IBM Plex Sans"/>
              </a:rPr>
              <a:t>Databases</a:t>
            </a:r>
          </a:p>
        </p:txBody>
      </p:sp>
      <p:sp>
        <p:nvSpPr>
          <p:cNvPr id="37" name="Rectangle 36">
            <a:extLst>
              <a:ext uri="{FF2B5EF4-FFF2-40B4-BE49-F238E27FC236}">
                <a16:creationId xmlns:a16="http://schemas.microsoft.com/office/drawing/2014/main" id="{A323C8A6-853F-4A0B-8B6E-307B6E52724A}"/>
              </a:ext>
            </a:extLst>
          </p:cNvPr>
          <p:cNvSpPr/>
          <p:nvPr/>
        </p:nvSpPr>
        <p:spPr bwMode="auto">
          <a:xfrm>
            <a:off x="3417924" y="3743168"/>
            <a:ext cx="566883" cy="478479"/>
          </a:xfrm>
          <a:prstGeom prst="rect">
            <a:avLst/>
          </a:prstGeom>
          <a:solidFill>
            <a:srgbClr val="061442"/>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38" name="Rounded Rectangle 77">
            <a:extLst>
              <a:ext uri="{FF2B5EF4-FFF2-40B4-BE49-F238E27FC236}">
                <a16:creationId xmlns:a16="http://schemas.microsoft.com/office/drawing/2014/main" id="{2DE5E1CD-977A-47F1-9ADA-F95C482030E0}"/>
              </a:ext>
            </a:extLst>
          </p:cNvPr>
          <p:cNvSpPr/>
          <p:nvPr/>
        </p:nvSpPr>
        <p:spPr>
          <a:xfrm>
            <a:off x="3425514" y="3756575"/>
            <a:ext cx="552497" cy="468463"/>
          </a:xfrm>
          <a:prstGeom prst="roundRect">
            <a:avLst/>
          </a:prstGeom>
          <a:no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mj-lt"/>
                <a:ea typeface="+mn-ea"/>
                <a:cs typeface="IBM Plex Sans"/>
              </a:rPr>
              <a:t>CI/CD</a:t>
            </a:r>
          </a:p>
        </p:txBody>
      </p:sp>
      <p:sp>
        <p:nvSpPr>
          <p:cNvPr id="35" name="Rectangle 34">
            <a:extLst>
              <a:ext uri="{FF2B5EF4-FFF2-40B4-BE49-F238E27FC236}">
                <a16:creationId xmlns:a16="http://schemas.microsoft.com/office/drawing/2014/main" id="{413D8FAA-0EDE-48D0-8729-1D23A5C0D625}"/>
              </a:ext>
            </a:extLst>
          </p:cNvPr>
          <p:cNvSpPr/>
          <p:nvPr/>
        </p:nvSpPr>
        <p:spPr bwMode="auto">
          <a:xfrm>
            <a:off x="4083139" y="3743168"/>
            <a:ext cx="720687" cy="478479"/>
          </a:xfrm>
          <a:prstGeom prst="rect">
            <a:avLst/>
          </a:prstGeom>
          <a:solidFill>
            <a:srgbClr val="061442"/>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36" name="Rounded Rectangle 78">
            <a:extLst>
              <a:ext uri="{FF2B5EF4-FFF2-40B4-BE49-F238E27FC236}">
                <a16:creationId xmlns:a16="http://schemas.microsoft.com/office/drawing/2014/main" id="{A0716467-1EAE-469F-A739-CB7B81AD3405}"/>
              </a:ext>
            </a:extLst>
          </p:cNvPr>
          <p:cNvSpPr/>
          <p:nvPr/>
        </p:nvSpPr>
        <p:spPr>
          <a:xfrm>
            <a:off x="4109640" y="3752760"/>
            <a:ext cx="691641" cy="468463"/>
          </a:xfrm>
          <a:prstGeom prst="roundRect">
            <a:avLst/>
          </a:prstGeom>
          <a:no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mj-lt"/>
                <a:ea typeface="+mn-ea"/>
                <a:cs typeface="IBM Plex Sans"/>
              </a:rPr>
              <a:t>Serverless</a:t>
            </a:r>
          </a:p>
        </p:txBody>
      </p:sp>
      <p:sp>
        <p:nvSpPr>
          <p:cNvPr id="33" name="Rectangle 32">
            <a:extLst>
              <a:ext uri="{FF2B5EF4-FFF2-40B4-BE49-F238E27FC236}">
                <a16:creationId xmlns:a16="http://schemas.microsoft.com/office/drawing/2014/main" id="{418B32D4-9B8E-49CE-908C-EA501D66E225}"/>
              </a:ext>
            </a:extLst>
          </p:cNvPr>
          <p:cNvSpPr/>
          <p:nvPr/>
        </p:nvSpPr>
        <p:spPr bwMode="auto">
          <a:xfrm>
            <a:off x="4909319" y="3743168"/>
            <a:ext cx="754549" cy="478479"/>
          </a:xfrm>
          <a:prstGeom prst="rect">
            <a:avLst/>
          </a:prstGeom>
          <a:solidFill>
            <a:srgbClr val="061442"/>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34" name="Rounded Rectangle 79">
            <a:extLst>
              <a:ext uri="{FF2B5EF4-FFF2-40B4-BE49-F238E27FC236}">
                <a16:creationId xmlns:a16="http://schemas.microsoft.com/office/drawing/2014/main" id="{B4501AD4-9117-4E58-B5D9-E02A00EF8E80}"/>
              </a:ext>
            </a:extLst>
          </p:cNvPr>
          <p:cNvSpPr/>
          <p:nvPr/>
        </p:nvSpPr>
        <p:spPr>
          <a:xfrm>
            <a:off x="4911937" y="3748940"/>
            <a:ext cx="748937" cy="468463"/>
          </a:xfrm>
          <a:prstGeom prst="roundRect">
            <a:avLst/>
          </a:prstGeom>
          <a:no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mj-lt"/>
                <a:ea typeface="+mn-ea"/>
                <a:cs typeface="IBM Plex Sans"/>
              </a:rPr>
              <a:t>Schematics</a:t>
            </a:r>
          </a:p>
        </p:txBody>
      </p:sp>
      <p:sp>
        <p:nvSpPr>
          <p:cNvPr id="31" name="Rectangle 30">
            <a:extLst>
              <a:ext uri="{FF2B5EF4-FFF2-40B4-BE49-F238E27FC236}">
                <a16:creationId xmlns:a16="http://schemas.microsoft.com/office/drawing/2014/main" id="{B12EF700-8CA2-4FF6-BB05-E9745F99D4B0}"/>
              </a:ext>
            </a:extLst>
          </p:cNvPr>
          <p:cNvSpPr/>
          <p:nvPr/>
        </p:nvSpPr>
        <p:spPr bwMode="auto">
          <a:xfrm>
            <a:off x="5750282" y="3743168"/>
            <a:ext cx="666696" cy="478479"/>
          </a:xfrm>
          <a:prstGeom prst="rect">
            <a:avLst/>
          </a:prstGeom>
          <a:solidFill>
            <a:srgbClr val="061442"/>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32" name="Rounded Rectangle 80">
            <a:extLst>
              <a:ext uri="{FF2B5EF4-FFF2-40B4-BE49-F238E27FC236}">
                <a16:creationId xmlns:a16="http://schemas.microsoft.com/office/drawing/2014/main" id="{BF6DAB4B-ADD8-4A67-AD67-CC706032D29D}"/>
              </a:ext>
            </a:extLst>
          </p:cNvPr>
          <p:cNvSpPr/>
          <p:nvPr/>
        </p:nvSpPr>
        <p:spPr>
          <a:xfrm>
            <a:off x="5759427" y="3783600"/>
            <a:ext cx="649931" cy="361720"/>
          </a:xfrm>
          <a:prstGeom prst="roundRect">
            <a:avLst/>
          </a:prstGeom>
          <a:no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mj-lt"/>
                <a:ea typeface="+mn-ea"/>
                <a:cs typeface="IBM Plex Sans"/>
              </a:rPr>
              <a:t>Runtimes</a:t>
            </a:r>
          </a:p>
        </p:txBody>
      </p:sp>
      <p:sp>
        <p:nvSpPr>
          <p:cNvPr id="29" name="Rectangle 28">
            <a:extLst>
              <a:ext uri="{FF2B5EF4-FFF2-40B4-BE49-F238E27FC236}">
                <a16:creationId xmlns:a16="http://schemas.microsoft.com/office/drawing/2014/main" id="{A6CDA60C-36F3-440B-8039-E95B354DA061}"/>
              </a:ext>
            </a:extLst>
          </p:cNvPr>
          <p:cNvSpPr/>
          <p:nvPr/>
        </p:nvSpPr>
        <p:spPr bwMode="auto">
          <a:xfrm>
            <a:off x="7131629" y="3743168"/>
            <a:ext cx="523469" cy="478479"/>
          </a:xfrm>
          <a:prstGeom prst="rect">
            <a:avLst/>
          </a:prstGeom>
          <a:solidFill>
            <a:srgbClr val="061442"/>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30" name="Rounded Rectangle 85">
            <a:extLst>
              <a:ext uri="{FF2B5EF4-FFF2-40B4-BE49-F238E27FC236}">
                <a16:creationId xmlns:a16="http://schemas.microsoft.com/office/drawing/2014/main" id="{905A7D08-C915-4A3F-ACD0-66D59A011035}"/>
              </a:ext>
            </a:extLst>
          </p:cNvPr>
          <p:cNvSpPr/>
          <p:nvPr/>
        </p:nvSpPr>
        <p:spPr>
          <a:xfrm>
            <a:off x="7131709" y="3742968"/>
            <a:ext cx="510784" cy="468463"/>
          </a:xfrm>
          <a:prstGeom prst="roundRect">
            <a:avLst/>
          </a:prstGeom>
          <a:no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mj-lt"/>
                <a:ea typeface="+mn-ea"/>
                <a:cs typeface="IBM Plex Sans"/>
              </a:rPr>
              <a:t>DLaaS</a:t>
            </a:r>
          </a:p>
        </p:txBody>
      </p:sp>
      <p:sp>
        <p:nvSpPr>
          <p:cNvPr id="27" name="Rectangle 26">
            <a:extLst>
              <a:ext uri="{FF2B5EF4-FFF2-40B4-BE49-F238E27FC236}">
                <a16:creationId xmlns:a16="http://schemas.microsoft.com/office/drawing/2014/main" id="{D09E746B-7DE8-4E7A-8AE8-2516BAD76FC0}"/>
              </a:ext>
            </a:extLst>
          </p:cNvPr>
          <p:cNvSpPr/>
          <p:nvPr/>
        </p:nvSpPr>
        <p:spPr bwMode="auto">
          <a:xfrm>
            <a:off x="6518974" y="3743168"/>
            <a:ext cx="523469" cy="478479"/>
          </a:xfrm>
          <a:prstGeom prst="rect">
            <a:avLst/>
          </a:prstGeom>
          <a:solidFill>
            <a:srgbClr val="061442"/>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28" name="Rounded Rectangle 87">
            <a:extLst>
              <a:ext uri="{FF2B5EF4-FFF2-40B4-BE49-F238E27FC236}">
                <a16:creationId xmlns:a16="http://schemas.microsoft.com/office/drawing/2014/main" id="{F152F00F-09E4-4593-9525-B9B9E8FAD609}"/>
              </a:ext>
            </a:extLst>
          </p:cNvPr>
          <p:cNvSpPr/>
          <p:nvPr/>
        </p:nvSpPr>
        <p:spPr>
          <a:xfrm>
            <a:off x="6527775" y="3767561"/>
            <a:ext cx="495235" cy="406129"/>
          </a:xfrm>
          <a:prstGeom prst="roundRect">
            <a:avLst/>
          </a:prstGeom>
          <a:no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mj-lt"/>
                <a:ea typeface="+mn-ea"/>
                <a:cs typeface="IBM Plex Sans"/>
              </a:rPr>
              <a:t>CFEE</a:t>
            </a:r>
          </a:p>
        </p:txBody>
      </p:sp>
      <p:sp>
        <p:nvSpPr>
          <p:cNvPr id="25" name="Rectangle 24">
            <a:extLst>
              <a:ext uri="{FF2B5EF4-FFF2-40B4-BE49-F238E27FC236}">
                <a16:creationId xmlns:a16="http://schemas.microsoft.com/office/drawing/2014/main" id="{0D04E150-1E9D-4F37-BFF7-9AB14FD782BD}"/>
              </a:ext>
            </a:extLst>
          </p:cNvPr>
          <p:cNvSpPr/>
          <p:nvPr/>
        </p:nvSpPr>
        <p:spPr bwMode="auto">
          <a:xfrm>
            <a:off x="1698220" y="3743168"/>
            <a:ext cx="671022" cy="478479"/>
          </a:xfrm>
          <a:prstGeom prst="rect">
            <a:avLst/>
          </a:prstGeom>
          <a:solidFill>
            <a:srgbClr val="061442"/>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26" name="Rounded Rectangle 75">
            <a:extLst>
              <a:ext uri="{FF2B5EF4-FFF2-40B4-BE49-F238E27FC236}">
                <a16:creationId xmlns:a16="http://schemas.microsoft.com/office/drawing/2014/main" id="{F0B3A9BC-BB38-4E50-82EC-889A84B79CF5}"/>
              </a:ext>
            </a:extLst>
          </p:cNvPr>
          <p:cNvSpPr/>
          <p:nvPr/>
        </p:nvSpPr>
        <p:spPr>
          <a:xfrm>
            <a:off x="1672473" y="3746731"/>
            <a:ext cx="691641" cy="468463"/>
          </a:xfrm>
          <a:prstGeom prst="roundRect">
            <a:avLst/>
          </a:prstGeom>
          <a:no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mj-lt"/>
                <a:ea typeface="+mn-ea"/>
                <a:cs typeface="IBM Plex Sans"/>
              </a:rPr>
              <a:t>Kubernetes</a:t>
            </a:r>
          </a:p>
        </p:txBody>
      </p:sp>
      <p:sp>
        <p:nvSpPr>
          <p:cNvPr id="15" name="Rectangle 14">
            <a:extLst>
              <a:ext uri="{FF2B5EF4-FFF2-40B4-BE49-F238E27FC236}">
                <a16:creationId xmlns:a16="http://schemas.microsoft.com/office/drawing/2014/main" id="{C90E4131-EB4E-43B2-B488-E45BA4789FB3}"/>
              </a:ext>
            </a:extLst>
          </p:cNvPr>
          <p:cNvSpPr/>
          <p:nvPr/>
        </p:nvSpPr>
        <p:spPr bwMode="auto">
          <a:xfrm>
            <a:off x="1574591" y="3574638"/>
            <a:ext cx="6236892" cy="845540"/>
          </a:xfrm>
          <a:prstGeom prst="rect">
            <a:avLst/>
          </a:prstGeom>
          <a:noFill/>
          <a:ln w="6350">
            <a:solidFill>
              <a:schemeClr val="tx1">
                <a:lumMod val="65000"/>
                <a:lumOff val="35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grpSp>
        <p:nvGrpSpPr>
          <p:cNvPr id="72" name="Group 71">
            <a:extLst>
              <a:ext uri="{FF2B5EF4-FFF2-40B4-BE49-F238E27FC236}">
                <a16:creationId xmlns:a16="http://schemas.microsoft.com/office/drawing/2014/main" id="{9DA48210-D303-41D4-B4CD-EA1E713EA924}"/>
              </a:ext>
            </a:extLst>
          </p:cNvPr>
          <p:cNvGrpSpPr/>
          <p:nvPr/>
        </p:nvGrpSpPr>
        <p:grpSpPr>
          <a:xfrm>
            <a:off x="8276297" y="1652393"/>
            <a:ext cx="3183063" cy="4748217"/>
            <a:chOff x="6312979" y="2626534"/>
            <a:chExt cx="2461173" cy="2759447"/>
          </a:xfrm>
        </p:grpSpPr>
        <p:sp>
          <p:nvSpPr>
            <p:cNvPr id="73" name="Rectangle: Rounded Corners 72">
              <a:extLst>
                <a:ext uri="{FF2B5EF4-FFF2-40B4-BE49-F238E27FC236}">
                  <a16:creationId xmlns:a16="http://schemas.microsoft.com/office/drawing/2014/main" id="{BD856E6F-20DF-43DA-8D80-10900D81EC14}"/>
                </a:ext>
              </a:extLst>
            </p:cNvPr>
            <p:cNvSpPr/>
            <p:nvPr/>
          </p:nvSpPr>
          <p:spPr>
            <a:xfrm>
              <a:off x="6312979" y="2626534"/>
              <a:ext cx="2461173" cy="2759447"/>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a:solidFill>
                  <a:schemeClr val="bg1"/>
                </a:solidFill>
                <a:latin typeface="+mj-lt"/>
              </a:endParaRPr>
            </a:p>
          </p:txBody>
        </p:sp>
        <p:sp>
          <p:nvSpPr>
            <p:cNvPr id="74" name="Rectangle 73">
              <a:extLst>
                <a:ext uri="{FF2B5EF4-FFF2-40B4-BE49-F238E27FC236}">
                  <a16:creationId xmlns:a16="http://schemas.microsoft.com/office/drawing/2014/main" id="{211609B6-B62E-4141-B7CC-F48970FCACC8}"/>
                </a:ext>
              </a:extLst>
            </p:cNvPr>
            <p:cNvSpPr/>
            <p:nvPr/>
          </p:nvSpPr>
          <p:spPr>
            <a:xfrm>
              <a:off x="6730857" y="2754332"/>
              <a:ext cx="1696802" cy="232526"/>
            </a:xfrm>
            <a:prstGeom prst="rect">
              <a:avLst/>
            </a:prstGeom>
          </p:spPr>
          <p:txBody>
            <a:bodyPr wrap="square">
              <a:spAutoFit/>
            </a:bodyPr>
            <a:lstStyle/>
            <a:p>
              <a:pPr algn="ctr"/>
              <a:r>
                <a:rPr lang="en-US" sz="1000" b="1" kern="0" dirty="0">
                  <a:latin typeface="+mj-lt"/>
                  <a:ea typeface="IBM Plex Sans" panose="020B0503050203000203"/>
                </a:rPr>
                <a:t>IBM Cloud for </a:t>
              </a:r>
            </a:p>
            <a:p>
              <a:pPr algn="ctr"/>
              <a:r>
                <a:rPr lang="en-US" sz="1000" b="1" kern="0" dirty="0">
                  <a:latin typeface="+mj-lt"/>
                  <a:ea typeface="IBM Plex Sans" panose="020B0503050203000203"/>
                </a:rPr>
                <a:t>Financial Services</a:t>
              </a:r>
              <a:endParaRPr lang="en-IN" sz="1000" b="1" dirty="0">
                <a:latin typeface="+mj-lt"/>
                <a:ea typeface="IBM Plex Sans" panose="020B0503050203000203"/>
              </a:endParaRPr>
            </a:p>
          </p:txBody>
        </p:sp>
        <p:grpSp>
          <p:nvGrpSpPr>
            <p:cNvPr id="75" name="Group 74">
              <a:extLst>
                <a:ext uri="{FF2B5EF4-FFF2-40B4-BE49-F238E27FC236}">
                  <a16:creationId xmlns:a16="http://schemas.microsoft.com/office/drawing/2014/main" id="{EAC8BE60-79D3-4235-86D6-A2E1A5817BF1}"/>
                </a:ext>
              </a:extLst>
            </p:cNvPr>
            <p:cNvGrpSpPr/>
            <p:nvPr/>
          </p:nvGrpSpPr>
          <p:grpSpPr>
            <a:xfrm>
              <a:off x="6618959" y="4337793"/>
              <a:ext cx="1848993" cy="390869"/>
              <a:chOff x="6325619" y="6158071"/>
              <a:chExt cx="1661458" cy="354716"/>
            </a:xfrm>
          </p:grpSpPr>
          <p:sp>
            <p:nvSpPr>
              <p:cNvPr id="82" name="Rectangle 81">
                <a:extLst>
                  <a:ext uri="{FF2B5EF4-FFF2-40B4-BE49-F238E27FC236}">
                    <a16:creationId xmlns:a16="http://schemas.microsoft.com/office/drawing/2014/main" id="{D5E09E89-5B8A-4081-A589-36798D335A42}"/>
                  </a:ext>
                </a:extLst>
              </p:cNvPr>
              <p:cNvSpPr/>
              <p:nvPr/>
            </p:nvSpPr>
            <p:spPr bwMode="auto">
              <a:xfrm>
                <a:off x="6325619" y="6158071"/>
                <a:ext cx="1661458" cy="354716"/>
              </a:xfrm>
              <a:prstGeom prst="rect">
                <a:avLst/>
              </a:prstGeom>
              <a:solidFill>
                <a:schemeClr val="bg1"/>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ctr" anchorCtr="0" compatLnSpc="1">
                <a:prstTxWarp prst="textNoShape">
                  <a:avLst/>
                </a:prstTxWarp>
              </a:bodyPr>
              <a:lstStyle/>
              <a:p>
                <a:pPr lvl="0" algn="ctr" defTabSz="685800">
                  <a:defRPr/>
                </a:pPr>
                <a:r>
                  <a:rPr lang="en-US" sz="1000" kern="0" dirty="0">
                    <a:latin typeface="+mj-lt"/>
                    <a:ea typeface="IBM Plex Sans" panose="020B0503050203000203"/>
                  </a:rPr>
                  <a:t>  Cloud Native   | </a:t>
                </a:r>
                <a:r>
                  <a:rPr lang="en-US" sz="1000" kern="0" dirty="0">
                    <a:latin typeface="+mj-lt"/>
                  </a:rPr>
                  <a:t>VMware |                        </a:t>
                </a:r>
              </a:p>
              <a:p>
                <a:pPr lvl="0" algn="ctr" defTabSz="685800">
                  <a:defRPr/>
                </a:pPr>
                <a:endParaRPr lang="en-US" sz="1000" kern="0" dirty="0">
                  <a:latin typeface="+mj-lt"/>
                  <a:cs typeface="IBM Plex Sans"/>
                </a:endParaRPr>
              </a:p>
              <a:p>
                <a:pPr lvl="0" algn="ctr" defTabSz="685800">
                  <a:defRPr/>
                </a:pPr>
                <a:r>
                  <a:rPr lang="en-US" sz="1000" dirty="0">
                    <a:latin typeface="+mj-lt"/>
                    <a:cs typeface="IBM Plex Sans"/>
                  </a:rPr>
                  <a:t>RedHat OpenShift </a:t>
                </a:r>
              </a:p>
            </p:txBody>
          </p:sp>
          <p:pic>
            <p:nvPicPr>
              <p:cNvPr id="83" name="Picture 82" descr="A close up of a logo&#10;&#10;Description automatically generated">
                <a:extLst>
                  <a:ext uri="{FF2B5EF4-FFF2-40B4-BE49-F238E27FC236}">
                    <a16:creationId xmlns:a16="http://schemas.microsoft.com/office/drawing/2014/main" id="{DA8E3FF2-CD60-4008-BA30-5FEE3DBE6329}"/>
                  </a:ext>
                </a:extLst>
              </p:cNvPr>
              <p:cNvPicPr>
                <a:picLocks noChangeAspect="1"/>
              </p:cNvPicPr>
              <p:nvPr/>
            </p:nvPicPr>
            <p:blipFill>
              <a:blip r:embed="rId2"/>
              <a:stretch>
                <a:fillRect/>
              </a:stretch>
            </p:blipFill>
            <p:spPr>
              <a:xfrm>
                <a:off x="6610086" y="6355073"/>
                <a:ext cx="118129" cy="108000"/>
              </a:xfrm>
              <a:prstGeom prst="rect">
                <a:avLst/>
              </a:prstGeom>
            </p:spPr>
          </p:pic>
        </p:grpSp>
        <p:sp>
          <p:nvSpPr>
            <p:cNvPr id="76" name="Rectangle 75">
              <a:extLst>
                <a:ext uri="{FF2B5EF4-FFF2-40B4-BE49-F238E27FC236}">
                  <a16:creationId xmlns:a16="http://schemas.microsoft.com/office/drawing/2014/main" id="{EAE1E87D-7770-4B13-86E3-A868C243C9D2}"/>
                </a:ext>
              </a:extLst>
            </p:cNvPr>
            <p:cNvSpPr/>
            <p:nvPr/>
          </p:nvSpPr>
          <p:spPr bwMode="auto">
            <a:xfrm>
              <a:off x="6618958" y="3844952"/>
              <a:ext cx="1848993" cy="426630"/>
            </a:xfrm>
            <a:prstGeom prst="rect">
              <a:avLst/>
            </a:prstGeom>
            <a:solidFill>
              <a:schemeClr val="accent3"/>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77" name="Text Placeholder 2">
              <a:extLst>
                <a:ext uri="{FF2B5EF4-FFF2-40B4-BE49-F238E27FC236}">
                  <a16:creationId xmlns:a16="http://schemas.microsoft.com/office/drawing/2014/main" id="{6AC87BA2-E514-42CC-ADFD-B23FAD25C0C8}"/>
                </a:ext>
              </a:extLst>
            </p:cNvPr>
            <p:cNvSpPr txBox="1">
              <a:spLocks/>
            </p:cNvSpPr>
            <p:nvPr/>
          </p:nvSpPr>
          <p:spPr>
            <a:xfrm>
              <a:off x="6643706" y="3846633"/>
              <a:ext cx="1789251" cy="354937"/>
            </a:xfrm>
            <a:prstGeom prst="rect">
              <a:avLst/>
            </a:prstGeom>
            <a:noFill/>
          </p:spPr>
          <p:txBody>
            <a:bodyPr vert="horz" lIns="0" tIns="0" rIns="0" bIns="0" rtlCol="0" anchor="ctr">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ct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0" i="0" u="none" strike="noStrike" kern="0" cap="none" spc="0" normalizeH="0" baseline="0" noProof="0" dirty="0">
                  <a:ln>
                    <a:noFill/>
                  </a:ln>
                  <a:effectLst/>
                  <a:uLnTx/>
                  <a:uFillTx/>
                  <a:latin typeface="+mj-lt"/>
                </a:rPr>
                <a:t>IBM Policy Framework for Financial Services</a:t>
              </a:r>
            </a:p>
          </p:txBody>
        </p:sp>
        <p:grpSp>
          <p:nvGrpSpPr>
            <p:cNvPr id="78" name="Group 77">
              <a:extLst>
                <a:ext uri="{FF2B5EF4-FFF2-40B4-BE49-F238E27FC236}">
                  <a16:creationId xmlns:a16="http://schemas.microsoft.com/office/drawing/2014/main" id="{9BB784E2-9C56-45DD-9926-7EA20C80FD79}"/>
                </a:ext>
              </a:extLst>
            </p:cNvPr>
            <p:cNvGrpSpPr/>
            <p:nvPr/>
          </p:nvGrpSpPr>
          <p:grpSpPr>
            <a:xfrm>
              <a:off x="6606853" y="3337014"/>
              <a:ext cx="1885782" cy="441727"/>
              <a:chOff x="6281473" y="4748139"/>
              <a:chExt cx="2447996" cy="441727"/>
            </a:xfrm>
          </p:grpSpPr>
          <p:sp>
            <p:nvSpPr>
              <p:cNvPr id="80" name="Rectangle 79">
                <a:extLst>
                  <a:ext uri="{FF2B5EF4-FFF2-40B4-BE49-F238E27FC236}">
                    <a16:creationId xmlns:a16="http://schemas.microsoft.com/office/drawing/2014/main" id="{FB3D4B5A-B2EC-49A9-95EF-0CB9E9DC3016}"/>
                  </a:ext>
                </a:extLst>
              </p:cNvPr>
              <p:cNvSpPr/>
              <p:nvPr/>
            </p:nvSpPr>
            <p:spPr bwMode="auto">
              <a:xfrm>
                <a:off x="6281473" y="4748139"/>
                <a:ext cx="2400240" cy="441727"/>
              </a:xfrm>
              <a:prstGeom prst="rect">
                <a:avLst/>
              </a:prstGeom>
              <a:solidFill>
                <a:schemeClr val="accent3"/>
              </a:solid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marL="0" marR="0" lvl="0" indent="0" algn="l" defTabSz="51447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IBM Plex Sans" charset="0"/>
                  <a:cs typeface="IBM Plex Sans" charset="0"/>
                </a:endParaRPr>
              </a:p>
            </p:txBody>
          </p:sp>
          <p:sp>
            <p:nvSpPr>
              <p:cNvPr id="81" name="Text Placeholder 2">
                <a:extLst>
                  <a:ext uri="{FF2B5EF4-FFF2-40B4-BE49-F238E27FC236}">
                    <a16:creationId xmlns:a16="http://schemas.microsoft.com/office/drawing/2014/main" id="{23139BCA-1BF1-4ADD-A1AC-33B756E48FA4}"/>
                  </a:ext>
                </a:extLst>
              </p:cNvPr>
              <p:cNvSpPr txBox="1">
                <a:spLocks/>
              </p:cNvSpPr>
              <p:nvPr/>
            </p:nvSpPr>
            <p:spPr>
              <a:xfrm>
                <a:off x="6329229" y="4780017"/>
                <a:ext cx="2400240" cy="354937"/>
              </a:xfrm>
              <a:prstGeom prst="rect">
                <a:avLst/>
              </a:prstGeom>
              <a:noFill/>
            </p:spPr>
            <p:txBody>
              <a:bodyPr vert="horz" lIns="0" tIns="0" rIns="0" bIns="0" rtlCol="0" anchor="ctr">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bg1"/>
                  </a:buClr>
                  <a:buSzPct val="100000"/>
                  <a:buFont typeface="IBM Plex Sans" panose="020B0604020202020204" pitchFamily="34" charset="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bg1"/>
                  </a:buClr>
                  <a:buSzPct val="100000"/>
                  <a:buFont typeface="IBM Plex Sans" charset="-120"/>
                  <a:buChar char="–"/>
                  <a:tabLst/>
                  <a:defRPr sz="14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bg1"/>
                  </a:buClr>
                  <a:buFont typeface="IBM Plex Sans" charset="-120"/>
                  <a:buChar char="»"/>
                  <a:tabLst/>
                  <a:defRPr sz="14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marL="0" marR="0" lvl="1" indent="0" algn="ctr" defTabSz="685784" rtl="0" eaLnBrk="1" fontAlgn="base" latinLnBrk="0" hangingPunct="1">
                  <a:lnSpc>
                    <a:spcPct val="100000"/>
                  </a:lnSpc>
                  <a:spcBef>
                    <a:spcPts val="619"/>
                  </a:spcBef>
                  <a:spcAft>
                    <a:spcPct val="0"/>
                  </a:spcAft>
                  <a:buClr>
                    <a:srgbClr val="FFFFFF"/>
                  </a:buClr>
                  <a:buSzPct val="100000"/>
                  <a:buFont typeface="IBM Plex Sans" charset="-120"/>
                  <a:buNone/>
                  <a:tabLst/>
                  <a:defRPr/>
                </a:pPr>
                <a:r>
                  <a:rPr kumimoji="0" lang="en-US" sz="1000" b="0" i="0" u="none" strike="noStrike" kern="0" cap="none" spc="0" normalizeH="0" baseline="0" noProof="0" dirty="0">
                    <a:ln>
                      <a:noFill/>
                    </a:ln>
                    <a:effectLst/>
                    <a:uLnTx/>
                    <a:uFillTx/>
                    <a:latin typeface="+mj-lt"/>
                  </a:rPr>
                  <a:t>Bank applications &amp;  workloads |      3</a:t>
                </a:r>
                <a:r>
                  <a:rPr kumimoji="0" lang="en-US" sz="1000" b="0" i="0" u="none" strike="noStrike" kern="0" cap="none" spc="0" normalizeH="0" baseline="30000" noProof="0" dirty="0">
                    <a:ln>
                      <a:noFill/>
                    </a:ln>
                    <a:effectLst/>
                    <a:uLnTx/>
                    <a:uFillTx/>
                    <a:latin typeface="+mj-lt"/>
                  </a:rPr>
                  <a:t>rd</a:t>
                </a:r>
                <a:r>
                  <a:rPr kumimoji="0" lang="en-US" sz="1000" b="0" i="0" u="none" strike="noStrike" kern="0" cap="none" spc="0" normalizeH="0" baseline="0" noProof="0" dirty="0">
                    <a:ln>
                      <a:noFill/>
                    </a:ln>
                    <a:effectLst/>
                    <a:uLnTx/>
                    <a:uFillTx/>
                    <a:latin typeface="+mj-lt"/>
                  </a:rPr>
                  <a:t> Part SaaS applications</a:t>
                </a:r>
              </a:p>
            </p:txBody>
          </p:sp>
        </p:grpSp>
        <p:pic>
          <p:nvPicPr>
            <p:cNvPr id="79" name="Picture 78" descr="A close up of a logo&#10;&#10;Description automatically generated">
              <a:extLst>
                <a:ext uri="{FF2B5EF4-FFF2-40B4-BE49-F238E27FC236}">
                  <a16:creationId xmlns:a16="http://schemas.microsoft.com/office/drawing/2014/main" id="{1E9DE5FB-0873-498C-BB74-3D26F49BB5EA}"/>
                </a:ext>
              </a:extLst>
            </p:cNvPr>
            <p:cNvPicPr>
              <a:picLocks noChangeAspect="1"/>
            </p:cNvPicPr>
            <p:nvPr/>
          </p:nvPicPr>
          <p:blipFill>
            <a:blip r:embed="rId3"/>
            <a:stretch>
              <a:fillRect/>
            </a:stretch>
          </p:blipFill>
          <p:spPr>
            <a:xfrm>
              <a:off x="7050426" y="4900951"/>
              <a:ext cx="975811" cy="384705"/>
            </a:xfrm>
            <a:prstGeom prst="rect">
              <a:avLst/>
            </a:prstGeom>
          </p:spPr>
        </p:pic>
      </p:grpSp>
      <p:sp>
        <p:nvSpPr>
          <p:cNvPr id="87" name="Freeform 9635">
            <a:extLst>
              <a:ext uri="{FF2B5EF4-FFF2-40B4-BE49-F238E27FC236}">
                <a16:creationId xmlns:a16="http://schemas.microsoft.com/office/drawing/2014/main" id="{4572DB8A-FD96-486D-97E4-C3F03EE6D314}"/>
              </a:ext>
            </a:extLst>
          </p:cNvPr>
          <p:cNvSpPr>
            <a:spLocks noChangeAspect="1"/>
          </p:cNvSpPr>
          <p:nvPr/>
        </p:nvSpPr>
        <p:spPr bwMode="auto">
          <a:xfrm>
            <a:off x="8416133" y="1756858"/>
            <a:ext cx="692424" cy="650724"/>
          </a:xfrm>
          <a:custGeom>
            <a:avLst/>
            <a:gdLst>
              <a:gd name="T0" fmla="*/ 43 w 301"/>
              <a:gd name="T1" fmla="*/ 219 h 281"/>
              <a:gd name="T2" fmla="*/ 72 w 301"/>
              <a:gd name="T3" fmla="*/ 42 h 281"/>
              <a:gd name="T4" fmla="*/ 257 w 301"/>
              <a:gd name="T5" fmla="*/ 68 h 281"/>
              <a:gd name="T6" fmla="*/ 224 w 301"/>
              <a:gd name="T7" fmla="*/ 239 h 281"/>
              <a:gd name="T8" fmla="*/ 43 w 301"/>
              <a:gd name="T9" fmla="*/ 219 h 281"/>
            </a:gdLst>
            <a:ahLst/>
            <a:cxnLst>
              <a:cxn ang="0">
                <a:pos x="T0" y="T1"/>
              </a:cxn>
              <a:cxn ang="0">
                <a:pos x="T2" y="T3"/>
              </a:cxn>
              <a:cxn ang="0">
                <a:pos x="T4" y="T5"/>
              </a:cxn>
              <a:cxn ang="0">
                <a:pos x="T6" y="T7"/>
              </a:cxn>
              <a:cxn ang="0">
                <a:pos x="T8" y="T9"/>
              </a:cxn>
            </a:cxnLst>
            <a:rect l="0" t="0" r="r" b="b"/>
            <a:pathLst>
              <a:path w="301" h="281">
                <a:moveTo>
                  <a:pt x="43" y="219"/>
                </a:moveTo>
                <a:cubicBezTo>
                  <a:pt x="0" y="163"/>
                  <a:pt x="13" y="83"/>
                  <a:pt x="72" y="42"/>
                </a:cubicBezTo>
                <a:cubicBezTo>
                  <a:pt x="131" y="0"/>
                  <a:pt x="214" y="12"/>
                  <a:pt x="257" y="68"/>
                </a:cubicBezTo>
                <a:cubicBezTo>
                  <a:pt x="301" y="124"/>
                  <a:pt x="283" y="197"/>
                  <a:pt x="224" y="239"/>
                </a:cubicBezTo>
                <a:cubicBezTo>
                  <a:pt x="165" y="281"/>
                  <a:pt x="87" y="276"/>
                  <a:pt x="43" y="219"/>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88" name="Picture 87">
            <a:extLst>
              <a:ext uri="{FF2B5EF4-FFF2-40B4-BE49-F238E27FC236}">
                <a16:creationId xmlns:a16="http://schemas.microsoft.com/office/drawing/2014/main" id="{192A33E2-73BC-4EC8-B6CC-97076EE8C6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4522" y="1747602"/>
            <a:ext cx="638546" cy="638546"/>
          </a:xfrm>
          <a:prstGeom prst="rect">
            <a:avLst/>
          </a:prstGeom>
        </p:spPr>
      </p:pic>
      <p:sp>
        <p:nvSpPr>
          <p:cNvPr id="64" name="TextBox 63">
            <a:extLst>
              <a:ext uri="{FF2B5EF4-FFF2-40B4-BE49-F238E27FC236}">
                <a16:creationId xmlns:a16="http://schemas.microsoft.com/office/drawing/2014/main" id="{A97A4D06-B523-47B5-B3EF-432F61C3295F}"/>
              </a:ext>
            </a:extLst>
          </p:cNvPr>
          <p:cNvSpPr txBox="1"/>
          <p:nvPr/>
        </p:nvSpPr>
        <p:spPr>
          <a:xfrm>
            <a:off x="1905081" y="1292483"/>
            <a:ext cx="320073" cy="305753"/>
          </a:xfrm>
          <a:prstGeom prst="parallelogram">
            <a:avLst>
              <a:gd name="adj" fmla="val 73870"/>
            </a:avLst>
          </a:prstGeom>
          <a:solidFill>
            <a:schemeClr val="accent4"/>
          </a:solidFill>
        </p:spPr>
        <p:txBody>
          <a:bodyPr wrap="square" rtlCol="0">
            <a:spAutoFit/>
          </a:bodyPr>
          <a:lstStyle/>
          <a:p>
            <a:pPr algn="ctr"/>
            <a:endParaRPr lang="en-IN" sz="1000" b="1" dirty="0">
              <a:solidFill>
                <a:schemeClr val="bg1"/>
              </a:solidFill>
              <a:latin typeface="+mj-lt"/>
              <a:ea typeface="IBM Plex Sans" panose="020B0503050203000203"/>
            </a:endParaRPr>
          </a:p>
        </p:txBody>
      </p:sp>
      <p:sp>
        <p:nvSpPr>
          <p:cNvPr id="89" name="TextBox 88">
            <a:extLst>
              <a:ext uri="{FF2B5EF4-FFF2-40B4-BE49-F238E27FC236}">
                <a16:creationId xmlns:a16="http://schemas.microsoft.com/office/drawing/2014/main" id="{31818A76-9434-4975-B9D4-A6698D036C0F}"/>
              </a:ext>
            </a:extLst>
          </p:cNvPr>
          <p:cNvSpPr txBox="1"/>
          <p:nvPr/>
        </p:nvSpPr>
        <p:spPr>
          <a:xfrm>
            <a:off x="1753354" y="1292483"/>
            <a:ext cx="320073" cy="305753"/>
          </a:xfrm>
          <a:prstGeom prst="parallelogram">
            <a:avLst>
              <a:gd name="adj" fmla="val 73870"/>
            </a:avLst>
          </a:prstGeom>
          <a:solidFill>
            <a:schemeClr val="accent5"/>
          </a:solidFill>
        </p:spPr>
        <p:txBody>
          <a:bodyPr wrap="square" rtlCol="0">
            <a:spAutoFit/>
          </a:bodyPr>
          <a:lstStyle/>
          <a:p>
            <a:pPr algn="ctr"/>
            <a:endParaRPr lang="en-IN" sz="1000" b="1" dirty="0">
              <a:solidFill>
                <a:schemeClr val="bg1"/>
              </a:solidFill>
              <a:latin typeface="+mj-lt"/>
              <a:ea typeface="IBM Plex Sans" panose="020B0503050203000203"/>
            </a:endParaRPr>
          </a:p>
        </p:txBody>
      </p:sp>
      <p:sp>
        <p:nvSpPr>
          <p:cNvPr id="90" name="TextBox 89">
            <a:extLst>
              <a:ext uri="{FF2B5EF4-FFF2-40B4-BE49-F238E27FC236}">
                <a16:creationId xmlns:a16="http://schemas.microsoft.com/office/drawing/2014/main" id="{9358BF2C-6550-46E6-BBE5-0F876F24C9D5}"/>
              </a:ext>
            </a:extLst>
          </p:cNvPr>
          <p:cNvSpPr txBox="1"/>
          <p:nvPr/>
        </p:nvSpPr>
        <p:spPr>
          <a:xfrm>
            <a:off x="1593317" y="1292483"/>
            <a:ext cx="320073" cy="305753"/>
          </a:xfrm>
          <a:prstGeom prst="parallelogram">
            <a:avLst>
              <a:gd name="adj" fmla="val 73870"/>
            </a:avLst>
          </a:prstGeom>
          <a:solidFill>
            <a:schemeClr val="accent1"/>
          </a:solidFill>
        </p:spPr>
        <p:txBody>
          <a:bodyPr wrap="square" rtlCol="0">
            <a:spAutoFit/>
          </a:bodyPr>
          <a:lstStyle/>
          <a:p>
            <a:pPr algn="ctr"/>
            <a:endParaRPr lang="en-IN" sz="1000" b="1" dirty="0">
              <a:solidFill>
                <a:schemeClr val="bg1"/>
              </a:solidFill>
              <a:latin typeface="+mj-lt"/>
              <a:ea typeface="IBM Plex Sans" panose="020B0503050203000203"/>
            </a:endParaRPr>
          </a:p>
        </p:txBody>
      </p:sp>
      <p:sp>
        <p:nvSpPr>
          <p:cNvPr id="98" name="TextBox 97">
            <a:extLst>
              <a:ext uri="{FF2B5EF4-FFF2-40B4-BE49-F238E27FC236}">
                <a16:creationId xmlns:a16="http://schemas.microsoft.com/office/drawing/2014/main" id="{67E474F5-DCED-45CA-9D8E-8D91213C2341}"/>
              </a:ext>
            </a:extLst>
          </p:cNvPr>
          <p:cNvSpPr txBox="1"/>
          <p:nvPr/>
        </p:nvSpPr>
        <p:spPr>
          <a:xfrm>
            <a:off x="8766129" y="1292483"/>
            <a:ext cx="2816271" cy="317659"/>
          </a:xfrm>
          <a:prstGeom prst="parallelogram">
            <a:avLst>
              <a:gd name="adj" fmla="val 69197"/>
            </a:avLst>
          </a:prstGeom>
          <a:solidFill>
            <a:schemeClr val="accent4"/>
          </a:solidFill>
        </p:spPr>
        <p:txBody>
          <a:bodyPr wrap="square" rtlCol="0">
            <a:spAutoFit/>
          </a:bodyPr>
          <a:lstStyle/>
          <a:p>
            <a:pPr algn="ctr"/>
            <a:r>
              <a:rPr lang="en-IN" sz="1000" b="1" dirty="0">
                <a:solidFill>
                  <a:schemeClr val="bg1"/>
                </a:solidFill>
                <a:latin typeface="+mj-lt"/>
                <a:ea typeface="IBM Plex Sans" panose="020B0503050203000203"/>
              </a:rPr>
              <a:t>DOMAIN SPECIFIC OFFER</a:t>
            </a:r>
          </a:p>
        </p:txBody>
      </p:sp>
      <p:sp>
        <p:nvSpPr>
          <p:cNvPr id="99" name="TextBox 98">
            <a:extLst>
              <a:ext uri="{FF2B5EF4-FFF2-40B4-BE49-F238E27FC236}">
                <a16:creationId xmlns:a16="http://schemas.microsoft.com/office/drawing/2014/main" id="{82065C20-C92E-482F-82B6-F1DAFF90D47F}"/>
              </a:ext>
            </a:extLst>
          </p:cNvPr>
          <p:cNvSpPr txBox="1"/>
          <p:nvPr/>
        </p:nvSpPr>
        <p:spPr>
          <a:xfrm>
            <a:off x="8584714" y="1292483"/>
            <a:ext cx="320073" cy="305753"/>
          </a:xfrm>
          <a:prstGeom prst="parallelogram">
            <a:avLst>
              <a:gd name="adj" fmla="val 73870"/>
            </a:avLst>
          </a:prstGeom>
          <a:solidFill>
            <a:schemeClr val="accent4"/>
          </a:solidFill>
        </p:spPr>
        <p:txBody>
          <a:bodyPr wrap="square" rtlCol="0">
            <a:spAutoFit/>
          </a:bodyPr>
          <a:lstStyle/>
          <a:p>
            <a:pPr algn="ctr"/>
            <a:endParaRPr lang="en-IN" sz="1000" b="1" dirty="0">
              <a:solidFill>
                <a:schemeClr val="bg1"/>
              </a:solidFill>
              <a:latin typeface="+mj-lt"/>
              <a:ea typeface="IBM Plex Sans" panose="020B0503050203000203"/>
            </a:endParaRPr>
          </a:p>
        </p:txBody>
      </p:sp>
      <p:sp>
        <p:nvSpPr>
          <p:cNvPr id="100" name="TextBox 99">
            <a:extLst>
              <a:ext uri="{FF2B5EF4-FFF2-40B4-BE49-F238E27FC236}">
                <a16:creationId xmlns:a16="http://schemas.microsoft.com/office/drawing/2014/main" id="{8F63A150-3117-4B83-A0E8-9E1706CFA698}"/>
              </a:ext>
            </a:extLst>
          </p:cNvPr>
          <p:cNvSpPr txBox="1"/>
          <p:nvPr/>
        </p:nvSpPr>
        <p:spPr>
          <a:xfrm>
            <a:off x="8432987" y="1292483"/>
            <a:ext cx="320073" cy="305753"/>
          </a:xfrm>
          <a:prstGeom prst="parallelogram">
            <a:avLst>
              <a:gd name="adj" fmla="val 73870"/>
            </a:avLst>
          </a:prstGeom>
          <a:solidFill>
            <a:schemeClr val="accent5"/>
          </a:solidFill>
        </p:spPr>
        <p:txBody>
          <a:bodyPr wrap="square" rtlCol="0">
            <a:spAutoFit/>
          </a:bodyPr>
          <a:lstStyle/>
          <a:p>
            <a:pPr algn="ctr"/>
            <a:endParaRPr lang="en-IN" sz="1000" b="1" dirty="0">
              <a:solidFill>
                <a:schemeClr val="bg1"/>
              </a:solidFill>
              <a:latin typeface="+mj-lt"/>
              <a:ea typeface="IBM Plex Sans" panose="020B0503050203000203"/>
            </a:endParaRPr>
          </a:p>
        </p:txBody>
      </p:sp>
      <p:sp>
        <p:nvSpPr>
          <p:cNvPr id="101" name="TextBox 100">
            <a:extLst>
              <a:ext uri="{FF2B5EF4-FFF2-40B4-BE49-F238E27FC236}">
                <a16:creationId xmlns:a16="http://schemas.microsoft.com/office/drawing/2014/main" id="{EAC8C8DC-B14A-40AE-A09F-518DA77D3A64}"/>
              </a:ext>
            </a:extLst>
          </p:cNvPr>
          <p:cNvSpPr txBox="1"/>
          <p:nvPr/>
        </p:nvSpPr>
        <p:spPr>
          <a:xfrm>
            <a:off x="8272950" y="1292483"/>
            <a:ext cx="320073" cy="305753"/>
          </a:xfrm>
          <a:prstGeom prst="parallelogram">
            <a:avLst>
              <a:gd name="adj" fmla="val 73870"/>
            </a:avLst>
          </a:prstGeom>
          <a:solidFill>
            <a:schemeClr val="accent1"/>
          </a:solidFill>
        </p:spPr>
        <p:txBody>
          <a:bodyPr wrap="square" rtlCol="0">
            <a:spAutoFit/>
          </a:bodyPr>
          <a:lstStyle/>
          <a:p>
            <a:pPr algn="ctr"/>
            <a:endParaRPr lang="en-IN" sz="1000" b="1" dirty="0">
              <a:solidFill>
                <a:schemeClr val="bg1"/>
              </a:solidFill>
              <a:latin typeface="+mj-lt"/>
              <a:ea typeface="IBM Plex Sans" panose="020B0503050203000203"/>
            </a:endParaRPr>
          </a:p>
        </p:txBody>
      </p:sp>
      <p:grpSp>
        <p:nvGrpSpPr>
          <p:cNvPr id="69" name="Group 68">
            <a:extLst>
              <a:ext uri="{FF2B5EF4-FFF2-40B4-BE49-F238E27FC236}">
                <a16:creationId xmlns:a16="http://schemas.microsoft.com/office/drawing/2014/main" id="{179B11B3-6F3F-4C13-ACDD-2841510A8073}"/>
              </a:ext>
            </a:extLst>
          </p:cNvPr>
          <p:cNvGrpSpPr/>
          <p:nvPr/>
        </p:nvGrpSpPr>
        <p:grpSpPr>
          <a:xfrm>
            <a:off x="1706064" y="3035353"/>
            <a:ext cx="5960324" cy="456606"/>
            <a:chOff x="470247" y="6015126"/>
            <a:chExt cx="11544415" cy="657650"/>
          </a:xfrm>
        </p:grpSpPr>
        <p:sp>
          <p:nvSpPr>
            <p:cNvPr id="84" name="Rectangle: Rounded Corners 83">
              <a:extLst>
                <a:ext uri="{FF2B5EF4-FFF2-40B4-BE49-F238E27FC236}">
                  <a16:creationId xmlns:a16="http://schemas.microsoft.com/office/drawing/2014/main" id="{62D92407-54A5-4BF0-81FA-12C52E768F94}"/>
                </a:ext>
              </a:extLst>
            </p:cNvPr>
            <p:cNvSpPr/>
            <p:nvPr/>
          </p:nvSpPr>
          <p:spPr>
            <a:xfrm>
              <a:off x="470247" y="6144794"/>
              <a:ext cx="11544415" cy="398881"/>
            </a:xfrm>
            <a:prstGeom prst="roundRect">
              <a:avLst/>
            </a:prstGeom>
            <a:solidFill>
              <a:schemeClr val="bg1"/>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pic>
          <p:nvPicPr>
            <p:cNvPr id="85" name="Picture 84" descr="A close up of a logo&#10;&#10;Description automatically generated">
              <a:extLst>
                <a:ext uri="{FF2B5EF4-FFF2-40B4-BE49-F238E27FC236}">
                  <a16:creationId xmlns:a16="http://schemas.microsoft.com/office/drawing/2014/main" id="{5640423C-2041-4C4D-ACCF-02165C935598}"/>
                </a:ext>
              </a:extLst>
            </p:cNvPr>
            <p:cNvPicPr>
              <a:picLocks noChangeAspect="1"/>
            </p:cNvPicPr>
            <p:nvPr/>
          </p:nvPicPr>
          <p:blipFill>
            <a:blip r:embed="rId3"/>
            <a:stretch>
              <a:fillRect/>
            </a:stretch>
          </p:blipFill>
          <p:spPr>
            <a:xfrm>
              <a:off x="2046224" y="6015126"/>
              <a:ext cx="1313964" cy="657650"/>
            </a:xfrm>
            <a:prstGeom prst="rect">
              <a:avLst/>
            </a:prstGeom>
          </p:spPr>
        </p:pic>
        <p:pic>
          <p:nvPicPr>
            <p:cNvPr id="86" name="Picture 85" descr="A picture containing drawing&#10;&#10;Description automatically generated">
              <a:extLst>
                <a:ext uri="{FF2B5EF4-FFF2-40B4-BE49-F238E27FC236}">
                  <a16:creationId xmlns:a16="http://schemas.microsoft.com/office/drawing/2014/main" id="{402FF2E6-ADBC-4A5F-BBE2-11DDA4DDC7D6}"/>
                </a:ext>
              </a:extLst>
            </p:cNvPr>
            <p:cNvPicPr>
              <a:picLocks noChangeAspect="1"/>
            </p:cNvPicPr>
            <p:nvPr/>
          </p:nvPicPr>
          <p:blipFill>
            <a:blip r:embed="rId5"/>
            <a:stretch>
              <a:fillRect/>
            </a:stretch>
          </p:blipFill>
          <p:spPr>
            <a:xfrm>
              <a:off x="4135905" y="6177955"/>
              <a:ext cx="499608" cy="309132"/>
            </a:xfrm>
            <a:prstGeom prst="rect">
              <a:avLst/>
            </a:prstGeom>
          </p:spPr>
        </p:pic>
        <p:pic>
          <p:nvPicPr>
            <p:cNvPr id="91" name="Picture 90" descr="A picture containing drawing&#10;&#10;Description automatically generated">
              <a:extLst>
                <a:ext uri="{FF2B5EF4-FFF2-40B4-BE49-F238E27FC236}">
                  <a16:creationId xmlns:a16="http://schemas.microsoft.com/office/drawing/2014/main" id="{AFEF3066-93AD-4C80-96DE-C2CC05BFE1A9}"/>
                </a:ext>
              </a:extLst>
            </p:cNvPr>
            <p:cNvPicPr>
              <a:picLocks noChangeAspect="1"/>
            </p:cNvPicPr>
            <p:nvPr/>
          </p:nvPicPr>
          <p:blipFill>
            <a:blip r:embed="rId6"/>
            <a:stretch>
              <a:fillRect/>
            </a:stretch>
          </p:blipFill>
          <p:spPr>
            <a:xfrm>
              <a:off x="5646324" y="6179626"/>
              <a:ext cx="926891" cy="324459"/>
            </a:xfrm>
            <a:prstGeom prst="rect">
              <a:avLst/>
            </a:prstGeom>
          </p:spPr>
        </p:pic>
        <p:pic>
          <p:nvPicPr>
            <p:cNvPr id="92" name="Picture 91" descr="A picture containing drawing&#10;&#10;Description automatically generated">
              <a:extLst>
                <a:ext uri="{FF2B5EF4-FFF2-40B4-BE49-F238E27FC236}">
                  <a16:creationId xmlns:a16="http://schemas.microsoft.com/office/drawing/2014/main" id="{2FDA4A34-94E4-47AE-822A-07EA2E40B562}"/>
                </a:ext>
              </a:extLst>
            </p:cNvPr>
            <p:cNvPicPr>
              <a:picLocks noChangeAspect="1"/>
            </p:cNvPicPr>
            <p:nvPr/>
          </p:nvPicPr>
          <p:blipFill>
            <a:blip r:embed="rId7">
              <a:biLevel thresh="75000"/>
            </a:blip>
            <a:stretch>
              <a:fillRect/>
            </a:stretch>
          </p:blipFill>
          <p:spPr>
            <a:xfrm>
              <a:off x="9940836" y="6172199"/>
              <a:ext cx="508078" cy="340412"/>
            </a:xfrm>
            <a:prstGeom prst="rect">
              <a:avLst/>
            </a:prstGeom>
          </p:spPr>
        </p:pic>
        <p:pic>
          <p:nvPicPr>
            <p:cNvPr id="94" name="Picture 6" descr="2nd Gen EPYC™ Processors | Google Cloud Platform | AMD">
              <a:extLst>
                <a:ext uri="{FF2B5EF4-FFF2-40B4-BE49-F238E27FC236}">
                  <a16:creationId xmlns:a16="http://schemas.microsoft.com/office/drawing/2014/main" id="{5689AA6B-09DF-4773-8331-1AA020E4D83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16059" y="6177161"/>
              <a:ext cx="1313964" cy="312849"/>
            </a:xfrm>
            <a:prstGeom prst="rect">
              <a:avLst/>
            </a:prstGeom>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C381BBC0-D644-4667-9E6F-0711554A4025}"/>
              </a:ext>
            </a:extLst>
          </p:cNvPr>
          <p:cNvSpPr/>
          <p:nvPr/>
        </p:nvSpPr>
        <p:spPr>
          <a:xfrm>
            <a:off x="369338" y="2268383"/>
            <a:ext cx="7617060" cy="1271244"/>
          </a:xfrm>
          <a:prstGeom prst="rect">
            <a:avLst/>
          </a:prstGeom>
          <a:noFill/>
          <a:ln w="190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3F9F15B-46FF-4DAB-A0CE-1780D0284334}"/>
              </a:ext>
            </a:extLst>
          </p:cNvPr>
          <p:cNvSpPr/>
          <p:nvPr/>
        </p:nvSpPr>
        <p:spPr>
          <a:xfrm>
            <a:off x="331434" y="2268383"/>
            <a:ext cx="87806" cy="1271244"/>
          </a:xfrm>
          <a:prstGeom prst="rect">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3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ight Arrow 1">
            <a:extLst>
              <a:ext uri="{FF2B5EF4-FFF2-40B4-BE49-F238E27FC236}">
                <a16:creationId xmlns:a16="http://schemas.microsoft.com/office/drawing/2014/main" id="{B3C8E67F-2DDA-43D4-AAF7-2061C80CA511}"/>
              </a:ext>
            </a:extLst>
          </p:cNvPr>
          <p:cNvSpPr/>
          <p:nvPr/>
        </p:nvSpPr>
        <p:spPr>
          <a:xfrm>
            <a:off x="8702374" y="1314841"/>
            <a:ext cx="514592" cy="501857"/>
          </a:xfrm>
          <a:prstGeom prst="rightArrow">
            <a:avLst>
              <a:gd name="adj1" fmla="val 65673"/>
              <a:gd name="adj2" fmla="val 50000"/>
            </a:avLst>
          </a:prstGeom>
          <a:solidFill>
            <a:schemeClr val="accent6"/>
          </a:solidFill>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Arial"/>
            </a:endParaRPr>
          </a:p>
        </p:txBody>
      </p:sp>
      <p:sp>
        <p:nvSpPr>
          <p:cNvPr id="63" name="Right Arrow 8">
            <a:extLst>
              <a:ext uri="{FF2B5EF4-FFF2-40B4-BE49-F238E27FC236}">
                <a16:creationId xmlns:a16="http://schemas.microsoft.com/office/drawing/2014/main" id="{457F7284-E79D-49FC-9263-693875B264EA}"/>
              </a:ext>
            </a:extLst>
          </p:cNvPr>
          <p:cNvSpPr/>
          <p:nvPr/>
        </p:nvSpPr>
        <p:spPr>
          <a:xfrm>
            <a:off x="8702374" y="2096825"/>
            <a:ext cx="514592" cy="502920"/>
          </a:xfrm>
          <a:prstGeom prst="rightArrow">
            <a:avLst>
              <a:gd name="adj1" fmla="val 69551"/>
              <a:gd name="adj2" fmla="val 50000"/>
            </a:avLst>
          </a:prstGeom>
          <a:solidFill>
            <a:schemeClr val="accent6"/>
          </a:solidFill>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Arial"/>
            </a:endParaRPr>
          </a:p>
        </p:txBody>
      </p:sp>
      <p:sp>
        <p:nvSpPr>
          <p:cNvPr id="64" name="Right Arrow 9">
            <a:extLst>
              <a:ext uri="{FF2B5EF4-FFF2-40B4-BE49-F238E27FC236}">
                <a16:creationId xmlns:a16="http://schemas.microsoft.com/office/drawing/2014/main" id="{76B6DF73-CEFA-499A-9FD9-6875444E5AB6}"/>
              </a:ext>
            </a:extLst>
          </p:cNvPr>
          <p:cNvSpPr/>
          <p:nvPr/>
        </p:nvSpPr>
        <p:spPr>
          <a:xfrm>
            <a:off x="8702027" y="2885305"/>
            <a:ext cx="514592" cy="502920"/>
          </a:xfrm>
          <a:prstGeom prst="rightArrow">
            <a:avLst>
              <a:gd name="adj1" fmla="val 65640"/>
              <a:gd name="adj2" fmla="val 50000"/>
            </a:avLst>
          </a:prstGeom>
          <a:solidFill>
            <a:schemeClr val="accent6"/>
          </a:solidFill>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Arial"/>
            </a:endParaRPr>
          </a:p>
        </p:txBody>
      </p:sp>
      <p:sp>
        <p:nvSpPr>
          <p:cNvPr id="53" name="Oval 20">
            <a:extLst>
              <a:ext uri="{FF2B5EF4-FFF2-40B4-BE49-F238E27FC236}">
                <a16:creationId xmlns:a16="http://schemas.microsoft.com/office/drawing/2014/main" id="{35917484-352D-4AD0-B94C-19FD6EB84D9A}"/>
              </a:ext>
            </a:extLst>
          </p:cNvPr>
          <p:cNvSpPr/>
          <p:nvPr/>
        </p:nvSpPr>
        <p:spPr>
          <a:xfrm>
            <a:off x="80595" y="5061063"/>
            <a:ext cx="934375" cy="882831"/>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25%</a:t>
            </a:r>
          </a:p>
        </p:txBody>
      </p:sp>
      <p:sp>
        <p:nvSpPr>
          <p:cNvPr id="13" name="Right Arrow 1">
            <a:extLst>
              <a:ext uri="{FF2B5EF4-FFF2-40B4-BE49-F238E27FC236}">
                <a16:creationId xmlns:a16="http://schemas.microsoft.com/office/drawing/2014/main" id="{2CC4CF61-384E-4FD4-98A8-9CBCA6EF988A}"/>
              </a:ext>
            </a:extLst>
          </p:cNvPr>
          <p:cNvSpPr/>
          <p:nvPr/>
        </p:nvSpPr>
        <p:spPr>
          <a:xfrm>
            <a:off x="2604233" y="1314841"/>
            <a:ext cx="514592" cy="501857"/>
          </a:xfrm>
          <a:prstGeom prst="rightArrow">
            <a:avLst>
              <a:gd name="adj1" fmla="val 65673"/>
              <a:gd name="adj2" fmla="val 50000"/>
            </a:avLst>
          </a:prstGeom>
          <a:solidFill>
            <a:schemeClr val="accent1"/>
          </a:solidFill>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Arial"/>
            </a:endParaRPr>
          </a:p>
        </p:txBody>
      </p:sp>
      <p:sp>
        <p:nvSpPr>
          <p:cNvPr id="14" name="Right Arrow 8">
            <a:extLst>
              <a:ext uri="{FF2B5EF4-FFF2-40B4-BE49-F238E27FC236}">
                <a16:creationId xmlns:a16="http://schemas.microsoft.com/office/drawing/2014/main" id="{C2C69210-B6B7-400C-9E88-64EA86300538}"/>
              </a:ext>
            </a:extLst>
          </p:cNvPr>
          <p:cNvSpPr/>
          <p:nvPr/>
        </p:nvSpPr>
        <p:spPr>
          <a:xfrm>
            <a:off x="2604233" y="2096825"/>
            <a:ext cx="514592" cy="502920"/>
          </a:xfrm>
          <a:prstGeom prst="rightArrow">
            <a:avLst>
              <a:gd name="adj1" fmla="val 69551"/>
              <a:gd name="adj2" fmla="val 50000"/>
            </a:avLst>
          </a:prstGeom>
          <a:solidFill>
            <a:schemeClr val="accent1"/>
          </a:solidFill>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Arial"/>
            </a:endParaRPr>
          </a:p>
        </p:txBody>
      </p:sp>
      <p:sp>
        <p:nvSpPr>
          <p:cNvPr id="15" name="Right Arrow 9">
            <a:extLst>
              <a:ext uri="{FF2B5EF4-FFF2-40B4-BE49-F238E27FC236}">
                <a16:creationId xmlns:a16="http://schemas.microsoft.com/office/drawing/2014/main" id="{0A6F2475-A19A-44CB-B8EC-B270D5028657}"/>
              </a:ext>
            </a:extLst>
          </p:cNvPr>
          <p:cNvSpPr/>
          <p:nvPr/>
        </p:nvSpPr>
        <p:spPr>
          <a:xfrm>
            <a:off x="2603886" y="2885305"/>
            <a:ext cx="514592" cy="502920"/>
          </a:xfrm>
          <a:prstGeom prst="rightArrow">
            <a:avLst>
              <a:gd name="adj1" fmla="val 65640"/>
              <a:gd name="adj2" fmla="val 50000"/>
            </a:avLst>
          </a:prstGeom>
          <a:solidFill>
            <a:schemeClr val="accent1"/>
          </a:solidFill>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Arial"/>
            </a:endParaRPr>
          </a:p>
        </p:txBody>
      </p:sp>
      <p:sp>
        <p:nvSpPr>
          <p:cNvPr id="3" name="Rectangle: Rounded Corners 2">
            <a:extLst>
              <a:ext uri="{FF2B5EF4-FFF2-40B4-BE49-F238E27FC236}">
                <a16:creationId xmlns:a16="http://schemas.microsoft.com/office/drawing/2014/main" id="{23BE8DB5-3202-40A1-BCC9-9296C02B45FE}"/>
              </a:ext>
            </a:extLst>
          </p:cNvPr>
          <p:cNvSpPr/>
          <p:nvPr/>
        </p:nvSpPr>
        <p:spPr>
          <a:xfrm>
            <a:off x="92119" y="1190865"/>
            <a:ext cx="2569555" cy="749808"/>
          </a:xfrm>
          <a:prstGeom prst="roundRect">
            <a:avLst>
              <a:gd name="adj" fmla="val 856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3"/>
                </a:solidFill>
                <a:sym typeface="Wingdings" pitchFamily="2" charset="2"/>
              </a:rPr>
              <a:t>Monolithic apps and databases</a:t>
            </a:r>
            <a:br>
              <a:rPr lang="en-US" sz="1000" b="1" dirty="0">
                <a:solidFill>
                  <a:schemeClr val="accent3"/>
                </a:solidFill>
                <a:sym typeface="Wingdings" pitchFamily="2" charset="2"/>
              </a:rPr>
            </a:br>
            <a:r>
              <a:rPr lang="en-US" sz="1000" dirty="0">
                <a:solidFill>
                  <a:schemeClr val="accent3"/>
                </a:solidFill>
                <a:sym typeface="Wingdings" pitchFamily="2" charset="2"/>
              </a:rPr>
              <a:t>Large, complex, difficult to innovate</a:t>
            </a:r>
          </a:p>
        </p:txBody>
      </p:sp>
      <p:cxnSp>
        <p:nvCxnSpPr>
          <p:cNvPr id="6" name="Straight Connector 5">
            <a:extLst>
              <a:ext uri="{FF2B5EF4-FFF2-40B4-BE49-F238E27FC236}">
                <a16:creationId xmlns:a16="http://schemas.microsoft.com/office/drawing/2014/main" id="{E8F6BDC7-BB2D-46A3-90F0-355D272F5383}"/>
              </a:ext>
            </a:extLst>
          </p:cNvPr>
          <p:cNvCxnSpPr>
            <a:cxnSpLocks/>
          </p:cNvCxnSpPr>
          <p:nvPr/>
        </p:nvCxnSpPr>
        <p:spPr>
          <a:xfrm>
            <a:off x="6096000" y="762000"/>
            <a:ext cx="0" cy="5511314"/>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4655D30C-9D80-4932-9B9A-6FB5C72FCF4F}"/>
              </a:ext>
            </a:extLst>
          </p:cNvPr>
          <p:cNvSpPr txBox="1">
            <a:spLocks/>
          </p:cNvSpPr>
          <p:nvPr/>
        </p:nvSpPr>
        <p:spPr>
          <a:xfrm>
            <a:off x="1088027" y="855833"/>
            <a:ext cx="3672285" cy="265176"/>
          </a:xfrm>
          <a:prstGeom prst="roundRect">
            <a:avLst>
              <a:gd name="adj" fmla="val 50000"/>
            </a:avLst>
          </a:prstGeom>
          <a:solidFill>
            <a:schemeClr val="accent1"/>
          </a:solidFill>
        </p:spPr>
        <p:txBody>
          <a:bodyPr vert="horz" lIns="0" tIns="0" rIns="0" bIns="0" rtlCol="0" anchor="ctr" anchorCtr="0">
            <a:noAutofit/>
          </a:bodyPr>
          <a:lstStyle>
            <a:lvl1pPr algn="l" defTabSz="609585" rtl="0" eaLnBrk="1" latinLnBrk="0" hangingPunct="1">
              <a:lnSpc>
                <a:spcPct val="90000"/>
              </a:lnSpc>
              <a:spcBef>
                <a:spcPct val="0"/>
              </a:spcBef>
              <a:buNone/>
              <a:defRPr sz="3200" kern="1200">
                <a:solidFill>
                  <a:schemeClr val="bg2"/>
                </a:solidFill>
                <a:latin typeface="+mj-lt"/>
                <a:ea typeface="Arial" charset="0"/>
                <a:cs typeface="Arial" charset="0"/>
              </a:defRPr>
            </a:lvl1pPr>
          </a:lstStyle>
          <a:p>
            <a:pPr marL="0" marR="0" lvl="0" indent="0" algn="ctr" defTabSz="609585" rtl="0" eaLnBrk="1" fontAlgn="auto" latinLnBrk="0" hangingPunct="1">
              <a:lnSpc>
                <a:spcPct val="100000"/>
              </a:lnSpc>
              <a:spcBef>
                <a:spcPts val="1467"/>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cs typeface="Arial" charset="0"/>
              </a:rPr>
              <a:t>Cloud Pak for application value-adds</a:t>
            </a:r>
          </a:p>
        </p:txBody>
      </p:sp>
      <p:sp>
        <p:nvSpPr>
          <p:cNvPr id="8" name="Title 1">
            <a:extLst>
              <a:ext uri="{FF2B5EF4-FFF2-40B4-BE49-F238E27FC236}">
                <a16:creationId xmlns:a16="http://schemas.microsoft.com/office/drawing/2014/main" id="{8D526D27-87A5-4002-BA87-8D37C0B604F2}"/>
              </a:ext>
            </a:extLst>
          </p:cNvPr>
          <p:cNvSpPr txBox="1">
            <a:spLocks/>
          </p:cNvSpPr>
          <p:nvPr/>
        </p:nvSpPr>
        <p:spPr>
          <a:xfrm>
            <a:off x="961843" y="4690843"/>
            <a:ext cx="4041648" cy="265176"/>
          </a:xfrm>
          <a:prstGeom prst="roundRect">
            <a:avLst>
              <a:gd name="adj" fmla="val 50000"/>
            </a:avLst>
          </a:prstGeom>
          <a:solidFill>
            <a:schemeClr val="accent4"/>
          </a:solidFill>
        </p:spPr>
        <p:txBody>
          <a:bodyPr vert="horz" lIns="0" tIns="0" rIns="0" bIns="0" rtlCol="0" anchor="ctr" anchorCtr="0">
            <a:noAutofit/>
          </a:bodyPr>
          <a:lstStyle>
            <a:defPPr>
              <a:defRPr lang="en-US"/>
            </a:defPPr>
            <a:lvl1pPr marR="0" lvl="0" indent="0" algn="ctr" defTabSz="609585" fontAlgn="auto">
              <a:lnSpc>
                <a:spcPct val="100000"/>
              </a:lnSpc>
              <a:spcBef>
                <a:spcPts val="1467"/>
              </a:spcBef>
              <a:spcAft>
                <a:spcPts val="0"/>
              </a:spcAft>
              <a:buClrTx/>
              <a:buSzTx/>
              <a:buFontTx/>
              <a:buNone/>
              <a:tabLst/>
              <a:defRPr kumimoji="0" sz="1200" b="1" i="0" u="none" strike="noStrike" cap="none" spc="0" normalizeH="0" baseline="0">
                <a:ln>
                  <a:noFill/>
                </a:ln>
                <a:solidFill>
                  <a:schemeClr val="bg1"/>
                </a:solidFill>
                <a:effectLst/>
                <a:uLnTx/>
                <a:uFillTx/>
                <a:ea typeface="Arial" charset="0"/>
                <a:cs typeface="Arial" charset="0"/>
              </a:defRPr>
            </a:lvl1pPr>
          </a:lstStyle>
          <a:p>
            <a:r>
              <a:rPr lang="en-US" dirty="0"/>
              <a:t>Cloud Pak for application savings</a:t>
            </a:r>
          </a:p>
        </p:txBody>
      </p:sp>
      <p:sp>
        <p:nvSpPr>
          <p:cNvPr id="9" name="Title 1">
            <a:extLst>
              <a:ext uri="{FF2B5EF4-FFF2-40B4-BE49-F238E27FC236}">
                <a16:creationId xmlns:a16="http://schemas.microsoft.com/office/drawing/2014/main" id="{B265FA71-4E6E-44ED-AD7E-D375206950A0}"/>
              </a:ext>
            </a:extLst>
          </p:cNvPr>
          <p:cNvSpPr txBox="1">
            <a:spLocks/>
          </p:cNvSpPr>
          <p:nvPr/>
        </p:nvSpPr>
        <p:spPr>
          <a:xfrm>
            <a:off x="7552448" y="820768"/>
            <a:ext cx="3127918" cy="266700"/>
          </a:xfrm>
          <a:prstGeom prst="roundRect">
            <a:avLst>
              <a:gd name="adj" fmla="val 50000"/>
            </a:avLst>
          </a:prstGeom>
          <a:solidFill>
            <a:schemeClr val="accent6"/>
          </a:solidFill>
        </p:spPr>
        <p:txBody>
          <a:bodyPr vert="horz" lIns="0" tIns="0" rIns="0" bIns="0" rtlCol="0" anchor="ctr" anchorCtr="0">
            <a:noAutofit/>
          </a:bodyPr>
          <a:lstStyle>
            <a:defPPr>
              <a:defRPr lang="en-US"/>
            </a:defPPr>
            <a:lvl1pPr marR="0" lvl="0" indent="0" defTabSz="609585" fontAlgn="auto">
              <a:lnSpc>
                <a:spcPct val="100000"/>
              </a:lnSpc>
              <a:spcBef>
                <a:spcPts val="1467"/>
              </a:spcBef>
              <a:spcAft>
                <a:spcPts val="0"/>
              </a:spcAft>
              <a:buClrTx/>
              <a:buSzTx/>
              <a:buFontTx/>
              <a:buNone/>
              <a:tabLst/>
              <a:defRPr kumimoji="0" sz="2400" b="0" i="0" u="none" strike="noStrike" cap="none" spc="0" normalizeH="0" baseline="0">
                <a:ln>
                  <a:noFill/>
                </a:ln>
                <a:effectLst/>
                <a:uLnTx/>
                <a:uFillTx/>
                <a:ea typeface="Arial" charset="0"/>
                <a:cs typeface="Arial" charset="0"/>
              </a:defRPr>
            </a:lvl1pPr>
          </a:lstStyle>
          <a:p>
            <a:pPr algn="ctr"/>
            <a:r>
              <a:rPr lang="en-US" sz="1200" b="1" dirty="0">
                <a:solidFill>
                  <a:schemeClr val="bg1"/>
                </a:solidFill>
              </a:rPr>
              <a:t>Cloud Pak for MCM –Value-adds</a:t>
            </a:r>
          </a:p>
        </p:txBody>
      </p:sp>
      <p:sp>
        <p:nvSpPr>
          <p:cNvPr id="10" name="Title 1">
            <a:extLst>
              <a:ext uri="{FF2B5EF4-FFF2-40B4-BE49-F238E27FC236}">
                <a16:creationId xmlns:a16="http://schemas.microsoft.com/office/drawing/2014/main" id="{4E42760E-5D07-44CF-B1BA-51043AAAF6FD}"/>
              </a:ext>
            </a:extLst>
          </p:cNvPr>
          <p:cNvSpPr txBox="1">
            <a:spLocks/>
          </p:cNvSpPr>
          <p:nvPr/>
        </p:nvSpPr>
        <p:spPr>
          <a:xfrm>
            <a:off x="7620934" y="4690843"/>
            <a:ext cx="3127248" cy="265176"/>
          </a:xfrm>
          <a:prstGeom prst="roundRect">
            <a:avLst>
              <a:gd name="adj" fmla="val 50000"/>
            </a:avLst>
          </a:prstGeom>
          <a:solidFill>
            <a:schemeClr val="accent3"/>
          </a:solidFill>
        </p:spPr>
        <p:txBody>
          <a:bodyPr vert="horz" lIns="0" tIns="0" rIns="0" bIns="0" rtlCol="0" anchor="ctr" anchorCtr="0">
            <a:noAutofit/>
          </a:bodyPr>
          <a:lstStyle>
            <a:defPPr>
              <a:defRPr lang="en-US"/>
            </a:defPPr>
            <a:lvl1pPr marR="0" lvl="0" indent="0" algn="ctr" defTabSz="609585" fontAlgn="auto">
              <a:lnSpc>
                <a:spcPct val="100000"/>
              </a:lnSpc>
              <a:spcBef>
                <a:spcPts val="1467"/>
              </a:spcBef>
              <a:spcAft>
                <a:spcPts val="0"/>
              </a:spcAft>
              <a:buClrTx/>
              <a:buSzTx/>
              <a:buFontTx/>
              <a:buNone/>
              <a:tabLst/>
              <a:defRPr kumimoji="0" sz="1200" b="1" i="0" u="none" strike="noStrike" cap="none" spc="0" normalizeH="0" baseline="0">
                <a:ln>
                  <a:noFill/>
                </a:ln>
                <a:solidFill>
                  <a:schemeClr val="bg1"/>
                </a:solidFill>
                <a:effectLst/>
                <a:uLnTx/>
                <a:uFillTx/>
                <a:ea typeface="Arial" charset="0"/>
                <a:cs typeface="Arial" charset="0"/>
              </a:defRPr>
            </a:lvl1pPr>
          </a:lstStyle>
          <a:p>
            <a:r>
              <a:rPr lang="en-US" dirty="0"/>
              <a:t>Cloud Pak for MCM savings</a:t>
            </a:r>
          </a:p>
        </p:txBody>
      </p:sp>
      <p:sp>
        <p:nvSpPr>
          <p:cNvPr id="22" name="Rectangle: Rounded Corners 21">
            <a:extLst>
              <a:ext uri="{FF2B5EF4-FFF2-40B4-BE49-F238E27FC236}">
                <a16:creationId xmlns:a16="http://schemas.microsoft.com/office/drawing/2014/main" id="{3CDC9F5C-DDF7-4970-BC06-02591F990BD0}"/>
              </a:ext>
            </a:extLst>
          </p:cNvPr>
          <p:cNvSpPr/>
          <p:nvPr/>
        </p:nvSpPr>
        <p:spPr>
          <a:xfrm>
            <a:off x="92119" y="3604773"/>
            <a:ext cx="5913500" cy="942889"/>
          </a:xfrm>
          <a:prstGeom prst="roundRect">
            <a:avLst>
              <a:gd name="adj" fmla="val 8585"/>
            </a:avLst>
          </a:prstGeom>
          <a:solidFill>
            <a:schemeClr val="accent2"/>
          </a:solidFill>
          <a:ln>
            <a:solidFill>
              <a:schemeClr val="bg1">
                <a:lumMod val="95000"/>
              </a:schemeClr>
            </a:solidFill>
          </a:ln>
          <a:effectLst>
            <a:outerShdw blurRad="50800" dist="38100" dir="2700000" algn="tl" rotWithShape="0">
              <a:prstClr val="black">
                <a:alpha val="40000"/>
              </a:prstClr>
            </a:outerShdw>
          </a:effectLst>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ea typeface="+mn-ea"/>
              <a:cs typeface="Arial"/>
            </a:endParaRPr>
          </a:p>
        </p:txBody>
      </p:sp>
      <p:sp>
        <p:nvSpPr>
          <p:cNvPr id="23" name="Rectangle 22">
            <a:extLst>
              <a:ext uri="{FF2B5EF4-FFF2-40B4-BE49-F238E27FC236}">
                <a16:creationId xmlns:a16="http://schemas.microsoft.com/office/drawing/2014/main" id="{6785DDBB-82AB-4B88-BCC5-D35106A2D1CF}"/>
              </a:ext>
            </a:extLst>
          </p:cNvPr>
          <p:cNvSpPr/>
          <p:nvPr/>
        </p:nvSpPr>
        <p:spPr>
          <a:xfrm>
            <a:off x="2059111" y="3694072"/>
            <a:ext cx="4063917" cy="307777"/>
          </a:xfrm>
          <a:prstGeom prst="rect">
            <a:avLst/>
          </a:prstGeom>
        </p:spPr>
        <p:txBody>
          <a:bodyPr wrap="square" lIns="0" tIns="0" rIns="0" b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E</a:t>
            </a:r>
            <a:r>
              <a:rPr kumimoji="0" lang="en-US" sz="1000" b="1" i="0" u="none" strike="noStrike" kern="1200" cap="none" spc="0" normalizeH="0" baseline="0" noProof="0" dirty="0" err="1">
                <a:ln>
                  <a:noFill/>
                </a:ln>
                <a:solidFill>
                  <a:schemeClr val="bg1"/>
                </a:solidFill>
                <a:effectLst/>
                <a:uLnTx/>
                <a:uFillTx/>
                <a:ea typeface="+mn-ea"/>
                <a:cs typeface="+mn-cs"/>
              </a:rPr>
              <a:t>xperience</a:t>
            </a:r>
            <a:r>
              <a:rPr kumimoji="0" lang="en-US" sz="1000" b="1" i="0" u="none" strike="noStrike" kern="1200" cap="none" spc="0" normalizeH="0" baseline="0" noProof="0" dirty="0">
                <a:ln>
                  <a:noFill/>
                </a:ln>
                <a:solidFill>
                  <a:schemeClr val="bg1"/>
                </a:solidFill>
                <a:effectLst/>
                <a:uLnTx/>
                <a:uFillTx/>
                <a:ea typeface="+mn-ea"/>
                <a:cs typeface="+mn-cs"/>
              </a:rPr>
              <a:t> more rapid growth; better security for company and customer data</a:t>
            </a:r>
          </a:p>
        </p:txBody>
      </p:sp>
      <p:sp>
        <p:nvSpPr>
          <p:cNvPr id="24" name="Rectangle 23">
            <a:extLst>
              <a:ext uri="{FF2B5EF4-FFF2-40B4-BE49-F238E27FC236}">
                <a16:creationId xmlns:a16="http://schemas.microsoft.com/office/drawing/2014/main" id="{FDE2FF9D-784D-428B-8B0E-37FA5337DC08}"/>
              </a:ext>
            </a:extLst>
          </p:cNvPr>
          <p:cNvSpPr/>
          <p:nvPr/>
        </p:nvSpPr>
        <p:spPr>
          <a:xfrm>
            <a:off x="368535" y="3538098"/>
            <a:ext cx="735268" cy="619724"/>
          </a:xfrm>
          <a:prstGeom prst="rect">
            <a:avLst/>
          </a:prstGeom>
        </p:spPr>
        <p:txBody>
          <a:bodyPr wrap="square" lIns="0" tIns="0" rIns="0" bIns="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ea typeface="+mn-ea"/>
                <a:cs typeface="+mn-cs"/>
              </a:rPr>
              <a:t>69%</a:t>
            </a:r>
          </a:p>
        </p:txBody>
      </p:sp>
      <p:sp>
        <p:nvSpPr>
          <p:cNvPr id="25" name="Rectangle 24">
            <a:extLst>
              <a:ext uri="{FF2B5EF4-FFF2-40B4-BE49-F238E27FC236}">
                <a16:creationId xmlns:a16="http://schemas.microsoft.com/office/drawing/2014/main" id="{D00DE667-B4BE-41FB-93D5-A4753B72A61D}"/>
              </a:ext>
            </a:extLst>
          </p:cNvPr>
          <p:cNvSpPr/>
          <p:nvPr/>
        </p:nvSpPr>
        <p:spPr>
          <a:xfrm>
            <a:off x="2040822" y="4236810"/>
            <a:ext cx="3862871" cy="153888"/>
          </a:xfrm>
          <a:prstGeom prst="rect">
            <a:avLst/>
          </a:prstGeom>
        </p:spPr>
        <p:txBody>
          <a:bodyPr wrap="square" lIns="0" tIns="0" rIns="0" b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H</a:t>
            </a:r>
            <a:r>
              <a:rPr kumimoji="0" lang="en-US" sz="1000" b="1" i="0" u="none" strike="noStrike" kern="1200" cap="none" spc="0" normalizeH="0" baseline="0" noProof="0" dirty="0" err="1">
                <a:ln>
                  <a:noFill/>
                </a:ln>
                <a:solidFill>
                  <a:schemeClr val="bg1"/>
                </a:solidFill>
                <a:effectLst/>
                <a:uLnTx/>
                <a:uFillTx/>
                <a:ea typeface="+mn-ea"/>
                <a:cs typeface="+mn-cs"/>
              </a:rPr>
              <a:t>ave</a:t>
            </a:r>
            <a:r>
              <a:rPr kumimoji="0" lang="en-US" sz="1000" b="1" i="0" u="none" strike="noStrike" kern="1200" cap="none" spc="0" normalizeH="0" baseline="0" noProof="0" dirty="0">
                <a:ln>
                  <a:noFill/>
                </a:ln>
                <a:solidFill>
                  <a:schemeClr val="bg1"/>
                </a:solidFill>
                <a:effectLst/>
                <a:uLnTx/>
                <a:uFillTx/>
                <a:ea typeface="+mn-ea"/>
                <a:cs typeface="+mn-cs"/>
              </a:rPr>
              <a:t> improved employee productivity rates</a:t>
            </a:r>
          </a:p>
        </p:txBody>
      </p:sp>
      <p:sp>
        <p:nvSpPr>
          <p:cNvPr id="26" name="Rectangle 25">
            <a:extLst>
              <a:ext uri="{FF2B5EF4-FFF2-40B4-BE49-F238E27FC236}">
                <a16:creationId xmlns:a16="http://schemas.microsoft.com/office/drawing/2014/main" id="{FDBF09AD-6615-46E7-B9A7-9ECFE93C3ABF}"/>
              </a:ext>
            </a:extLst>
          </p:cNvPr>
          <p:cNvSpPr/>
          <p:nvPr/>
        </p:nvSpPr>
        <p:spPr>
          <a:xfrm>
            <a:off x="369940" y="4092209"/>
            <a:ext cx="696596" cy="443091"/>
          </a:xfrm>
          <a:prstGeom prst="rect">
            <a:avLst/>
          </a:prstGeom>
        </p:spPr>
        <p:txBody>
          <a:bodyPr wrap="square" lIns="0" tIns="0" rIns="0" bIns="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ea typeface="+mn-ea"/>
                <a:cs typeface="+mn-cs"/>
              </a:rPr>
              <a:t>63%</a:t>
            </a:r>
          </a:p>
        </p:txBody>
      </p:sp>
      <p:sp>
        <p:nvSpPr>
          <p:cNvPr id="27" name="Rectangle: Rounded Corners 26">
            <a:extLst>
              <a:ext uri="{FF2B5EF4-FFF2-40B4-BE49-F238E27FC236}">
                <a16:creationId xmlns:a16="http://schemas.microsoft.com/office/drawing/2014/main" id="{A1FAB374-6A7B-442C-B435-E5B8559BDD61}"/>
              </a:ext>
            </a:extLst>
          </p:cNvPr>
          <p:cNvSpPr/>
          <p:nvPr/>
        </p:nvSpPr>
        <p:spPr>
          <a:xfrm>
            <a:off x="6190259" y="3604773"/>
            <a:ext cx="5913499" cy="942889"/>
          </a:xfrm>
          <a:prstGeom prst="roundRect">
            <a:avLst>
              <a:gd name="adj" fmla="val 9368"/>
            </a:avLst>
          </a:prstGeom>
          <a:solidFill>
            <a:schemeClr val="accent2"/>
          </a:solidFill>
          <a:ln>
            <a:solidFill>
              <a:schemeClr val="bg1">
                <a:lumMod val="95000"/>
              </a:schemeClr>
            </a:solidFill>
          </a:ln>
          <a:effectLst>
            <a:outerShdw blurRad="50800" dist="38100" dir="2700000" algn="tl" rotWithShape="0">
              <a:prstClr val="black">
                <a:alpha val="40000"/>
              </a:prstClr>
            </a:outerShdw>
          </a:effectLst>
        </p:spPr>
        <p:txBody>
          <a:bodyPr wrap="square" lIns="0" tIns="0" rIns="0" bIns="0" rtlCol="0" anchor="ctr">
            <a:noAutofit/>
          </a:bodyPr>
          <a:lstStyle/>
          <a:p>
            <a:pPr algn="ctr" defTabSz="914354">
              <a:defRPr/>
            </a:pPr>
            <a:endParaRPr lang="en-US" sz="1200">
              <a:solidFill>
                <a:srgbClr val="FFFFFF"/>
              </a:solidFill>
              <a:cs typeface="Arial"/>
            </a:endParaRPr>
          </a:p>
        </p:txBody>
      </p:sp>
      <p:sp>
        <p:nvSpPr>
          <p:cNvPr id="28" name="Rectangle 27">
            <a:extLst>
              <a:ext uri="{FF2B5EF4-FFF2-40B4-BE49-F238E27FC236}">
                <a16:creationId xmlns:a16="http://schemas.microsoft.com/office/drawing/2014/main" id="{C799772A-7ED8-472B-90F4-28271CFF3B17}"/>
              </a:ext>
            </a:extLst>
          </p:cNvPr>
          <p:cNvSpPr/>
          <p:nvPr/>
        </p:nvSpPr>
        <p:spPr>
          <a:xfrm>
            <a:off x="8537986" y="3964464"/>
            <a:ext cx="2938298" cy="246221"/>
          </a:xfrm>
          <a:prstGeom prst="rect">
            <a:avLst/>
          </a:prstGeom>
        </p:spPr>
        <p:txBody>
          <a:bodyPr wrap="square">
            <a:spAutoFit/>
          </a:bodyPr>
          <a:lstStyle/>
          <a:p>
            <a:pPr defTabSz="914354">
              <a:defRPr/>
            </a:pPr>
            <a:r>
              <a:rPr lang="en-US" sz="1000" b="1" dirty="0">
                <a:solidFill>
                  <a:schemeClr val="bg1"/>
                </a:solidFill>
                <a:cs typeface="Arial"/>
              </a:rPr>
              <a:t>Improvement in overall IT efficiency</a:t>
            </a:r>
          </a:p>
        </p:txBody>
      </p:sp>
      <p:sp>
        <p:nvSpPr>
          <p:cNvPr id="29" name="Rectangle 28">
            <a:extLst>
              <a:ext uri="{FF2B5EF4-FFF2-40B4-BE49-F238E27FC236}">
                <a16:creationId xmlns:a16="http://schemas.microsoft.com/office/drawing/2014/main" id="{C7FA4A03-29CE-4D27-97B9-C414FA05D88D}"/>
              </a:ext>
            </a:extLst>
          </p:cNvPr>
          <p:cNvSpPr/>
          <p:nvPr/>
        </p:nvSpPr>
        <p:spPr>
          <a:xfrm>
            <a:off x="6360898" y="3914635"/>
            <a:ext cx="805029" cy="369332"/>
          </a:xfrm>
          <a:prstGeom prst="rect">
            <a:avLst/>
          </a:prstGeom>
        </p:spPr>
        <p:txBody>
          <a:bodyPr wrap="none">
            <a:spAutoFit/>
          </a:bodyPr>
          <a:lstStyle/>
          <a:p>
            <a:pPr algn="ctr" defTabSz="914354">
              <a:defRPr/>
            </a:pPr>
            <a:r>
              <a:rPr lang="en-US" b="1" dirty="0">
                <a:solidFill>
                  <a:schemeClr val="bg1"/>
                </a:solidFill>
                <a:cs typeface="Arial"/>
              </a:rPr>
              <a:t>75%</a:t>
            </a:r>
          </a:p>
        </p:txBody>
      </p:sp>
      <p:sp>
        <p:nvSpPr>
          <p:cNvPr id="35" name="TextBox 34">
            <a:extLst>
              <a:ext uri="{FF2B5EF4-FFF2-40B4-BE49-F238E27FC236}">
                <a16:creationId xmlns:a16="http://schemas.microsoft.com/office/drawing/2014/main" id="{D28822B4-6C67-4877-9FB2-D69BD4A9AC5E}"/>
              </a:ext>
            </a:extLst>
          </p:cNvPr>
          <p:cNvSpPr txBox="1"/>
          <p:nvPr/>
        </p:nvSpPr>
        <p:spPr>
          <a:xfrm>
            <a:off x="-34394" y="6020044"/>
            <a:ext cx="1261865" cy="553998"/>
          </a:xfrm>
          <a:prstGeom prst="rect">
            <a:avLst/>
          </a:prstGeom>
          <a:noFill/>
        </p:spPr>
        <p:txBody>
          <a:bodyPr wrap="square" rtlCol="0">
            <a:spAutoFit/>
          </a:bodyPr>
          <a:lstStyle/>
          <a:p>
            <a:pPr algn="ctr"/>
            <a:r>
              <a:rPr lang="en-US" sz="1000" dirty="0"/>
              <a:t>Application development cost savings</a:t>
            </a:r>
          </a:p>
        </p:txBody>
      </p:sp>
      <p:sp>
        <p:nvSpPr>
          <p:cNvPr id="36" name="TextBox 35">
            <a:extLst>
              <a:ext uri="{FF2B5EF4-FFF2-40B4-BE49-F238E27FC236}">
                <a16:creationId xmlns:a16="http://schemas.microsoft.com/office/drawing/2014/main" id="{BF0737E4-DB93-4177-9CE6-4ABE8365CF66}"/>
              </a:ext>
            </a:extLst>
          </p:cNvPr>
          <p:cNvSpPr txBox="1"/>
          <p:nvPr/>
        </p:nvSpPr>
        <p:spPr>
          <a:xfrm>
            <a:off x="1103803" y="6020044"/>
            <a:ext cx="1261865" cy="553998"/>
          </a:xfrm>
          <a:prstGeom prst="rect">
            <a:avLst/>
          </a:prstGeom>
          <a:noFill/>
        </p:spPr>
        <p:txBody>
          <a:bodyPr wrap="square" rtlCol="0">
            <a:spAutoFit/>
          </a:bodyPr>
          <a:lstStyle/>
          <a:p>
            <a:pPr algn="ctr"/>
            <a:r>
              <a:rPr lang="en-US" sz="1000" dirty="0"/>
              <a:t>System configuration cost savings</a:t>
            </a:r>
          </a:p>
        </p:txBody>
      </p:sp>
      <p:sp>
        <p:nvSpPr>
          <p:cNvPr id="37" name="TextBox 36">
            <a:extLst>
              <a:ext uri="{FF2B5EF4-FFF2-40B4-BE49-F238E27FC236}">
                <a16:creationId xmlns:a16="http://schemas.microsoft.com/office/drawing/2014/main" id="{8381A4CF-284E-4685-8FFE-4D44A236D2D9}"/>
              </a:ext>
            </a:extLst>
          </p:cNvPr>
          <p:cNvSpPr txBox="1"/>
          <p:nvPr/>
        </p:nvSpPr>
        <p:spPr>
          <a:xfrm>
            <a:off x="2422837" y="6020044"/>
            <a:ext cx="1037005" cy="553998"/>
          </a:xfrm>
          <a:prstGeom prst="rect">
            <a:avLst/>
          </a:prstGeom>
          <a:noFill/>
        </p:spPr>
        <p:txBody>
          <a:bodyPr wrap="square" rtlCol="0">
            <a:spAutoFit/>
          </a:bodyPr>
          <a:lstStyle/>
          <a:p>
            <a:pPr algn="ctr"/>
            <a:r>
              <a:rPr lang="en-US" sz="1000" dirty="0"/>
              <a:t>System management</a:t>
            </a:r>
          </a:p>
          <a:p>
            <a:pPr algn="ctr"/>
            <a:r>
              <a:rPr lang="en-US" sz="1000" dirty="0"/>
              <a:t>cost savings</a:t>
            </a:r>
          </a:p>
        </p:txBody>
      </p:sp>
      <p:sp>
        <p:nvSpPr>
          <p:cNvPr id="38" name="TextBox 37">
            <a:extLst>
              <a:ext uri="{FF2B5EF4-FFF2-40B4-BE49-F238E27FC236}">
                <a16:creationId xmlns:a16="http://schemas.microsoft.com/office/drawing/2014/main" id="{270FC901-5418-4306-8B6B-19A17D04604E}"/>
              </a:ext>
            </a:extLst>
          </p:cNvPr>
          <p:cNvSpPr txBox="1"/>
          <p:nvPr/>
        </p:nvSpPr>
        <p:spPr>
          <a:xfrm>
            <a:off x="4850265" y="6020044"/>
            <a:ext cx="971568" cy="553998"/>
          </a:xfrm>
          <a:prstGeom prst="rect">
            <a:avLst/>
          </a:prstGeom>
          <a:noFill/>
        </p:spPr>
        <p:txBody>
          <a:bodyPr wrap="square" rtlCol="0">
            <a:spAutoFit/>
          </a:bodyPr>
          <a:lstStyle/>
          <a:p>
            <a:pPr algn="ctr"/>
            <a:r>
              <a:rPr lang="en-US" sz="1000" dirty="0"/>
              <a:t>Application acceleration benefits</a:t>
            </a:r>
          </a:p>
        </p:txBody>
      </p:sp>
      <p:sp>
        <p:nvSpPr>
          <p:cNvPr id="39" name="TextBox 38">
            <a:extLst>
              <a:ext uri="{FF2B5EF4-FFF2-40B4-BE49-F238E27FC236}">
                <a16:creationId xmlns:a16="http://schemas.microsoft.com/office/drawing/2014/main" id="{D51A10FB-2020-4995-90D2-51BEA44E3C47}"/>
              </a:ext>
            </a:extLst>
          </p:cNvPr>
          <p:cNvSpPr txBox="1"/>
          <p:nvPr/>
        </p:nvSpPr>
        <p:spPr>
          <a:xfrm>
            <a:off x="3671363" y="6020044"/>
            <a:ext cx="934375" cy="553998"/>
          </a:xfrm>
          <a:prstGeom prst="rect">
            <a:avLst/>
          </a:prstGeom>
          <a:noFill/>
        </p:spPr>
        <p:txBody>
          <a:bodyPr wrap="square" rtlCol="0">
            <a:spAutoFit/>
          </a:bodyPr>
          <a:lstStyle/>
          <a:p>
            <a:pPr algn="ctr"/>
            <a:r>
              <a:rPr lang="en-US" sz="1000" dirty="0"/>
              <a:t>IT capital cost </a:t>
            </a:r>
          </a:p>
          <a:p>
            <a:pPr algn="ctr"/>
            <a:r>
              <a:rPr lang="en-US" sz="1000" dirty="0"/>
              <a:t>savings</a:t>
            </a:r>
          </a:p>
        </p:txBody>
      </p:sp>
      <p:sp>
        <p:nvSpPr>
          <p:cNvPr id="44" name="TextBox 43">
            <a:extLst>
              <a:ext uri="{FF2B5EF4-FFF2-40B4-BE49-F238E27FC236}">
                <a16:creationId xmlns:a16="http://schemas.microsoft.com/office/drawing/2014/main" id="{C6BCBB01-8A86-4136-98B7-260F21D55A58}"/>
              </a:ext>
            </a:extLst>
          </p:cNvPr>
          <p:cNvSpPr txBox="1"/>
          <p:nvPr/>
        </p:nvSpPr>
        <p:spPr>
          <a:xfrm>
            <a:off x="6542728" y="6020044"/>
            <a:ext cx="1261865" cy="553998"/>
          </a:xfrm>
          <a:prstGeom prst="rect">
            <a:avLst/>
          </a:prstGeom>
          <a:noFill/>
        </p:spPr>
        <p:txBody>
          <a:bodyPr wrap="square" rtlCol="0">
            <a:spAutoFit/>
          </a:bodyPr>
          <a:lstStyle/>
          <a:p>
            <a:pPr algn="ctr"/>
            <a:r>
              <a:rPr lang="en-US" sz="1000" dirty="0"/>
              <a:t>Avg. Application developer productivity</a:t>
            </a:r>
          </a:p>
        </p:txBody>
      </p:sp>
      <p:sp>
        <p:nvSpPr>
          <p:cNvPr id="45" name="TextBox 44">
            <a:extLst>
              <a:ext uri="{FF2B5EF4-FFF2-40B4-BE49-F238E27FC236}">
                <a16:creationId xmlns:a16="http://schemas.microsoft.com/office/drawing/2014/main" id="{951EF345-3815-403E-B90B-9172F4DA19EC}"/>
              </a:ext>
            </a:extLst>
          </p:cNvPr>
          <p:cNvSpPr txBox="1"/>
          <p:nvPr/>
        </p:nvSpPr>
        <p:spPr>
          <a:xfrm>
            <a:off x="7968384" y="6020044"/>
            <a:ext cx="1081266" cy="400110"/>
          </a:xfrm>
          <a:prstGeom prst="rect">
            <a:avLst/>
          </a:prstGeom>
          <a:noFill/>
        </p:spPr>
        <p:txBody>
          <a:bodyPr wrap="square" rtlCol="0">
            <a:spAutoFit/>
          </a:bodyPr>
          <a:lstStyle/>
          <a:p>
            <a:pPr algn="ctr"/>
            <a:r>
              <a:rPr lang="en-US" sz="1000" dirty="0"/>
              <a:t>Avg. SRE productivity</a:t>
            </a:r>
          </a:p>
        </p:txBody>
      </p:sp>
      <p:sp>
        <p:nvSpPr>
          <p:cNvPr id="46" name="TextBox 45">
            <a:extLst>
              <a:ext uri="{FF2B5EF4-FFF2-40B4-BE49-F238E27FC236}">
                <a16:creationId xmlns:a16="http://schemas.microsoft.com/office/drawing/2014/main" id="{371D8D54-F6DD-4E64-A164-0257CCEFD4F0}"/>
              </a:ext>
            </a:extLst>
          </p:cNvPr>
          <p:cNvSpPr txBox="1"/>
          <p:nvPr/>
        </p:nvSpPr>
        <p:spPr>
          <a:xfrm>
            <a:off x="9334484" y="6020044"/>
            <a:ext cx="1129869" cy="400110"/>
          </a:xfrm>
          <a:prstGeom prst="rect">
            <a:avLst/>
          </a:prstGeom>
          <a:noFill/>
        </p:spPr>
        <p:txBody>
          <a:bodyPr wrap="square" rtlCol="0">
            <a:spAutoFit/>
          </a:bodyPr>
          <a:lstStyle/>
          <a:p>
            <a:pPr algn="ctr"/>
            <a:r>
              <a:rPr lang="en-US" sz="1000" dirty="0"/>
              <a:t>Security productivity</a:t>
            </a:r>
          </a:p>
        </p:txBody>
      </p:sp>
      <p:sp>
        <p:nvSpPr>
          <p:cNvPr id="47" name="TextBox 46">
            <a:extLst>
              <a:ext uri="{FF2B5EF4-FFF2-40B4-BE49-F238E27FC236}">
                <a16:creationId xmlns:a16="http://schemas.microsoft.com/office/drawing/2014/main" id="{5DBFE2E1-C221-4373-9AAD-681DE785EB47}"/>
              </a:ext>
            </a:extLst>
          </p:cNvPr>
          <p:cNvSpPr txBox="1"/>
          <p:nvPr/>
        </p:nvSpPr>
        <p:spPr>
          <a:xfrm>
            <a:off x="10723793" y="6020044"/>
            <a:ext cx="1053009" cy="553998"/>
          </a:xfrm>
          <a:prstGeom prst="rect">
            <a:avLst/>
          </a:prstGeom>
          <a:noFill/>
        </p:spPr>
        <p:txBody>
          <a:bodyPr wrap="square" rtlCol="0">
            <a:spAutoFit/>
          </a:bodyPr>
          <a:lstStyle/>
          <a:p>
            <a:pPr algn="ctr"/>
            <a:r>
              <a:rPr lang="en-US" sz="1000" dirty="0"/>
              <a:t>Avg. IT operational efficiency</a:t>
            </a:r>
          </a:p>
        </p:txBody>
      </p:sp>
      <p:sp>
        <p:nvSpPr>
          <p:cNvPr id="48" name="Rectangle: Rounded Corners 47">
            <a:extLst>
              <a:ext uri="{FF2B5EF4-FFF2-40B4-BE49-F238E27FC236}">
                <a16:creationId xmlns:a16="http://schemas.microsoft.com/office/drawing/2014/main" id="{A981D35F-23D0-4EC8-9E8E-94F463FDDFE3}"/>
              </a:ext>
            </a:extLst>
          </p:cNvPr>
          <p:cNvSpPr/>
          <p:nvPr/>
        </p:nvSpPr>
        <p:spPr>
          <a:xfrm>
            <a:off x="92119" y="1977323"/>
            <a:ext cx="2569555" cy="749808"/>
          </a:xfrm>
          <a:prstGeom prst="roundRect">
            <a:avLst>
              <a:gd name="adj" fmla="val 983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54">
              <a:defRPr/>
            </a:pPr>
            <a:r>
              <a:rPr lang="en-US" sz="1000" b="1" dirty="0">
                <a:solidFill>
                  <a:schemeClr val="accent3"/>
                </a:solidFill>
                <a:sym typeface="Wingdings" pitchFamily="2" charset="2"/>
              </a:rPr>
              <a:t>Slow service delivery</a:t>
            </a:r>
          </a:p>
          <a:p>
            <a:pPr lvl="0" defTabSz="914354">
              <a:defRPr/>
            </a:pPr>
            <a:r>
              <a:rPr lang="en-US" sz="1000" dirty="0">
                <a:solidFill>
                  <a:schemeClr val="accent3"/>
                </a:solidFill>
                <a:sym typeface="Wingdings" pitchFamily="2" charset="2"/>
              </a:rPr>
              <a:t>Inefficient development; </a:t>
            </a:r>
            <a:br>
              <a:rPr lang="en-US" sz="1000" dirty="0">
                <a:solidFill>
                  <a:schemeClr val="accent3"/>
                </a:solidFill>
                <a:sym typeface="Wingdings" pitchFamily="2" charset="2"/>
              </a:rPr>
            </a:br>
            <a:r>
              <a:rPr lang="en-US" sz="1000" dirty="0">
                <a:solidFill>
                  <a:schemeClr val="accent3"/>
                </a:solidFill>
                <a:sym typeface="Wingdings" pitchFamily="2" charset="2"/>
              </a:rPr>
              <a:t>inaccessible data</a:t>
            </a:r>
            <a:endParaRPr lang="en-US" sz="1000" dirty="0">
              <a:solidFill>
                <a:schemeClr val="accent3"/>
              </a:solidFill>
              <a:ea typeface="Calibri" panose="020F0502020204030204" pitchFamily="34" charset="0"/>
              <a:cs typeface="Times New Roman" panose="02020603050405020304" pitchFamily="18" charset="0"/>
            </a:endParaRPr>
          </a:p>
        </p:txBody>
      </p:sp>
      <p:sp>
        <p:nvSpPr>
          <p:cNvPr id="49" name="Rectangle: Rounded Corners 48">
            <a:extLst>
              <a:ext uri="{FF2B5EF4-FFF2-40B4-BE49-F238E27FC236}">
                <a16:creationId xmlns:a16="http://schemas.microsoft.com/office/drawing/2014/main" id="{6BED90B1-8C4C-44D7-B1D4-C1CABB4E3A21}"/>
              </a:ext>
            </a:extLst>
          </p:cNvPr>
          <p:cNvSpPr/>
          <p:nvPr/>
        </p:nvSpPr>
        <p:spPr>
          <a:xfrm>
            <a:off x="92119" y="2761861"/>
            <a:ext cx="2569555" cy="749808"/>
          </a:xfrm>
          <a:prstGeom prst="roundRect">
            <a:avLst>
              <a:gd name="adj" fmla="val 983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54">
              <a:defRPr/>
            </a:pPr>
            <a:r>
              <a:rPr lang="en-US" sz="1000" b="1" dirty="0">
                <a:solidFill>
                  <a:schemeClr val="accent3"/>
                </a:solidFill>
              </a:rPr>
              <a:t>Siloed organizations</a:t>
            </a:r>
          </a:p>
          <a:p>
            <a:pPr lvl="0" defTabSz="914354">
              <a:defRPr/>
            </a:pPr>
            <a:r>
              <a:rPr lang="en-US" sz="1000" dirty="0">
                <a:solidFill>
                  <a:schemeClr val="accent3"/>
                </a:solidFill>
                <a:cs typeface="Arial" charset="0"/>
              </a:rPr>
              <a:t>Development and IT operations</a:t>
            </a:r>
            <a:endParaRPr lang="en-US" sz="1000" dirty="0">
              <a:solidFill>
                <a:schemeClr val="accent3"/>
              </a:solidFill>
            </a:endParaRPr>
          </a:p>
        </p:txBody>
      </p:sp>
      <p:sp>
        <p:nvSpPr>
          <p:cNvPr id="50" name="Rectangle: Rounded Corners 49">
            <a:extLst>
              <a:ext uri="{FF2B5EF4-FFF2-40B4-BE49-F238E27FC236}">
                <a16:creationId xmlns:a16="http://schemas.microsoft.com/office/drawing/2014/main" id="{EA2D5C9D-25C4-4931-B7DB-FB7582044324}"/>
              </a:ext>
            </a:extLst>
          </p:cNvPr>
          <p:cNvSpPr/>
          <p:nvPr/>
        </p:nvSpPr>
        <p:spPr>
          <a:xfrm>
            <a:off x="3216476" y="1190865"/>
            <a:ext cx="2789143" cy="749808"/>
          </a:xfrm>
          <a:prstGeom prst="roundRect">
            <a:avLst>
              <a:gd name="adj" fmla="val 1491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54">
              <a:defRPr/>
            </a:pPr>
            <a:r>
              <a:rPr lang="en-US" sz="1000" b="1" dirty="0">
                <a:solidFill>
                  <a:schemeClr val="accent3"/>
                </a:solidFill>
              </a:rPr>
              <a:t>Cloud native architecture</a:t>
            </a:r>
          </a:p>
          <a:p>
            <a:pPr lvl="0" defTabSz="914354">
              <a:defRPr/>
            </a:pPr>
            <a:r>
              <a:rPr lang="en-US" sz="1000" dirty="0">
                <a:solidFill>
                  <a:schemeClr val="accent3"/>
                </a:solidFill>
                <a:cs typeface="Arial" charset="0"/>
              </a:rPr>
              <a:t>Adopt a common model based on</a:t>
            </a:r>
            <a:br>
              <a:rPr lang="en-US" sz="1000" dirty="0">
                <a:solidFill>
                  <a:schemeClr val="accent3"/>
                </a:solidFill>
                <a:cs typeface="Arial" charset="0"/>
              </a:rPr>
            </a:br>
            <a:r>
              <a:rPr lang="en-US" sz="1000" dirty="0">
                <a:solidFill>
                  <a:schemeClr val="accent3"/>
                </a:solidFill>
                <a:cs typeface="Arial" charset="0"/>
              </a:rPr>
              <a:t>containers and microservices</a:t>
            </a:r>
          </a:p>
        </p:txBody>
      </p:sp>
      <p:sp>
        <p:nvSpPr>
          <p:cNvPr id="51" name="Rectangle: Rounded Corners 50">
            <a:extLst>
              <a:ext uri="{FF2B5EF4-FFF2-40B4-BE49-F238E27FC236}">
                <a16:creationId xmlns:a16="http://schemas.microsoft.com/office/drawing/2014/main" id="{AA256E97-C500-427B-8192-B53AD3D6EFB0}"/>
              </a:ext>
            </a:extLst>
          </p:cNvPr>
          <p:cNvSpPr/>
          <p:nvPr/>
        </p:nvSpPr>
        <p:spPr>
          <a:xfrm>
            <a:off x="3216476" y="1977323"/>
            <a:ext cx="2789143" cy="747889"/>
          </a:xfrm>
          <a:prstGeom prst="roundRect">
            <a:avLst>
              <a:gd name="adj" fmla="val 1239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54">
              <a:defRPr/>
            </a:pPr>
            <a:r>
              <a:rPr lang="en-US" sz="1000" b="1" dirty="0">
                <a:solidFill>
                  <a:schemeClr val="accent3"/>
                </a:solidFill>
                <a:sym typeface="Wingdings" pitchFamily="2" charset="2"/>
              </a:rPr>
              <a:t>Innovate and leverage investments</a:t>
            </a:r>
          </a:p>
          <a:p>
            <a:pPr lvl="0" defTabSz="914354">
              <a:defRPr/>
            </a:pPr>
            <a:r>
              <a:rPr lang="en-US" sz="1000" dirty="0">
                <a:solidFill>
                  <a:schemeClr val="accent3"/>
                </a:solidFill>
                <a:ea typeface="Calibri" panose="020F0502020204030204" pitchFamily="34" charset="0"/>
                <a:cs typeface="Times New Roman" panose="02020603050405020304" pitchFamily="18" charset="0"/>
              </a:rPr>
              <a:t>Understand when to refactor, replace,</a:t>
            </a:r>
            <a:br>
              <a:rPr lang="en-US" sz="1000" dirty="0">
                <a:solidFill>
                  <a:schemeClr val="accent3"/>
                </a:solidFill>
                <a:ea typeface="Calibri" panose="020F0502020204030204" pitchFamily="34" charset="0"/>
                <a:cs typeface="Times New Roman" panose="02020603050405020304" pitchFamily="18" charset="0"/>
              </a:rPr>
            </a:br>
            <a:r>
              <a:rPr lang="en-US" sz="1000" dirty="0">
                <a:solidFill>
                  <a:schemeClr val="accent3"/>
                </a:solidFill>
                <a:ea typeface="Calibri" panose="020F0502020204030204" pitchFamily="34" charset="0"/>
                <a:cs typeface="Times New Roman" panose="02020603050405020304" pitchFamily="18" charset="0"/>
              </a:rPr>
              <a:t>move, or maintain existing apps with data</a:t>
            </a:r>
            <a:endParaRPr lang="en-US" sz="1000" dirty="0">
              <a:solidFill>
                <a:schemeClr val="accent3"/>
              </a:solidFill>
              <a:cs typeface="Arial" charset="0"/>
            </a:endParaRPr>
          </a:p>
        </p:txBody>
      </p:sp>
      <p:sp>
        <p:nvSpPr>
          <p:cNvPr id="52" name="Rectangle: Rounded Corners 51">
            <a:extLst>
              <a:ext uri="{FF2B5EF4-FFF2-40B4-BE49-F238E27FC236}">
                <a16:creationId xmlns:a16="http://schemas.microsoft.com/office/drawing/2014/main" id="{41C125E9-C470-4E69-AF10-49CF176361BB}"/>
              </a:ext>
            </a:extLst>
          </p:cNvPr>
          <p:cNvSpPr/>
          <p:nvPr/>
        </p:nvSpPr>
        <p:spPr>
          <a:xfrm>
            <a:off x="3216476" y="2761861"/>
            <a:ext cx="2789143" cy="749808"/>
          </a:xfrm>
          <a:prstGeom prst="roundRect">
            <a:avLst>
              <a:gd name="adj" fmla="val 111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54">
              <a:defRPr/>
            </a:pPr>
            <a:r>
              <a:rPr lang="en-US" sz="1000" b="1" dirty="0">
                <a:solidFill>
                  <a:schemeClr val="accent3"/>
                </a:solidFill>
              </a:rPr>
              <a:t>High performance agile culture </a:t>
            </a:r>
          </a:p>
          <a:p>
            <a:pPr lvl="0" defTabSz="914354">
              <a:defRPr/>
            </a:pPr>
            <a:r>
              <a:rPr lang="en-US" sz="1000" dirty="0">
                <a:solidFill>
                  <a:schemeClr val="accent3"/>
                </a:solidFill>
                <a:cs typeface="Arial" charset="0"/>
              </a:rPr>
              <a:t>Leverage DevOps &amp; </a:t>
            </a:r>
            <a:r>
              <a:rPr lang="en-US" sz="1000" dirty="0" err="1">
                <a:solidFill>
                  <a:schemeClr val="accent3"/>
                </a:solidFill>
                <a:cs typeface="Arial" charset="0"/>
              </a:rPr>
              <a:t>DataOps</a:t>
            </a:r>
            <a:r>
              <a:rPr lang="en-US" sz="1000" dirty="0">
                <a:solidFill>
                  <a:schemeClr val="accent3"/>
                </a:solidFill>
                <a:cs typeface="Arial" charset="0"/>
              </a:rPr>
              <a:t> methodologies to achieve continuous delivery</a:t>
            </a:r>
          </a:p>
        </p:txBody>
      </p:sp>
      <p:sp>
        <p:nvSpPr>
          <p:cNvPr id="54" name="Oval 20">
            <a:extLst>
              <a:ext uri="{FF2B5EF4-FFF2-40B4-BE49-F238E27FC236}">
                <a16:creationId xmlns:a16="http://schemas.microsoft.com/office/drawing/2014/main" id="{8D0C185B-32B8-41F9-84F9-B8844920EEE5}"/>
              </a:ext>
            </a:extLst>
          </p:cNvPr>
          <p:cNvSpPr/>
          <p:nvPr/>
        </p:nvSpPr>
        <p:spPr>
          <a:xfrm>
            <a:off x="1277518" y="5061063"/>
            <a:ext cx="934375" cy="882831"/>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75%</a:t>
            </a:r>
          </a:p>
        </p:txBody>
      </p:sp>
      <p:sp>
        <p:nvSpPr>
          <p:cNvPr id="55" name="Oval 20">
            <a:extLst>
              <a:ext uri="{FF2B5EF4-FFF2-40B4-BE49-F238E27FC236}">
                <a16:creationId xmlns:a16="http://schemas.microsoft.com/office/drawing/2014/main" id="{7C19D95B-8E8D-49C5-84B4-96A07B9CE484}"/>
              </a:ext>
            </a:extLst>
          </p:cNvPr>
          <p:cNvSpPr/>
          <p:nvPr/>
        </p:nvSpPr>
        <p:spPr>
          <a:xfrm>
            <a:off x="2474441" y="5077688"/>
            <a:ext cx="934375" cy="882831"/>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25%</a:t>
            </a:r>
          </a:p>
        </p:txBody>
      </p:sp>
      <p:sp>
        <p:nvSpPr>
          <p:cNvPr id="56" name="Oval 20">
            <a:extLst>
              <a:ext uri="{FF2B5EF4-FFF2-40B4-BE49-F238E27FC236}">
                <a16:creationId xmlns:a16="http://schemas.microsoft.com/office/drawing/2014/main" id="{9F6AD63E-12FA-4ABE-B159-6CA4DF78F763}"/>
              </a:ext>
            </a:extLst>
          </p:cNvPr>
          <p:cNvSpPr/>
          <p:nvPr/>
        </p:nvSpPr>
        <p:spPr>
          <a:xfrm>
            <a:off x="3671364" y="5077688"/>
            <a:ext cx="934375" cy="882831"/>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9%</a:t>
            </a:r>
          </a:p>
        </p:txBody>
      </p:sp>
      <p:sp>
        <p:nvSpPr>
          <p:cNvPr id="57" name="Oval 20">
            <a:extLst>
              <a:ext uri="{FF2B5EF4-FFF2-40B4-BE49-F238E27FC236}">
                <a16:creationId xmlns:a16="http://schemas.microsoft.com/office/drawing/2014/main" id="{9DDD1D08-41E1-46BA-8A28-3B2C1FE8D8E8}"/>
              </a:ext>
            </a:extLst>
          </p:cNvPr>
          <p:cNvSpPr/>
          <p:nvPr/>
        </p:nvSpPr>
        <p:spPr>
          <a:xfrm>
            <a:off x="4868285" y="5075769"/>
            <a:ext cx="934375" cy="882831"/>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66%</a:t>
            </a:r>
          </a:p>
        </p:txBody>
      </p:sp>
      <p:sp>
        <p:nvSpPr>
          <p:cNvPr id="58" name="Oval 20">
            <a:extLst>
              <a:ext uri="{FF2B5EF4-FFF2-40B4-BE49-F238E27FC236}">
                <a16:creationId xmlns:a16="http://schemas.microsoft.com/office/drawing/2014/main" id="{D1D9123C-181B-4BA2-9EBA-4472DF91DB3D}"/>
              </a:ext>
            </a:extLst>
          </p:cNvPr>
          <p:cNvSpPr/>
          <p:nvPr/>
        </p:nvSpPr>
        <p:spPr>
          <a:xfrm>
            <a:off x="6703337" y="5075769"/>
            <a:ext cx="934375" cy="882831"/>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40%</a:t>
            </a:r>
          </a:p>
        </p:txBody>
      </p:sp>
      <p:sp>
        <p:nvSpPr>
          <p:cNvPr id="59" name="Oval 20">
            <a:extLst>
              <a:ext uri="{FF2B5EF4-FFF2-40B4-BE49-F238E27FC236}">
                <a16:creationId xmlns:a16="http://schemas.microsoft.com/office/drawing/2014/main" id="{740AF27F-F1D3-4367-B44C-13290FFF88BE}"/>
              </a:ext>
            </a:extLst>
          </p:cNvPr>
          <p:cNvSpPr/>
          <p:nvPr/>
        </p:nvSpPr>
        <p:spPr>
          <a:xfrm>
            <a:off x="8062596" y="5075769"/>
            <a:ext cx="934375" cy="882831"/>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50%</a:t>
            </a:r>
          </a:p>
        </p:txBody>
      </p:sp>
      <p:sp>
        <p:nvSpPr>
          <p:cNvPr id="60" name="Oval 20">
            <a:extLst>
              <a:ext uri="{FF2B5EF4-FFF2-40B4-BE49-F238E27FC236}">
                <a16:creationId xmlns:a16="http://schemas.microsoft.com/office/drawing/2014/main" id="{A3642523-6B9B-4CA7-90F1-7922F8CC8434}"/>
              </a:ext>
            </a:extLst>
          </p:cNvPr>
          <p:cNvSpPr/>
          <p:nvPr/>
        </p:nvSpPr>
        <p:spPr>
          <a:xfrm>
            <a:off x="9421855" y="5032669"/>
            <a:ext cx="934375" cy="882831"/>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52.5%</a:t>
            </a:r>
          </a:p>
        </p:txBody>
      </p:sp>
      <p:sp>
        <p:nvSpPr>
          <p:cNvPr id="61" name="Oval 20">
            <a:extLst>
              <a:ext uri="{FF2B5EF4-FFF2-40B4-BE49-F238E27FC236}">
                <a16:creationId xmlns:a16="http://schemas.microsoft.com/office/drawing/2014/main" id="{522F23B0-9345-49C9-8E88-4F7ADD89C8EC}"/>
              </a:ext>
            </a:extLst>
          </p:cNvPr>
          <p:cNvSpPr/>
          <p:nvPr/>
        </p:nvSpPr>
        <p:spPr>
          <a:xfrm>
            <a:off x="10781113" y="5069080"/>
            <a:ext cx="934375" cy="882831"/>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66%</a:t>
            </a:r>
          </a:p>
        </p:txBody>
      </p:sp>
      <p:sp>
        <p:nvSpPr>
          <p:cNvPr id="65" name="Rectangle: Rounded Corners 64">
            <a:extLst>
              <a:ext uri="{FF2B5EF4-FFF2-40B4-BE49-F238E27FC236}">
                <a16:creationId xmlns:a16="http://schemas.microsoft.com/office/drawing/2014/main" id="{5CF182AF-0727-494D-B035-D380BF823F3A}"/>
              </a:ext>
            </a:extLst>
          </p:cNvPr>
          <p:cNvSpPr/>
          <p:nvPr/>
        </p:nvSpPr>
        <p:spPr>
          <a:xfrm>
            <a:off x="6190260" y="1190865"/>
            <a:ext cx="2569555" cy="749808"/>
          </a:xfrm>
          <a:prstGeom prst="roundRect">
            <a:avLst>
              <a:gd name="adj" fmla="val 8560"/>
            </a:avLst>
          </a:prstGeom>
          <a:solidFill>
            <a:srgbClr val="E5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defRPr/>
            </a:pPr>
            <a:r>
              <a:rPr lang="en-US" sz="1000" dirty="0">
                <a:solidFill>
                  <a:schemeClr val="accent3"/>
                </a:solidFill>
                <a:cs typeface="Arial" charset="0"/>
              </a:rPr>
              <a:t>Development, Security, Operations </a:t>
            </a:r>
            <a:r>
              <a:rPr lang="en-US" sz="1000" b="1" dirty="0">
                <a:solidFill>
                  <a:schemeClr val="accent3"/>
                </a:solidFill>
                <a:cs typeface="Arial" charset="0"/>
              </a:rPr>
              <a:t>in silos</a:t>
            </a:r>
          </a:p>
        </p:txBody>
      </p:sp>
      <p:sp>
        <p:nvSpPr>
          <p:cNvPr id="66" name="Rectangle: Rounded Corners 65">
            <a:extLst>
              <a:ext uri="{FF2B5EF4-FFF2-40B4-BE49-F238E27FC236}">
                <a16:creationId xmlns:a16="http://schemas.microsoft.com/office/drawing/2014/main" id="{B1FED427-3C3F-43D5-A576-96EB7705AF25}"/>
              </a:ext>
            </a:extLst>
          </p:cNvPr>
          <p:cNvSpPr/>
          <p:nvPr/>
        </p:nvSpPr>
        <p:spPr>
          <a:xfrm>
            <a:off x="6190260" y="1977323"/>
            <a:ext cx="2569555" cy="749808"/>
          </a:xfrm>
          <a:prstGeom prst="roundRect">
            <a:avLst>
              <a:gd name="adj" fmla="val 9831"/>
            </a:avLst>
          </a:prstGeom>
          <a:solidFill>
            <a:srgbClr val="E5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defRPr/>
            </a:pPr>
            <a:r>
              <a:rPr lang="en-US" sz="1000" b="1" dirty="0">
                <a:solidFill>
                  <a:schemeClr val="accent3"/>
                </a:solidFill>
                <a:cs typeface="Arial" charset="0"/>
              </a:rPr>
              <a:t>Separate tools </a:t>
            </a:r>
            <a:r>
              <a:rPr lang="en-US" sz="1000" dirty="0">
                <a:solidFill>
                  <a:schemeClr val="accent3"/>
                </a:solidFill>
                <a:cs typeface="Arial" charset="0"/>
              </a:rPr>
              <a:t>for VM’s, Containers &amp; COTS</a:t>
            </a:r>
          </a:p>
        </p:txBody>
      </p:sp>
      <p:sp>
        <p:nvSpPr>
          <p:cNvPr id="67" name="Rectangle: Rounded Corners 66">
            <a:extLst>
              <a:ext uri="{FF2B5EF4-FFF2-40B4-BE49-F238E27FC236}">
                <a16:creationId xmlns:a16="http://schemas.microsoft.com/office/drawing/2014/main" id="{4A265435-A1F0-4A1C-9B2A-D175EF569F17}"/>
              </a:ext>
            </a:extLst>
          </p:cNvPr>
          <p:cNvSpPr/>
          <p:nvPr/>
        </p:nvSpPr>
        <p:spPr>
          <a:xfrm>
            <a:off x="6190260" y="2761861"/>
            <a:ext cx="2569555" cy="749808"/>
          </a:xfrm>
          <a:prstGeom prst="roundRect">
            <a:avLst>
              <a:gd name="adj" fmla="val 9831"/>
            </a:avLst>
          </a:prstGeom>
          <a:solidFill>
            <a:srgbClr val="E5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defRPr/>
            </a:pPr>
            <a:r>
              <a:rPr lang="en-US" sz="1000" b="1" dirty="0">
                <a:solidFill>
                  <a:schemeClr val="accent3"/>
                </a:solidFill>
                <a:cs typeface="Arial" charset="0"/>
              </a:rPr>
              <a:t>Many point products </a:t>
            </a:r>
            <a:r>
              <a:rPr lang="en-US" sz="1000" dirty="0">
                <a:solidFill>
                  <a:schemeClr val="accent3"/>
                </a:solidFill>
                <a:cs typeface="Arial" charset="0"/>
              </a:rPr>
              <a:t>that don’t add up to a complete solution</a:t>
            </a:r>
          </a:p>
        </p:txBody>
      </p:sp>
      <p:sp>
        <p:nvSpPr>
          <p:cNvPr id="68" name="Rectangle: Rounded Corners 67">
            <a:extLst>
              <a:ext uri="{FF2B5EF4-FFF2-40B4-BE49-F238E27FC236}">
                <a16:creationId xmlns:a16="http://schemas.microsoft.com/office/drawing/2014/main" id="{F6A3C7DE-D5C4-4A38-BB0C-135B27F27C09}"/>
              </a:ext>
            </a:extLst>
          </p:cNvPr>
          <p:cNvSpPr/>
          <p:nvPr/>
        </p:nvSpPr>
        <p:spPr>
          <a:xfrm>
            <a:off x="9314617" y="1190865"/>
            <a:ext cx="2789143" cy="749808"/>
          </a:xfrm>
          <a:prstGeom prst="roundRect">
            <a:avLst>
              <a:gd name="adj" fmla="val 1491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defRPr/>
            </a:pPr>
            <a:r>
              <a:rPr lang="en-US" sz="1000" dirty="0">
                <a:solidFill>
                  <a:schemeClr val="accent3"/>
                </a:solidFill>
                <a:cs typeface="Arial" charset="0"/>
              </a:rPr>
              <a:t>Merged workflows to </a:t>
            </a:r>
            <a:r>
              <a:rPr lang="en-US" sz="1000" b="1" dirty="0">
                <a:solidFill>
                  <a:schemeClr val="accent3"/>
                </a:solidFill>
                <a:cs typeface="Arial" charset="0"/>
              </a:rPr>
              <a:t>enable </a:t>
            </a:r>
            <a:r>
              <a:rPr lang="en-US" sz="1000" b="1" dirty="0" err="1">
                <a:solidFill>
                  <a:schemeClr val="accent3"/>
                </a:solidFill>
                <a:cs typeface="Arial" charset="0"/>
              </a:rPr>
              <a:t>DevSecOps</a:t>
            </a:r>
            <a:r>
              <a:rPr lang="en-US" sz="1000" b="1" dirty="0">
                <a:solidFill>
                  <a:schemeClr val="accent3"/>
                </a:solidFill>
                <a:cs typeface="Arial" charset="0"/>
              </a:rPr>
              <a:t> </a:t>
            </a:r>
            <a:r>
              <a:rPr lang="en-US" sz="1000" dirty="0">
                <a:solidFill>
                  <a:schemeClr val="accent3"/>
                </a:solidFill>
                <a:cs typeface="Arial" charset="0"/>
              </a:rPr>
              <a:t>velocity</a:t>
            </a:r>
          </a:p>
        </p:txBody>
      </p:sp>
      <p:sp>
        <p:nvSpPr>
          <p:cNvPr id="69" name="Rectangle: Rounded Corners 68">
            <a:extLst>
              <a:ext uri="{FF2B5EF4-FFF2-40B4-BE49-F238E27FC236}">
                <a16:creationId xmlns:a16="http://schemas.microsoft.com/office/drawing/2014/main" id="{CDF0AA04-006D-44D1-8C69-E3C8C90285F9}"/>
              </a:ext>
            </a:extLst>
          </p:cNvPr>
          <p:cNvSpPr/>
          <p:nvPr/>
        </p:nvSpPr>
        <p:spPr>
          <a:xfrm>
            <a:off x="9314617" y="1977323"/>
            <a:ext cx="2789143" cy="747889"/>
          </a:xfrm>
          <a:prstGeom prst="roundRect">
            <a:avLst>
              <a:gd name="adj" fmla="val 1239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defRPr/>
            </a:pPr>
            <a:r>
              <a:rPr lang="en-US" sz="1000" dirty="0">
                <a:solidFill>
                  <a:schemeClr val="accent3"/>
                </a:solidFill>
                <a:cs typeface="Arial" charset="0"/>
              </a:rPr>
              <a:t>Open-standards &amp; unified tooling in one </a:t>
            </a:r>
            <a:r>
              <a:rPr lang="en-US" sz="1000" b="1" dirty="0">
                <a:solidFill>
                  <a:schemeClr val="accent3"/>
                </a:solidFill>
                <a:cs typeface="Arial" charset="0"/>
              </a:rPr>
              <a:t>complete automation </a:t>
            </a:r>
            <a:r>
              <a:rPr lang="en-US" sz="1000" dirty="0">
                <a:solidFill>
                  <a:schemeClr val="accent3"/>
                </a:solidFill>
                <a:cs typeface="Arial" charset="0"/>
              </a:rPr>
              <a:t>solution </a:t>
            </a:r>
          </a:p>
        </p:txBody>
      </p:sp>
      <p:sp>
        <p:nvSpPr>
          <p:cNvPr id="70" name="Rectangle: Rounded Corners 69">
            <a:extLst>
              <a:ext uri="{FF2B5EF4-FFF2-40B4-BE49-F238E27FC236}">
                <a16:creationId xmlns:a16="http://schemas.microsoft.com/office/drawing/2014/main" id="{86E14596-CBCA-4F3F-A04F-96E2895300DD}"/>
              </a:ext>
            </a:extLst>
          </p:cNvPr>
          <p:cNvSpPr/>
          <p:nvPr/>
        </p:nvSpPr>
        <p:spPr>
          <a:xfrm>
            <a:off x="9314617" y="2761861"/>
            <a:ext cx="2789143" cy="749808"/>
          </a:xfrm>
          <a:prstGeom prst="roundRect">
            <a:avLst>
              <a:gd name="adj" fmla="val 111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defRPr/>
            </a:pPr>
            <a:r>
              <a:rPr lang="en-US" sz="1000" b="1" dirty="0">
                <a:solidFill>
                  <a:schemeClr val="accent3"/>
                </a:solidFill>
                <a:cs typeface="Arial" charset="0"/>
              </a:rPr>
              <a:t>Integrated, pluggable core </a:t>
            </a:r>
            <a:r>
              <a:rPr lang="en-US" sz="1000" dirty="0">
                <a:solidFill>
                  <a:schemeClr val="accent3"/>
                </a:solidFill>
                <a:cs typeface="Arial" charset="0"/>
              </a:rPr>
              <a:t>– extendable with your own capabilities (BYO)</a:t>
            </a:r>
          </a:p>
        </p:txBody>
      </p:sp>
      <p:sp>
        <p:nvSpPr>
          <p:cNvPr id="71" name="Oval 70">
            <a:extLst>
              <a:ext uri="{FF2B5EF4-FFF2-40B4-BE49-F238E27FC236}">
                <a16:creationId xmlns:a16="http://schemas.microsoft.com/office/drawing/2014/main" id="{CA9F8B15-13B6-40DA-AD83-4A413F741C8D}"/>
              </a:ext>
            </a:extLst>
          </p:cNvPr>
          <p:cNvSpPr/>
          <p:nvPr/>
        </p:nvSpPr>
        <p:spPr>
          <a:xfrm>
            <a:off x="197010" y="4079509"/>
            <a:ext cx="157301" cy="157301"/>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6C0486F-D284-484E-B6C7-1B5DFAEECE1C}"/>
              </a:ext>
            </a:extLst>
          </p:cNvPr>
          <p:cNvSpPr/>
          <p:nvPr/>
        </p:nvSpPr>
        <p:spPr>
          <a:xfrm>
            <a:off x="5678489" y="3954307"/>
            <a:ext cx="157301" cy="157301"/>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A432D59-0007-4207-A616-12ECB2F6972B}"/>
              </a:ext>
            </a:extLst>
          </p:cNvPr>
          <p:cNvSpPr/>
          <p:nvPr/>
        </p:nvSpPr>
        <p:spPr>
          <a:xfrm>
            <a:off x="7316697" y="4232010"/>
            <a:ext cx="157301" cy="157301"/>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161A332-4B7D-4B1B-BD8B-3FE297695CB6}"/>
              </a:ext>
            </a:extLst>
          </p:cNvPr>
          <p:cNvSpPr/>
          <p:nvPr/>
        </p:nvSpPr>
        <p:spPr>
          <a:xfrm>
            <a:off x="10378971" y="3716409"/>
            <a:ext cx="157301" cy="157301"/>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B48DD87-E9BC-4D82-8229-EF62DD6CE34E}"/>
              </a:ext>
            </a:extLst>
          </p:cNvPr>
          <p:cNvSpPr/>
          <p:nvPr/>
        </p:nvSpPr>
        <p:spPr>
          <a:xfrm>
            <a:off x="11871060" y="4232009"/>
            <a:ext cx="157301" cy="157301"/>
          </a:xfrm>
          <a:prstGeom prst="ellipse">
            <a:avLst/>
          </a:prstGeom>
          <a:solidFill>
            <a:schemeClr val="accent2">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FE1ED52-2F7F-4D73-8041-DFB7B6D8C20E}"/>
              </a:ext>
            </a:extLst>
          </p:cNvPr>
          <p:cNvCxnSpPr/>
          <p:nvPr/>
        </p:nvCxnSpPr>
        <p:spPr>
          <a:xfrm>
            <a:off x="368535" y="4076217"/>
            <a:ext cx="516549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6" name="Title 75">
            <a:extLst>
              <a:ext uri="{FF2B5EF4-FFF2-40B4-BE49-F238E27FC236}">
                <a16:creationId xmlns:a16="http://schemas.microsoft.com/office/drawing/2014/main" id="{08AAAD57-AC4E-4A44-B006-FB4B519A0365}"/>
              </a:ext>
            </a:extLst>
          </p:cNvPr>
          <p:cNvSpPr>
            <a:spLocks noGrp="1"/>
          </p:cNvSpPr>
          <p:nvPr>
            <p:ph type="title"/>
          </p:nvPr>
        </p:nvSpPr>
        <p:spPr>
          <a:xfrm>
            <a:off x="275660" y="226207"/>
            <a:ext cx="11520000" cy="354640"/>
          </a:xfrm>
        </p:spPr>
        <p:txBody>
          <a:bodyPr>
            <a:noAutofit/>
          </a:bodyPr>
          <a:lstStyle/>
          <a:p>
            <a:r>
              <a:rPr lang="en-US" dirty="0"/>
              <a:t>Cloud </a:t>
            </a:r>
            <a:r>
              <a:rPr lang="en-US" dirty="0" err="1"/>
              <a:t>Paks</a:t>
            </a:r>
            <a:r>
              <a:rPr lang="en-US" dirty="0"/>
              <a:t> Value-Adds and Savings</a:t>
            </a:r>
          </a:p>
        </p:txBody>
      </p:sp>
    </p:spTree>
    <p:extLst>
      <p:ext uri="{BB962C8B-B14F-4D97-AF65-F5344CB8AC3E}">
        <p14:creationId xmlns:p14="http://schemas.microsoft.com/office/powerpoint/2010/main" val="56747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CA17B5B9-C1D0-413C-8756-D60886137EA0}"/>
              </a:ext>
            </a:extLst>
          </p:cNvPr>
          <p:cNvSpPr/>
          <p:nvPr/>
        </p:nvSpPr>
        <p:spPr bwMode="auto">
          <a:xfrm>
            <a:off x="5029199" y="1909848"/>
            <a:ext cx="6960563" cy="563483"/>
          </a:xfrm>
          <a:prstGeom prst="roundRect">
            <a:avLst/>
          </a:prstGeom>
          <a:solidFill>
            <a:schemeClr val="accent2">
              <a:lumMod val="20000"/>
              <a:lumOff val="80000"/>
            </a:schemeClr>
          </a:solidFill>
          <a:ln w="2540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000">
              <a:solidFill>
                <a:schemeClr val="tx1"/>
              </a:solidFill>
              <a:latin typeface="+mj-lt"/>
              <a:ea typeface="IBM Plex Sans" charset="0"/>
              <a:cs typeface="IBM Plex Sans" charset="0"/>
            </a:endParaRPr>
          </a:p>
        </p:txBody>
      </p:sp>
      <p:sp>
        <p:nvSpPr>
          <p:cNvPr id="22" name="Rectangle: Rounded Corners 21">
            <a:extLst>
              <a:ext uri="{FF2B5EF4-FFF2-40B4-BE49-F238E27FC236}">
                <a16:creationId xmlns:a16="http://schemas.microsoft.com/office/drawing/2014/main" id="{4D33DC8A-6D4D-4D08-B3B4-3D38CDB7925F}"/>
              </a:ext>
            </a:extLst>
          </p:cNvPr>
          <p:cNvSpPr/>
          <p:nvPr/>
        </p:nvSpPr>
        <p:spPr bwMode="auto">
          <a:xfrm>
            <a:off x="5029199" y="4647831"/>
            <a:ext cx="6960563" cy="483307"/>
          </a:xfrm>
          <a:prstGeom prst="roundRect">
            <a:avLst/>
          </a:prstGeom>
          <a:solidFill>
            <a:srgbClr val="FFE1D5"/>
          </a:solidFill>
          <a:ln w="2540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000">
              <a:solidFill>
                <a:schemeClr val="tx1"/>
              </a:solidFill>
              <a:latin typeface="+mj-lt"/>
              <a:ea typeface="IBM Plex Sans" charset="0"/>
              <a:cs typeface="IBM Plex Sans" charset="0"/>
            </a:endParaRPr>
          </a:p>
        </p:txBody>
      </p:sp>
      <p:sp>
        <p:nvSpPr>
          <p:cNvPr id="23" name="Rectangle: Rounded Corners 22">
            <a:extLst>
              <a:ext uri="{FF2B5EF4-FFF2-40B4-BE49-F238E27FC236}">
                <a16:creationId xmlns:a16="http://schemas.microsoft.com/office/drawing/2014/main" id="{D028BCF5-A899-4EAF-9253-A530FEA3AB00}"/>
              </a:ext>
            </a:extLst>
          </p:cNvPr>
          <p:cNvSpPr/>
          <p:nvPr/>
        </p:nvSpPr>
        <p:spPr bwMode="auto">
          <a:xfrm>
            <a:off x="5029001" y="3279968"/>
            <a:ext cx="6953364" cy="563483"/>
          </a:xfrm>
          <a:prstGeom prst="roundRect">
            <a:avLst/>
          </a:prstGeom>
          <a:solidFill>
            <a:schemeClr val="bg1">
              <a:lumMod val="95000"/>
            </a:schemeClr>
          </a:solidFill>
          <a:ln w="2540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000">
              <a:solidFill>
                <a:schemeClr val="tx1"/>
              </a:solidFill>
              <a:latin typeface="+mj-lt"/>
              <a:ea typeface="IBM Plex Sans" charset="0"/>
              <a:cs typeface="IBM Plex Sans" charset="0"/>
            </a:endParaRPr>
          </a:p>
        </p:txBody>
      </p:sp>
      <p:sp>
        <p:nvSpPr>
          <p:cNvPr id="24" name="Rectangle: Rounded Corners 23">
            <a:extLst>
              <a:ext uri="{FF2B5EF4-FFF2-40B4-BE49-F238E27FC236}">
                <a16:creationId xmlns:a16="http://schemas.microsoft.com/office/drawing/2014/main" id="{A5EBA266-932F-44D2-A291-E8232F9C9FE2}"/>
              </a:ext>
            </a:extLst>
          </p:cNvPr>
          <p:cNvSpPr/>
          <p:nvPr/>
        </p:nvSpPr>
        <p:spPr bwMode="auto">
          <a:xfrm>
            <a:off x="5029199" y="3954748"/>
            <a:ext cx="6960563" cy="563483"/>
          </a:xfrm>
          <a:prstGeom prst="roundRect">
            <a:avLst/>
          </a:prstGeom>
          <a:solidFill>
            <a:schemeClr val="bg1">
              <a:lumMod val="95000"/>
            </a:schemeClr>
          </a:solidFill>
          <a:ln w="2540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000">
              <a:solidFill>
                <a:schemeClr val="tx1"/>
              </a:solidFill>
              <a:latin typeface="+mj-lt"/>
              <a:ea typeface="IBM Plex Sans" charset="0"/>
              <a:cs typeface="IBM Plex Sans" charset="0"/>
            </a:endParaRPr>
          </a:p>
        </p:txBody>
      </p:sp>
      <p:sp>
        <p:nvSpPr>
          <p:cNvPr id="30" name="Rectangle: Rounded Corners 29">
            <a:extLst>
              <a:ext uri="{FF2B5EF4-FFF2-40B4-BE49-F238E27FC236}">
                <a16:creationId xmlns:a16="http://schemas.microsoft.com/office/drawing/2014/main" id="{47861725-1D91-43B4-A083-5527A0ABE276}"/>
              </a:ext>
            </a:extLst>
          </p:cNvPr>
          <p:cNvSpPr/>
          <p:nvPr/>
        </p:nvSpPr>
        <p:spPr bwMode="auto">
          <a:xfrm>
            <a:off x="5029199" y="2585744"/>
            <a:ext cx="6960563" cy="563483"/>
          </a:xfrm>
          <a:prstGeom prst="roundRect">
            <a:avLst/>
          </a:prstGeom>
          <a:solidFill>
            <a:schemeClr val="accent2">
              <a:lumMod val="20000"/>
              <a:lumOff val="80000"/>
            </a:schemeClr>
          </a:solidFill>
          <a:ln w="2540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000">
              <a:solidFill>
                <a:schemeClr val="tx1"/>
              </a:solidFill>
              <a:latin typeface="+mj-lt"/>
              <a:ea typeface="IBM Plex Sans" charset="0"/>
              <a:cs typeface="IBM Plex Sans" charset="0"/>
            </a:endParaRPr>
          </a:p>
        </p:txBody>
      </p:sp>
      <p:sp>
        <p:nvSpPr>
          <p:cNvPr id="35" name="Rectangle: Rounded Corners 34">
            <a:extLst>
              <a:ext uri="{FF2B5EF4-FFF2-40B4-BE49-F238E27FC236}">
                <a16:creationId xmlns:a16="http://schemas.microsoft.com/office/drawing/2014/main" id="{926BC50C-E1BF-410F-B8DD-B1B74EB4BA90}"/>
              </a:ext>
            </a:extLst>
          </p:cNvPr>
          <p:cNvSpPr/>
          <p:nvPr/>
        </p:nvSpPr>
        <p:spPr bwMode="auto">
          <a:xfrm>
            <a:off x="5029824" y="5281083"/>
            <a:ext cx="6983137" cy="483307"/>
          </a:xfrm>
          <a:prstGeom prst="roundRect">
            <a:avLst/>
          </a:prstGeom>
          <a:solidFill>
            <a:srgbClr val="FFE1D5"/>
          </a:solidFill>
          <a:ln w="2540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000">
              <a:solidFill>
                <a:schemeClr val="tx1"/>
              </a:solidFill>
              <a:latin typeface="+mj-lt"/>
              <a:ea typeface="IBM Plex Sans" charset="0"/>
              <a:cs typeface="IBM Plex Sans" charset="0"/>
            </a:endParaRPr>
          </a:p>
        </p:txBody>
      </p:sp>
      <p:sp>
        <p:nvSpPr>
          <p:cNvPr id="40" name="Rectangle: Rounded Corners 39">
            <a:extLst>
              <a:ext uri="{FF2B5EF4-FFF2-40B4-BE49-F238E27FC236}">
                <a16:creationId xmlns:a16="http://schemas.microsoft.com/office/drawing/2014/main" id="{7FB6E6B6-1AA7-40FA-B028-95C415441346}"/>
              </a:ext>
            </a:extLst>
          </p:cNvPr>
          <p:cNvSpPr/>
          <p:nvPr/>
        </p:nvSpPr>
        <p:spPr bwMode="auto">
          <a:xfrm>
            <a:off x="5029199" y="1189001"/>
            <a:ext cx="6960563" cy="563483"/>
          </a:xfrm>
          <a:prstGeom prst="roundRect">
            <a:avLst/>
          </a:prstGeom>
          <a:solidFill>
            <a:schemeClr val="accent2">
              <a:lumMod val="20000"/>
              <a:lumOff val="80000"/>
            </a:schemeClr>
          </a:solidFill>
          <a:ln w="2540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000" dirty="0">
              <a:solidFill>
                <a:schemeClr val="tx1"/>
              </a:solidFill>
              <a:latin typeface="+mj-lt"/>
              <a:ea typeface="IBM Plex Sans" charset="0"/>
              <a:cs typeface="IBM Plex Sans" charset="0"/>
            </a:endParaRPr>
          </a:p>
        </p:txBody>
      </p:sp>
      <p:sp>
        <p:nvSpPr>
          <p:cNvPr id="2" name="Title 1">
            <a:extLst>
              <a:ext uri="{FF2B5EF4-FFF2-40B4-BE49-F238E27FC236}">
                <a16:creationId xmlns:a16="http://schemas.microsoft.com/office/drawing/2014/main" id="{F13FF141-1BAE-43A8-A79D-11F87DDB5674}"/>
              </a:ext>
            </a:extLst>
          </p:cNvPr>
          <p:cNvSpPr>
            <a:spLocks noGrp="1"/>
          </p:cNvSpPr>
          <p:nvPr>
            <p:ph type="title"/>
          </p:nvPr>
        </p:nvSpPr>
        <p:spPr>
          <a:xfrm>
            <a:off x="167163" y="244312"/>
            <a:ext cx="11520000" cy="301275"/>
          </a:xfrm>
        </p:spPr>
        <p:txBody>
          <a:bodyPr>
            <a:normAutofit fontScale="90000"/>
          </a:bodyPr>
          <a:lstStyle/>
          <a:p>
            <a:r>
              <a:rPr lang="en-US" sz="2900" dirty="0"/>
              <a:t>IBM</a:t>
            </a:r>
            <a:r>
              <a:rPr lang="en-US" dirty="0"/>
              <a:t> with Sogeti-</a:t>
            </a:r>
            <a:r>
              <a:rPr lang="en-US" dirty="0" err="1"/>
              <a:t>OneDeliver</a:t>
            </a:r>
            <a:endParaRPr lang="en-US" dirty="0"/>
          </a:p>
        </p:txBody>
      </p:sp>
      <p:sp>
        <p:nvSpPr>
          <p:cNvPr id="5" name="Content Placeholder 4">
            <a:extLst>
              <a:ext uri="{FF2B5EF4-FFF2-40B4-BE49-F238E27FC236}">
                <a16:creationId xmlns:a16="http://schemas.microsoft.com/office/drawing/2014/main" id="{518F5958-4D90-4929-AD6D-7B8DB638AF01}"/>
              </a:ext>
            </a:extLst>
          </p:cNvPr>
          <p:cNvSpPr txBox="1">
            <a:spLocks/>
          </p:cNvSpPr>
          <p:nvPr/>
        </p:nvSpPr>
        <p:spPr>
          <a:xfrm>
            <a:off x="2292908" y="4065234"/>
            <a:ext cx="2434584" cy="365760"/>
          </a:xfrm>
          <a:prstGeom prst="roundRect">
            <a:avLst>
              <a:gd name="adj" fmla="val 50000"/>
            </a:avLst>
          </a:prstGeom>
          <a:solidFill>
            <a:schemeClr val="accent3"/>
          </a:solidFill>
        </p:spPr>
        <p:txBody>
          <a:bodyPr anchor="ctr" anchorCtr="0"/>
          <a:lstStyle>
            <a:lvl1pPr marL="0" indent="0" algn="l" defTabSz="457046" rtl="0" eaLnBrk="1" latinLnBrk="0" hangingPunct="1">
              <a:lnSpc>
                <a:spcPct val="100000"/>
              </a:lnSpc>
              <a:spcBef>
                <a:spcPts val="1100"/>
              </a:spcBef>
              <a:buFont typeface="Arial"/>
              <a:buNone/>
              <a:defRPr sz="1425" kern="1200">
                <a:solidFill>
                  <a:schemeClr val="bg2"/>
                </a:solidFill>
                <a:latin typeface="+mn-lt"/>
                <a:ea typeface="IBM Plex Sans" panose="020B0503050203000203" pitchFamily="34" charset="0"/>
                <a:cs typeface="Arial" charset="0"/>
              </a:defRPr>
            </a:lvl1pPr>
            <a:lvl2pPr marL="172986"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2pPr>
            <a:lvl3pPr marL="396745"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3pPr>
            <a:lvl4pPr marL="625280" indent="-168223"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4pPr>
            <a:lvl5pPr marL="803015"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5pPr>
            <a:lvl6pPr marL="2513781" indent="-228522" algn="l" defTabSz="457046" rtl="0" eaLnBrk="1" latinLnBrk="0" hangingPunct="1">
              <a:spcBef>
                <a:spcPct val="20000"/>
              </a:spcBef>
              <a:buFont typeface="Arial"/>
              <a:buChar char="•"/>
              <a:defRPr sz="2025" kern="1200">
                <a:solidFill>
                  <a:schemeClr val="tx1"/>
                </a:solidFill>
                <a:latin typeface="+mn-lt"/>
                <a:ea typeface="+mn-ea"/>
                <a:cs typeface="+mn-cs"/>
              </a:defRPr>
            </a:lvl6pPr>
            <a:lvl7pPr marL="2970838" indent="-228522" algn="l" defTabSz="457046" rtl="0" eaLnBrk="1" latinLnBrk="0" hangingPunct="1">
              <a:spcBef>
                <a:spcPct val="20000"/>
              </a:spcBef>
              <a:buFont typeface="Arial"/>
              <a:buChar char="•"/>
              <a:defRPr sz="2025" kern="1200">
                <a:solidFill>
                  <a:schemeClr val="tx1"/>
                </a:solidFill>
                <a:latin typeface="+mn-lt"/>
                <a:ea typeface="+mn-ea"/>
                <a:cs typeface="+mn-cs"/>
              </a:defRPr>
            </a:lvl7pPr>
            <a:lvl8pPr marL="3427889" indent="-228522" algn="l" defTabSz="457046" rtl="0" eaLnBrk="1" latinLnBrk="0" hangingPunct="1">
              <a:spcBef>
                <a:spcPct val="20000"/>
              </a:spcBef>
              <a:buFont typeface="Arial"/>
              <a:buChar char="•"/>
              <a:defRPr sz="2025" kern="1200">
                <a:solidFill>
                  <a:schemeClr val="tx1"/>
                </a:solidFill>
                <a:latin typeface="+mn-lt"/>
                <a:ea typeface="+mn-ea"/>
                <a:cs typeface="+mn-cs"/>
              </a:defRPr>
            </a:lvl8pPr>
            <a:lvl9pPr marL="3884939" indent="-228522" algn="l" defTabSz="457046" rtl="0" eaLnBrk="1" latinLnBrk="0" hangingPunct="1">
              <a:spcBef>
                <a:spcPct val="20000"/>
              </a:spcBef>
              <a:buFont typeface="Arial"/>
              <a:buChar char="•"/>
              <a:defRPr sz="2025" kern="1200">
                <a:solidFill>
                  <a:schemeClr val="tx1"/>
                </a:solidFill>
                <a:latin typeface="+mn-lt"/>
                <a:ea typeface="+mn-ea"/>
                <a:cs typeface="+mn-cs"/>
              </a:defRPr>
            </a:lvl9pPr>
          </a:lstStyle>
          <a:p>
            <a:pPr algn="ctr" defTabSz="812464">
              <a:spcBef>
                <a:spcPts val="1956"/>
              </a:spcBef>
              <a:defRPr/>
            </a:pPr>
            <a:r>
              <a:rPr lang="en-US" sz="1200" dirty="0">
                <a:solidFill>
                  <a:srgbClr val="FFFFFF"/>
                </a:solidFill>
              </a:rPr>
              <a:t>Secure Env Provisioning</a:t>
            </a:r>
          </a:p>
        </p:txBody>
      </p:sp>
      <p:sp>
        <p:nvSpPr>
          <p:cNvPr id="6" name="Content Placeholder 2">
            <a:extLst>
              <a:ext uri="{FF2B5EF4-FFF2-40B4-BE49-F238E27FC236}">
                <a16:creationId xmlns:a16="http://schemas.microsoft.com/office/drawing/2014/main" id="{A035AFA0-2651-49B1-828C-F8B5FE232591}"/>
              </a:ext>
            </a:extLst>
          </p:cNvPr>
          <p:cNvSpPr txBox="1">
            <a:spLocks/>
          </p:cNvSpPr>
          <p:nvPr/>
        </p:nvSpPr>
        <p:spPr>
          <a:xfrm>
            <a:off x="2292908" y="3408728"/>
            <a:ext cx="2434584" cy="365760"/>
          </a:xfrm>
          <a:prstGeom prst="roundRect">
            <a:avLst>
              <a:gd name="adj" fmla="val 50000"/>
            </a:avLst>
          </a:prstGeom>
          <a:solidFill>
            <a:schemeClr val="accent3"/>
          </a:solidFill>
        </p:spPr>
        <p:txBody>
          <a:bodyPr anchor="ctr" anchorCtr="0"/>
          <a:lstStyle>
            <a:defPPr>
              <a:defRPr lang="pt-PT"/>
            </a:defPPr>
            <a:lvl1pPr indent="0" algn="ctr" defTabSz="812464">
              <a:lnSpc>
                <a:spcPct val="100000"/>
              </a:lnSpc>
              <a:spcBef>
                <a:spcPts val="1956"/>
              </a:spcBef>
              <a:buFont typeface="Arial"/>
              <a:buNone/>
              <a:defRPr sz="1867">
                <a:solidFill>
                  <a:srgbClr val="FFFFFF"/>
                </a:solidFill>
                <a:latin typeface="IBM Plex Sans"/>
                <a:ea typeface="IBM Plex Sans" panose="020B0503050203000203" pitchFamily="34" charset="0"/>
                <a:cs typeface="Arial" charset="0"/>
              </a:defRPr>
            </a:lvl1pPr>
            <a:lvl2pPr marL="172986" indent="-172986" defTabSz="457046">
              <a:lnSpc>
                <a:spcPct val="100000"/>
              </a:lnSpc>
              <a:spcBef>
                <a:spcPts val="1100"/>
              </a:spcBef>
              <a:spcAft>
                <a:spcPts val="0"/>
              </a:spcAft>
              <a:buFont typeface="Arial"/>
              <a:buChar char="–"/>
              <a:defRPr sz="1425">
                <a:solidFill>
                  <a:schemeClr val="bg2"/>
                </a:solidFill>
                <a:ea typeface="IBM Plex Sans" panose="020B0503050203000203" pitchFamily="34" charset="0"/>
                <a:cs typeface="Arial" charset="0"/>
              </a:defRPr>
            </a:lvl2pPr>
            <a:lvl3pPr marL="396745" indent="-172986" defTabSz="457046">
              <a:lnSpc>
                <a:spcPct val="100000"/>
              </a:lnSpc>
              <a:spcBef>
                <a:spcPts val="1100"/>
              </a:spcBef>
              <a:spcAft>
                <a:spcPts val="0"/>
              </a:spcAft>
              <a:buFont typeface="Arial"/>
              <a:buChar char="•"/>
              <a:defRPr sz="1425">
                <a:solidFill>
                  <a:schemeClr val="bg2"/>
                </a:solidFill>
                <a:ea typeface="IBM Plex Sans" panose="020B0503050203000203" pitchFamily="34" charset="0"/>
                <a:cs typeface="Arial" charset="0"/>
              </a:defRPr>
            </a:lvl3pPr>
            <a:lvl4pPr marL="625280" indent="-168223" defTabSz="457046">
              <a:lnSpc>
                <a:spcPct val="100000"/>
              </a:lnSpc>
              <a:spcBef>
                <a:spcPts val="1100"/>
              </a:spcBef>
              <a:spcAft>
                <a:spcPts val="0"/>
              </a:spcAft>
              <a:buFont typeface="Arial"/>
              <a:buChar char="–"/>
              <a:defRPr sz="1425">
                <a:solidFill>
                  <a:schemeClr val="bg2"/>
                </a:solidFill>
                <a:ea typeface="IBM Plex Sans" panose="020B0503050203000203" pitchFamily="34" charset="0"/>
                <a:cs typeface="Arial" charset="0"/>
              </a:defRPr>
            </a:lvl4pPr>
            <a:lvl5pPr marL="803015" indent="-172986" defTabSz="457046">
              <a:lnSpc>
                <a:spcPct val="100000"/>
              </a:lnSpc>
              <a:spcBef>
                <a:spcPts val="1100"/>
              </a:spcBef>
              <a:spcAft>
                <a:spcPts val="0"/>
              </a:spcAft>
              <a:buFont typeface="Arial"/>
              <a:buChar char="»"/>
              <a:defRPr sz="1425">
                <a:solidFill>
                  <a:schemeClr val="bg2"/>
                </a:solidFill>
                <a:ea typeface="IBM Plex Sans" panose="020B0503050203000203" pitchFamily="34" charset="0"/>
                <a:cs typeface="Arial" charset="0"/>
              </a:defRPr>
            </a:lvl5pPr>
            <a:lvl6pPr marL="2513781" indent="-228522" defTabSz="457046">
              <a:spcBef>
                <a:spcPct val="20000"/>
              </a:spcBef>
              <a:buFont typeface="Arial"/>
              <a:buChar char="•"/>
              <a:defRPr sz="2025"/>
            </a:lvl6pPr>
            <a:lvl7pPr marL="2970838" indent="-228522" defTabSz="457046">
              <a:spcBef>
                <a:spcPct val="20000"/>
              </a:spcBef>
              <a:buFont typeface="Arial"/>
              <a:buChar char="•"/>
              <a:defRPr sz="2025"/>
            </a:lvl7pPr>
            <a:lvl8pPr marL="3427889" indent="-228522" defTabSz="457046">
              <a:spcBef>
                <a:spcPct val="20000"/>
              </a:spcBef>
              <a:buFont typeface="Arial"/>
              <a:buChar char="•"/>
              <a:defRPr sz="2025"/>
            </a:lvl8pPr>
            <a:lvl9pPr marL="3884939" indent="-228522" defTabSz="457046">
              <a:spcBef>
                <a:spcPct val="20000"/>
              </a:spcBef>
              <a:buFont typeface="Arial"/>
              <a:buChar char="•"/>
              <a:defRPr sz="2025"/>
            </a:lvl9pPr>
          </a:lstStyle>
          <a:p>
            <a:r>
              <a:rPr lang="en-US" sz="1200" dirty="0">
                <a:latin typeface="+mn-lt"/>
              </a:rPr>
              <a:t>Container Orchestration</a:t>
            </a:r>
          </a:p>
        </p:txBody>
      </p:sp>
      <p:sp>
        <p:nvSpPr>
          <p:cNvPr id="7" name="Rectangle 6">
            <a:extLst>
              <a:ext uri="{FF2B5EF4-FFF2-40B4-BE49-F238E27FC236}">
                <a16:creationId xmlns:a16="http://schemas.microsoft.com/office/drawing/2014/main" id="{73F57D4A-D197-462D-981A-4BAC56530E34}"/>
              </a:ext>
            </a:extLst>
          </p:cNvPr>
          <p:cNvSpPr/>
          <p:nvPr/>
        </p:nvSpPr>
        <p:spPr>
          <a:xfrm>
            <a:off x="8635937" y="2019194"/>
            <a:ext cx="2937817" cy="261610"/>
          </a:xfrm>
          <a:prstGeom prst="rect">
            <a:avLst/>
          </a:prstGeom>
        </p:spPr>
        <p:txBody>
          <a:bodyPr wrap="square">
            <a:spAutoFit/>
          </a:bodyPr>
          <a:lstStyle/>
          <a:p>
            <a:pPr marL="171450" indent="-171450" defTabSz="914621">
              <a:buClr>
                <a:schemeClr val="accent1"/>
              </a:buClr>
              <a:buFont typeface="Wingdings" panose="05000000000000000000" pitchFamily="2" charset="2"/>
              <a:buChar char="§"/>
              <a:defRPr/>
            </a:pPr>
            <a:r>
              <a:rPr lang="en-US" sz="1100" dirty="0">
                <a:solidFill>
                  <a:schemeClr val="accent3"/>
                </a:solidFill>
                <a:latin typeface="+mj-lt"/>
              </a:rPr>
              <a:t>Cloud Pak for Applications</a:t>
            </a:r>
          </a:p>
        </p:txBody>
      </p:sp>
      <p:cxnSp>
        <p:nvCxnSpPr>
          <p:cNvPr id="8" name="Straight Arrow Connector 7">
            <a:extLst>
              <a:ext uri="{FF2B5EF4-FFF2-40B4-BE49-F238E27FC236}">
                <a16:creationId xmlns:a16="http://schemas.microsoft.com/office/drawing/2014/main" id="{984ABFE3-5A94-4977-955A-9ED478483B89}"/>
              </a:ext>
            </a:extLst>
          </p:cNvPr>
          <p:cNvCxnSpPr>
            <a:cxnSpLocks/>
          </p:cNvCxnSpPr>
          <p:nvPr/>
        </p:nvCxnSpPr>
        <p:spPr bwMode="auto">
          <a:xfrm>
            <a:off x="4745841" y="2166679"/>
            <a:ext cx="229532" cy="0"/>
          </a:xfrm>
          <a:prstGeom prst="straightConnector1">
            <a:avLst/>
          </a:prstGeom>
          <a:ln>
            <a:solidFill>
              <a:srgbClr val="2B0A3D"/>
            </a:solidFill>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9" name="Content Placeholder 2">
            <a:extLst>
              <a:ext uri="{FF2B5EF4-FFF2-40B4-BE49-F238E27FC236}">
                <a16:creationId xmlns:a16="http://schemas.microsoft.com/office/drawing/2014/main" id="{B613612D-F42F-4355-A544-6F0A177ED54D}"/>
              </a:ext>
            </a:extLst>
          </p:cNvPr>
          <p:cNvSpPr txBox="1">
            <a:spLocks/>
          </p:cNvSpPr>
          <p:nvPr/>
        </p:nvSpPr>
        <p:spPr>
          <a:xfrm>
            <a:off x="2290854" y="1990953"/>
            <a:ext cx="2434584" cy="365760"/>
          </a:xfrm>
          <a:prstGeom prst="roundRect">
            <a:avLst>
              <a:gd name="adj" fmla="val 50000"/>
            </a:avLst>
          </a:prstGeom>
          <a:solidFill>
            <a:schemeClr val="accent2"/>
          </a:solidFill>
        </p:spPr>
        <p:txBody>
          <a:bodyPr anchor="ctr" anchorCtr="0"/>
          <a:lstStyle>
            <a:lvl1pPr marL="0" indent="0" algn="l" defTabSz="457046" rtl="0" eaLnBrk="1" latinLnBrk="0" hangingPunct="1">
              <a:lnSpc>
                <a:spcPct val="100000"/>
              </a:lnSpc>
              <a:spcBef>
                <a:spcPts val="1100"/>
              </a:spcBef>
              <a:buFont typeface="Arial"/>
              <a:buNone/>
              <a:defRPr sz="1425" kern="1200">
                <a:solidFill>
                  <a:schemeClr val="bg2"/>
                </a:solidFill>
                <a:latin typeface="+mn-lt"/>
                <a:ea typeface="IBM Plex Sans" panose="020B0503050203000203" pitchFamily="34" charset="0"/>
                <a:cs typeface="Arial" charset="0"/>
              </a:defRPr>
            </a:lvl1pPr>
            <a:lvl2pPr marL="172986"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2pPr>
            <a:lvl3pPr marL="396745"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3pPr>
            <a:lvl4pPr marL="625280" indent="-168223"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4pPr>
            <a:lvl5pPr marL="803015"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5pPr>
            <a:lvl6pPr marL="2513781" indent="-228522" algn="l" defTabSz="457046" rtl="0" eaLnBrk="1" latinLnBrk="0" hangingPunct="1">
              <a:spcBef>
                <a:spcPct val="20000"/>
              </a:spcBef>
              <a:buFont typeface="Arial"/>
              <a:buChar char="•"/>
              <a:defRPr sz="2025" kern="1200">
                <a:solidFill>
                  <a:schemeClr val="tx1"/>
                </a:solidFill>
                <a:latin typeface="+mn-lt"/>
                <a:ea typeface="+mn-ea"/>
                <a:cs typeface="+mn-cs"/>
              </a:defRPr>
            </a:lvl6pPr>
            <a:lvl7pPr marL="2970838" indent="-228522" algn="l" defTabSz="457046" rtl="0" eaLnBrk="1" latinLnBrk="0" hangingPunct="1">
              <a:spcBef>
                <a:spcPct val="20000"/>
              </a:spcBef>
              <a:buFont typeface="Arial"/>
              <a:buChar char="•"/>
              <a:defRPr sz="2025" kern="1200">
                <a:solidFill>
                  <a:schemeClr val="tx1"/>
                </a:solidFill>
                <a:latin typeface="+mn-lt"/>
                <a:ea typeface="+mn-ea"/>
                <a:cs typeface="+mn-cs"/>
              </a:defRPr>
            </a:lvl7pPr>
            <a:lvl8pPr marL="3427889" indent="-228522" algn="l" defTabSz="457046" rtl="0" eaLnBrk="1" latinLnBrk="0" hangingPunct="1">
              <a:spcBef>
                <a:spcPct val="20000"/>
              </a:spcBef>
              <a:buFont typeface="Arial"/>
              <a:buChar char="•"/>
              <a:defRPr sz="2025" kern="1200">
                <a:solidFill>
                  <a:schemeClr val="tx1"/>
                </a:solidFill>
                <a:latin typeface="+mn-lt"/>
                <a:ea typeface="+mn-ea"/>
                <a:cs typeface="+mn-cs"/>
              </a:defRPr>
            </a:lvl8pPr>
            <a:lvl9pPr marL="3884939" indent="-228522" algn="l" defTabSz="457046" rtl="0" eaLnBrk="1" latinLnBrk="0" hangingPunct="1">
              <a:spcBef>
                <a:spcPct val="20000"/>
              </a:spcBef>
              <a:buFont typeface="Arial"/>
              <a:buChar char="•"/>
              <a:defRPr sz="2025" kern="1200">
                <a:solidFill>
                  <a:schemeClr val="tx1"/>
                </a:solidFill>
                <a:latin typeface="+mn-lt"/>
                <a:ea typeface="+mn-ea"/>
                <a:cs typeface="+mn-cs"/>
              </a:defRPr>
            </a:lvl9pPr>
          </a:lstStyle>
          <a:p>
            <a:pPr algn="ctr" defTabSz="812464">
              <a:spcBef>
                <a:spcPts val="1956"/>
              </a:spcBef>
              <a:defRPr/>
            </a:pPr>
            <a:r>
              <a:rPr lang="en-US" sz="1200">
                <a:solidFill>
                  <a:srgbClr val="FFFFFF"/>
                </a:solidFill>
              </a:rPr>
              <a:t>Cloud native new apps </a:t>
            </a:r>
          </a:p>
        </p:txBody>
      </p:sp>
      <p:cxnSp>
        <p:nvCxnSpPr>
          <p:cNvPr id="10" name="Straight Arrow Connector 9">
            <a:extLst>
              <a:ext uri="{FF2B5EF4-FFF2-40B4-BE49-F238E27FC236}">
                <a16:creationId xmlns:a16="http://schemas.microsoft.com/office/drawing/2014/main" id="{804F3216-5AB2-4938-8C8D-19C41FD87515}"/>
              </a:ext>
            </a:extLst>
          </p:cNvPr>
          <p:cNvCxnSpPr>
            <a:cxnSpLocks/>
          </p:cNvCxnSpPr>
          <p:nvPr/>
        </p:nvCxnSpPr>
        <p:spPr bwMode="auto">
          <a:xfrm>
            <a:off x="4730115" y="3595905"/>
            <a:ext cx="260985" cy="0"/>
          </a:xfrm>
          <a:prstGeom prst="straightConnector1">
            <a:avLst/>
          </a:prstGeom>
          <a:ln>
            <a:solidFill>
              <a:srgbClr val="005A82"/>
            </a:solidFill>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8216CFF6-4F31-4984-8AAC-12A0F52FD850}"/>
              </a:ext>
            </a:extLst>
          </p:cNvPr>
          <p:cNvCxnSpPr>
            <a:cxnSpLocks/>
          </p:cNvCxnSpPr>
          <p:nvPr/>
        </p:nvCxnSpPr>
        <p:spPr bwMode="auto">
          <a:xfrm>
            <a:off x="4738431" y="4240056"/>
            <a:ext cx="244353" cy="8587"/>
          </a:xfrm>
          <a:prstGeom prst="straightConnector1">
            <a:avLst/>
          </a:prstGeom>
          <a:ln>
            <a:solidFill>
              <a:srgbClr val="005A82"/>
            </a:solidFill>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12" name="Rectangle 11">
            <a:extLst>
              <a:ext uri="{FF2B5EF4-FFF2-40B4-BE49-F238E27FC236}">
                <a16:creationId xmlns:a16="http://schemas.microsoft.com/office/drawing/2014/main" id="{0CBFDF71-1672-42B3-AEF9-CB0D02BF479C}"/>
              </a:ext>
            </a:extLst>
          </p:cNvPr>
          <p:cNvSpPr/>
          <p:nvPr/>
        </p:nvSpPr>
        <p:spPr>
          <a:xfrm>
            <a:off x="8637991" y="3368724"/>
            <a:ext cx="2778243" cy="261610"/>
          </a:xfrm>
          <a:prstGeom prst="rect">
            <a:avLst/>
          </a:prstGeom>
        </p:spPr>
        <p:txBody>
          <a:bodyPr wrap="square">
            <a:spAutoFit/>
          </a:bodyPr>
          <a:lstStyle/>
          <a:p>
            <a:pPr marL="171450" indent="-171450" defTabSz="914621">
              <a:buClr>
                <a:schemeClr val="accent1"/>
              </a:buClr>
              <a:buFont typeface="Wingdings" panose="05000000000000000000" pitchFamily="2" charset="2"/>
              <a:buChar char="§"/>
              <a:defRPr/>
            </a:pPr>
            <a:r>
              <a:rPr lang="en-US" sz="1100">
                <a:solidFill>
                  <a:schemeClr val="accent3"/>
                </a:solidFill>
                <a:latin typeface="+mj-lt"/>
              </a:rPr>
              <a:t>OpenShift</a:t>
            </a:r>
          </a:p>
        </p:txBody>
      </p:sp>
      <p:sp>
        <p:nvSpPr>
          <p:cNvPr id="13" name="Rectangle 12">
            <a:extLst>
              <a:ext uri="{FF2B5EF4-FFF2-40B4-BE49-F238E27FC236}">
                <a16:creationId xmlns:a16="http://schemas.microsoft.com/office/drawing/2014/main" id="{8DBD0544-CC3F-44F1-AF1B-ED0FF1FCB1FF}"/>
              </a:ext>
            </a:extLst>
          </p:cNvPr>
          <p:cNvSpPr/>
          <p:nvPr/>
        </p:nvSpPr>
        <p:spPr>
          <a:xfrm>
            <a:off x="8637991" y="4077439"/>
            <a:ext cx="2778243" cy="261610"/>
          </a:xfrm>
          <a:prstGeom prst="rect">
            <a:avLst/>
          </a:prstGeom>
        </p:spPr>
        <p:txBody>
          <a:bodyPr wrap="square">
            <a:spAutoFit/>
          </a:bodyPr>
          <a:lstStyle/>
          <a:p>
            <a:pPr marL="171450" indent="-171450" defTabSz="914621">
              <a:buClr>
                <a:schemeClr val="accent1"/>
              </a:buClr>
              <a:buFont typeface="Wingdings" panose="05000000000000000000" pitchFamily="2" charset="2"/>
              <a:buChar char="§"/>
              <a:defRPr/>
            </a:pPr>
            <a:r>
              <a:rPr lang="en-US" sz="1100">
                <a:solidFill>
                  <a:schemeClr val="accent3"/>
                </a:solidFill>
                <a:latin typeface="+mj-lt"/>
              </a:rPr>
              <a:t>OpenShift</a:t>
            </a:r>
          </a:p>
        </p:txBody>
      </p:sp>
      <p:sp>
        <p:nvSpPr>
          <p:cNvPr id="14" name="Content Placeholder 2">
            <a:extLst>
              <a:ext uri="{FF2B5EF4-FFF2-40B4-BE49-F238E27FC236}">
                <a16:creationId xmlns:a16="http://schemas.microsoft.com/office/drawing/2014/main" id="{C9AE3CD4-FEE2-4F83-B4EF-2A26CC14C617}"/>
              </a:ext>
            </a:extLst>
          </p:cNvPr>
          <p:cNvSpPr txBox="1">
            <a:spLocks/>
          </p:cNvSpPr>
          <p:nvPr/>
        </p:nvSpPr>
        <p:spPr>
          <a:xfrm>
            <a:off x="2294845" y="4664124"/>
            <a:ext cx="2434584" cy="365760"/>
          </a:xfrm>
          <a:prstGeom prst="roundRect">
            <a:avLst>
              <a:gd name="adj" fmla="val 50000"/>
            </a:avLst>
          </a:prstGeom>
          <a:solidFill>
            <a:srgbClr val="FF6327"/>
          </a:solidFill>
        </p:spPr>
        <p:txBody>
          <a:bodyPr anchor="ctr" anchorCtr="0"/>
          <a:lstStyle>
            <a:lvl1pPr marL="0" indent="0" algn="l" defTabSz="457046" rtl="0" eaLnBrk="1" latinLnBrk="0" hangingPunct="1">
              <a:lnSpc>
                <a:spcPct val="100000"/>
              </a:lnSpc>
              <a:spcBef>
                <a:spcPts val="1100"/>
              </a:spcBef>
              <a:buFont typeface="Arial"/>
              <a:buNone/>
              <a:defRPr sz="1425" kern="1200">
                <a:solidFill>
                  <a:schemeClr val="bg2"/>
                </a:solidFill>
                <a:latin typeface="+mn-lt"/>
                <a:ea typeface="IBM Plex Sans" panose="020B0503050203000203" pitchFamily="34" charset="0"/>
                <a:cs typeface="Arial" charset="0"/>
              </a:defRPr>
            </a:lvl1pPr>
            <a:lvl2pPr marL="172986"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2pPr>
            <a:lvl3pPr marL="396745"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3pPr>
            <a:lvl4pPr marL="625280" indent="-168223"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4pPr>
            <a:lvl5pPr marL="803015"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5pPr>
            <a:lvl6pPr marL="2513781" indent="-228522" algn="l" defTabSz="457046" rtl="0" eaLnBrk="1" latinLnBrk="0" hangingPunct="1">
              <a:spcBef>
                <a:spcPct val="20000"/>
              </a:spcBef>
              <a:buFont typeface="Arial"/>
              <a:buChar char="•"/>
              <a:defRPr sz="2025" kern="1200">
                <a:solidFill>
                  <a:schemeClr val="tx1"/>
                </a:solidFill>
                <a:latin typeface="+mn-lt"/>
                <a:ea typeface="+mn-ea"/>
                <a:cs typeface="+mn-cs"/>
              </a:defRPr>
            </a:lvl6pPr>
            <a:lvl7pPr marL="2970838" indent="-228522" algn="l" defTabSz="457046" rtl="0" eaLnBrk="1" latinLnBrk="0" hangingPunct="1">
              <a:spcBef>
                <a:spcPct val="20000"/>
              </a:spcBef>
              <a:buFont typeface="Arial"/>
              <a:buChar char="•"/>
              <a:defRPr sz="2025" kern="1200">
                <a:solidFill>
                  <a:schemeClr val="tx1"/>
                </a:solidFill>
                <a:latin typeface="+mn-lt"/>
                <a:ea typeface="+mn-ea"/>
                <a:cs typeface="+mn-cs"/>
              </a:defRPr>
            </a:lvl7pPr>
            <a:lvl8pPr marL="3427889" indent="-228522" algn="l" defTabSz="457046" rtl="0" eaLnBrk="1" latinLnBrk="0" hangingPunct="1">
              <a:spcBef>
                <a:spcPct val="20000"/>
              </a:spcBef>
              <a:buFont typeface="Arial"/>
              <a:buChar char="•"/>
              <a:defRPr sz="2025" kern="1200">
                <a:solidFill>
                  <a:schemeClr val="tx1"/>
                </a:solidFill>
                <a:latin typeface="+mn-lt"/>
                <a:ea typeface="+mn-ea"/>
                <a:cs typeface="+mn-cs"/>
              </a:defRPr>
            </a:lvl8pPr>
            <a:lvl9pPr marL="3884939" indent="-228522" algn="l" defTabSz="457046" rtl="0" eaLnBrk="1" latinLnBrk="0" hangingPunct="1">
              <a:spcBef>
                <a:spcPct val="20000"/>
              </a:spcBef>
              <a:buFont typeface="Arial"/>
              <a:buChar char="•"/>
              <a:defRPr sz="2025" kern="1200">
                <a:solidFill>
                  <a:schemeClr val="tx1"/>
                </a:solidFill>
                <a:latin typeface="+mn-lt"/>
                <a:ea typeface="+mn-ea"/>
                <a:cs typeface="+mn-cs"/>
              </a:defRPr>
            </a:lvl9pPr>
          </a:lstStyle>
          <a:p>
            <a:pPr algn="ctr" defTabSz="812464">
              <a:spcBef>
                <a:spcPts val="1956"/>
              </a:spcBef>
              <a:defRPr/>
            </a:pPr>
            <a:r>
              <a:rPr lang="en-US" sz="1200">
                <a:solidFill>
                  <a:srgbClr val="FFFFFF"/>
                </a:solidFill>
              </a:rPr>
              <a:t>AI Ops &amp; Multicloud </a:t>
            </a:r>
            <a:r>
              <a:rPr lang="en-US" sz="1200" err="1">
                <a:solidFill>
                  <a:srgbClr val="FFFFFF"/>
                </a:solidFill>
              </a:rPr>
              <a:t>Mgmt</a:t>
            </a:r>
            <a:endParaRPr lang="en-US" sz="1200">
              <a:solidFill>
                <a:srgbClr val="FFFFFF"/>
              </a:solidFill>
            </a:endParaRPr>
          </a:p>
        </p:txBody>
      </p:sp>
      <p:sp>
        <p:nvSpPr>
          <p:cNvPr id="15" name="Rectangle 14">
            <a:extLst>
              <a:ext uri="{FF2B5EF4-FFF2-40B4-BE49-F238E27FC236}">
                <a16:creationId xmlns:a16="http://schemas.microsoft.com/office/drawing/2014/main" id="{3F80400A-89B7-46BC-ACA9-245CE4198027}"/>
              </a:ext>
            </a:extLst>
          </p:cNvPr>
          <p:cNvSpPr/>
          <p:nvPr/>
        </p:nvSpPr>
        <p:spPr>
          <a:xfrm>
            <a:off x="8639928" y="4700705"/>
            <a:ext cx="2921617" cy="430887"/>
          </a:xfrm>
          <a:prstGeom prst="rect">
            <a:avLst/>
          </a:prstGeom>
        </p:spPr>
        <p:txBody>
          <a:bodyPr wrap="square">
            <a:spAutoFit/>
          </a:bodyPr>
          <a:lstStyle/>
          <a:p>
            <a:pPr marL="171450" indent="-171450" defTabSz="914621">
              <a:buClr>
                <a:schemeClr val="accent1"/>
              </a:buClr>
              <a:buFont typeface="Wingdings" panose="05000000000000000000" pitchFamily="2" charset="2"/>
              <a:buChar char="§"/>
              <a:defRPr/>
            </a:pPr>
            <a:r>
              <a:rPr lang="en-US" sz="1100" dirty="0">
                <a:solidFill>
                  <a:schemeClr val="accent3"/>
                </a:solidFill>
                <a:latin typeface="+mj-lt"/>
              </a:rPr>
              <a:t>Cloud Pak for </a:t>
            </a:r>
            <a:r>
              <a:rPr lang="en-US" sz="1100" dirty="0" err="1">
                <a:solidFill>
                  <a:schemeClr val="accent3"/>
                </a:solidFill>
                <a:latin typeface="+mj-lt"/>
              </a:rPr>
              <a:t>Multicloud</a:t>
            </a:r>
            <a:r>
              <a:rPr lang="en-US" sz="1100" dirty="0">
                <a:solidFill>
                  <a:schemeClr val="accent3"/>
                </a:solidFill>
                <a:latin typeface="+mj-lt"/>
              </a:rPr>
              <a:t> Management</a:t>
            </a:r>
          </a:p>
        </p:txBody>
      </p:sp>
      <p:cxnSp>
        <p:nvCxnSpPr>
          <p:cNvPr id="16" name="Straight Arrow Connector 15">
            <a:extLst>
              <a:ext uri="{FF2B5EF4-FFF2-40B4-BE49-F238E27FC236}">
                <a16:creationId xmlns:a16="http://schemas.microsoft.com/office/drawing/2014/main" id="{F8ED5131-6D3A-492C-AE02-97DD2F8C5A46}"/>
              </a:ext>
            </a:extLst>
          </p:cNvPr>
          <p:cNvCxnSpPr>
            <a:cxnSpLocks/>
          </p:cNvCxnSpPr>
          <p:nvPr/>
        </p:nvCxnSpPr>
        <p:spPr bwMode="auto">
          <a:xfrm>
            <a:off x="4738493" y="4845107"/>
            <a:ext cx="244228" cy="0"/>
          </a:xfrm>
          <a:prstGeom prst="straightConnector1">
            <a:avLst/>
          </a:prstGeom>
          <a:ln>
            <a:solidFill>
              <a:srgbClr val="FF6327"/>
            </a:solidFill>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17" name="Rectangle: Rounded Corners 16">
            <a:extLst>
              <a:ext uri="{FF2B5EF4-FFF2-40B4-BE49-F238E27FC236}">
                <a16:creationId xmlns:a16="http://schemas.microsoft.com/office/drawing/2014/main" id="{E9E9FFCC-89C4-49FE-82AE-9A61AB4FA5A7}"/>
              </a:ext>
            </a:extLst>
          </p:cNvPr>
          <p:cNvSpPr/>
          <p:nvPr/>
        </p:nvSpPr>
        <p:spPr>
          <a:xfrm>
            <a:off x="2638291" y="824964"/>
            <a:ext cx="1739711" cy="262943"/>
          </a:xfrm>
          <a:prstGeom prst="roundRect">
            <a:avLst>
              <a:gd name="adj" fmla="val 50000"/>
            </a:avLst>
          </a:prstGeom>
          <a:solidFill>
            <a:schemeClr val="accent4"/>
          </a:solidFill>
        </p:spPr>
        <p:txBody>
          <a:bodyPr wrap="square" tIns="45720" anchor="ctr">
            <a:noAutofit/>
          </a:bodyPr>
          <a:lstStyle/>
          <a:p>
            <a:pPr algn="ctr" defTabSz="914621">
              <a:defRPr/>
            </a:pPr>
            <a:r>
              <a:rPr lang="en-US" sz="1200" b="1" dirty="0">
                <a:solidFill>
                  <a:schemeClr val="bg1"/>
                </a:solidFill>
                <a:latin typeface="+mj-lt"/>
              </a:rPr>
              <a:t>Key Drivers </a:t>
            </a:r>
          </a:p>
        </p:txBody>
      </p:sp>
      <p:sp>
        <p:nvSpPr>
          <p:cNvPr id="18" name="Rectangle: Rounded Corners 17">
            <a:extLst>
              <a:ext uri="{FF2B5EF4-FFF2-40B4-BE49-F238E27FC236}">
                <a16:creationId xmlns:a16="http://schemas.microsoft.com/office/drawing/2014/main" id="{FDE806DA-4AA1-4ECD-8844-9249FFC8C094}"/>
              </a:ext>
            </a:extLst>
          </p:cNvPr>
          <p:cNvSpPr/>
          <p:nvPr/>
        </p:nvSpPr>
        <p:spPr>
          <a:xfrm>
            <a:off x="5334000" y="824963"/>
            <a:ext cx="2219814" cy="262943"/>
          </a:xfrm>
          <a:prstGeom prst="roundRect">
            <a:avLst>
              <a:gd name="adj" fmla="val 50000"/>
            </a:avLst>
          </a:prstGeom>
          <a:solidFill>
            <a:schemeClr val="accent4"/>
          </a:solidFill>
        </p:spPr>
        <p:txBody>
          <a:bodyPr wrap="square" tIns="45720" anchor="ctr">
            <a:noAutofit/>
          </a:bodyPr>
          <a:lstStyle/>
          <a:p>
            <a:pPr algn="ctr" defTabSz="914621">
              <a:defRPr/>
            </a:pPr>
            <a:r>
              <a:rPr lang="en-US" sz="1200" b="1" dirty="0">
                <a:solidFill>
                  <a:schemeClr val="bg1"/>
                </a:solidFill>
                <a:latin typeface="+mj-lt"/>
              </a:rPr>
              <a:t>Use Cases</a:t>
            </a:r>
          </a:p>
        </p:txBody>
      </p:sp>
      <p:sp>
        <p:nvSpPr>
          <p:cNvPr id="19" name="Rectangle: Rounded Corners 18">
            <a:extLst>
              <a:ext uri="{FF2B5EF4-FFF2-40B4-BE49-F238E27FC236}">
                <a16:creationId xmlns:a16="http://schemas.microsoft.com/office/drawing/2014/main" id="{BEE39C45-BE4C-4BD8-AC5A-6A7404BBF4C3}"/>
              </a:ext>
            </a:extLst>
          </p:cNvPr>
          <p:cNvSpPr/>
          <p:nvPr/>
        </p:nvSpPr>
        <p:spPr>
          <a:xfrm>
            <a:off x="9083312" y="847984"/>
            <a:ext cx="1508487" cy="262943"/>
          </a:xfrm>
          <a:prstGeom prst="roundRect">
            <a:avLst>
              <a:gd name="adj" fmla="val 50000"/>
            </a:avLst>
          </a:prstGeom>
          <a:solidFill>
            <a:schemeClr val="accent4"/>
          </a:solidFill>
        </p:spPr>
        <p:txBody>
          <a:bodyPr wrap="square" tIns="45720" anchor="ctr">
            <a:noAutofit/>
          </a:bodyPr>
          <a:lstStyle/>
          <a:p>
            <a:pPr algn="ctr" defTabSz="914621">
              <a:defRPr/>
            </a:pPr>
            <a:r>
              <a:rPr lang="en-US" sz="1200" b="1" dirty="0">
                <a:solidFill>
                  <a:schemeClr val="bg1"/>
                </a:solidFill>
                <a:latin typeface="+mj-lt"/>
              </a:rPr>
              <a:t>IBM Offer</a:t>
            </a:r>
          </a:p>
        </p:txBody>
      </p:sp>
      <p:sp>
        <p:nvSpPr>
          <p:cNvPr id="20" name="Rectangle 19">
            <a:extLst>
              <a:ext uri="{FF2B5EF4-FFF2-40B4-BE49-F238E27FC236}">
                <a16:creationId xmlns:a16="http://schemas.microsoft.com/office/drawing/2014/main" id="{83C275DB-56D2-41CB-B610-267EBE841F71}"/>
              </a:ext>
            </a:extLst>
          </p:cNvPr>
          <p:cNvSpPr/>
          <p:nvPr/>
        </p:nvSpPr>
        <p:spPr>
          <a:xfrm>
            <a:off x="5092065" y="3350486"/>
            <a:ext cx="3566160" cy="430887"/>
          </a:xfrm>
          <a:prstGeom prst="rect">
            <a:avLst/>
          </a:prstGeom>
        </p:spPr>
        <p:txBody>
          <a:bodyPr wrap="square">
            <a:spAutoFit/>
          </a:bodyPr>
          <a:lstStyle/>
          <a:p>
            <a:pPr defTabSz="1219170" fontAlgn="base">
              <a:spcAft>
                <a:spcPct val="0"/>
              </a:spcAft>
              <a:buClr>
                <a:srgbClr val="6D6E70"/>
              </a:buClr>
              <a:buSzPct val="90000"/>
              <a:defRPr/>
            </a:pPr>
            <a:r>
              <a:rPr lang="en-US" sz="1100" i="1" kern="0">
                <a:solidFill>
                  <a:schemeClr val="accent3"/>
                </a:solidFill>
                <a:latin typeface="+mj-lt"/>
              </a:rPr>
              <a:t>Containerize the legacy or cloud native applications with Kubernetes Orchestration</a:t>
            </a:r>
          </a:p>
        </p:txBody>
      </p:sp>
      <p:sp>
        <p:nvSpPr>
          <p:cNvPr id="25" name="Rectangle 24">
            <a:extLst>
              <a:ext uri="{FF2B5EF4-FFF2-40B4-BE49-F238E27FC236}">
                <a16:creationId xmlns:a16="http://schemas.microsoft.com/office/drawing/2014/main" id="{12B2F78D-2AA0-4C57-9B58-75B2085EDD3F}"/>
              </a:ext>
            </a:extLst>
          </p:cNvPr>
          <p:cNvSpPr/>
          <p:nvPr/>
        </p:nvSpPr>
        <p:spPr>
          <a:xfrm>
            <a:off x="5092065" y="1969540"/>
            <a:ext cx="3566160" cy="430887"/>
          </a:xfrm>
          <a:prstGeom prst="rect">
            <a:avLst/>
          </a:prstGeom>
        </p:spPr>
        <p:txBody>
          <a:bodyPr wrap="square">
            <a:spAutoFit/>
          </a:bodyPr>
          <a:lstStyle/>
          <a:p>
            <a:pPr defTabSz="1219170" fontAlgn="base">
              <a:spcAft>
                <a:spcPct val="0"/>
              </a:spcAft>
              <a:buClr>
                <a:srgbClr val="6D6E70"/>
              </a:buClr>
              <a:buSzPct val="90000"/>
              <a:defRPr/>
            </a:pPr>
            <a:r>
              <a:rPr lang="en-US" sz="1100" i="1" kern="0" dirty="0">
                <a:solidFill>
                  <a:schemeClr val="accent3"/>
                </a:solidFill>
                <a:latin typeface="+mj-lt"/>
              </a:rPr>
              <a:t>Create microservices based apps and adopt DevOps, CI/CD for greater agility </a:t>
            </a:r>
          </a:p>
        </p:txBody>
      </p:sp>
      <p:sp>
        <p:nvSpPr>
          <p:cNvPr id="26" name="Rectangle 25">
            <a:extLst>
              <a:ext uri="{FF2B5EF4-FFF2-40B4-BE49-F238E27FC236}">
                <a16:creationId xmlns:a16="http://schemas.microsoft.com/office/drawing/2014/main" id="{C8620A4E-CECE-4A49-BC26-D2D7AF7A15EB}"/>
              </a:ext>
            </a:extLst>
          </p:cNvPr>
          <p:cNvSpPr/>
          <p:nvPr/>
        </p:nvSpPr>
        <p:spPr>
          <a:xfrm>
            <a:off x="5092065" y="4677914"/>
            <a:ext cx="3566160" cy="430887"/>
          </a:xfrm>
          <a:prstGeom prst="rect">
            <a:avLst/>
          </a:prstGeom>
        </p:spPr>
        <p:txBody>
          <a:bodyPr wrap="square">
            <a:spAutoFit/>
          </a:bodyPr>
          <a:lstStyle/>
          <a:p>
            <a:pPr defTabSz="1219170" fontAlgn="base">
              <a:spcAft>
                <a:spcPct val="0"/>
              </a:spcAft>
              <a:buClr>
                <a:srgbClr val="6D6E70"/>
              </a:buClr>
              <a:buSzPct val="90000"/>
              <a:defRPr/>
            </a:pPr>
            <a:r>
              <a:rPr lang="en-US" sz="1100" i="1" kern="0">
                <a:solidFill>
                  <a:schemeClr val="accent3"/>
                </a:solidFill>
                <a:latin typeface="+mj-lt"/>
              </a:rPr>
              <a:t>Monitor, Manage &amp; automate operations &amp; workloads across Multicloud environments.  </a:t>
            </a:r>
          </a:p>
        </p:txBody>
      </p:sp>
      <p:sp>
        <p:nvSpPr>
          <p:cNvPr id="27" name="Rectangle 26">
            <a:extLst>
              <a:ext uri="{FF2B5EF4-FFF2-40B4-BE49-F238E27FC236}">
                <a16:creationId xmlns:a16="http://schemas.microsoft.com/office/drawing/2014/main" id="{0446CF08-02FB-42A7-8C6A-2C555253A8D2}"/>
              </a:ext>
            </a:extLst>
          </p:cNvPr>
          <p:cNvSpPr/>
          <p:nvPr/>
        </p:nvSpPr>
        <p:spPr>
          <a:xfrm>
            <a:off x="8635937" y="2718269"/>
            <a:ext cx="2937817" cy="261610"/>
          </a:xfrm>
          <a:prstGeom prst="rect">
            <a:avLst/>
          </a:prstGeom>
        </p:spPr>
        <p:txBody>
          <a:bodyPr wrap="square">
            <a:spAutoFit/>
          </a:bodyPr>
          <a:lstStyle/>
          <a:p>
            <a:pPr marL="171450" indent="-171450" defTabSz="914621">
              <a:buClr>
                <a:schemeClr val="accent1"/>
              </a:buClr>
              <a:buFont typeface="Wingdings" panose="05000000000000000000" pitchFamily="2" charset="2"/>
              <a:buChar char="§"/>
              <a:defRPr/>
            </a:pPr>
            <a:r>
              <a:rPr lang="en-US" sz="1100">
                <a:solidFill>
                  <a:schemeClr val="accent3"/>
                </a:solidFill>
              </a:rPr>
              <a:t>Cloud Pak for Applications</a:t>
            </a:r>
          </a:p>
        </p:txBody>
      </p:sp>
      <p:cxnSp>
        <p:nvCxnSpPr>
          <p:cNvPr id="28" name="Straight Arrow Connector 27">
            <a:extLst>
              <a:ext uri="{FF2B5EF4-FFF2-40B4-BE49-F238E27FC236}">
                <a16:creationId xmlns:a16="http://schemas.microsoft.com/office/drawing/2014/main" id="{B3E1A8BF-0492-44C7-8F9E-E492A088FACA}"/>
              </a:ext>
            </a:extLst>
          </p:cNvPr>
          <p:cNvCxnSpPr>
            <a:cxnSpLocks/>
          </p:cNvCxnSpPr>
          <p:nvPr/>
        </p:nvCxnSpPr>
        <p:spPr bwMode="auto">
          <a:xfrm>
            <a:off x="4745841" y="2842575"/>
            <a:ext cx="229532" cy="0"/>
          </a:xfrm>
          <a:prstGeom prst="straightConnector1">
            <a:avLst/>
          </a:prstGeom>
          <a:ln>
            <a:solidFill>
              <a:srgbClr val="2B0A3D"/>
            </a:solidFill>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29" name="Content Placeholder 2">
            <a:extLst>
              <a:ext uri="{FF2B5EF4-FFF2-40B4-BE49-F238E27FC236}">
                <a16:creationId xmlns:a16="http://schemas.microsoft.com/office/drawing/2014/main" id="{8FB31F78-A44A-41D1-A4EC-895E861B27DD}"/>
              </a:ext>
            </a:extLst>
          </p:cNvPr>
          <p:cNvSpPr txBox="1">
            <a:spLocks/>
          </p:cNvSpPr>
          <p:nvPr/>
        </p:nvSpPr>
        <p:spPr>
          <a:xfrm>
            <a:off x="2290854" y="2657971"/>
            <a:ext cx="2434584" cy="365760"/>
          </a:xfrm>
          <a:prstGeom prst="roundRect">
            <a:avLst>
              <a:gd name="adj" fmla="val 50000"/>
            </a:avLst>
          </a:prstGeom>
          <a:solidFill>
            <a:schemeClr val="accent2"/>
          </a:solidFill>
        </p:spPr>
        <p:txBody>
          <a:bodyPr anchor="ctr" anchorCtr="0"/>
          <a:lstStyle>
            <a:lvl1pPr marL="0" indent="0" algn="l" defTabSz="457046" rtl="0" eaLnBrk="1" latinLnBrk="0" hangingPunct="1">
              <a:lnSpc>
                <a:spcPct val="100000"/>
              </a:lnSpc>
              <a:spcBef>
                <a:spcPts val="1100"/>
              </a:spcBef>
              <a:buFont typeface="Arial"/>
              <a:buNone/>
              <a:defRPr sz="1425" kern="1200">
                <a:solidFill>
                  <a:schemeClr val="bg2"/>
                </a:solidFill>
                <a:latin typeface="+mn-lt"/>
                <a:ea typeface="IBM Plex Sans" panose="020B0503050203000203" pitchFamily="34" charset="0"/>
                <a:cs typeface="Arial" charset="0"/>
              </a:defRPr>
            </a:lvl1pPr>
            <a:lvl2pPr marL="172986"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2pPr>
            <a:lvl3pPr marL="396745"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3pPr>
            <a:lvl4pPr marL="625280" indent="-168223"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4pPr>
            <a:lvl5pPr marL="803015"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5pPr>
            <a:lvl6pPr marL="2513781" indent="-228522" algn="l" defTabSz="457046" rtl="0" eaLnBrk="1" latinLnBrk="0" hangingPunct="1">
              <a:spcBef>
                <a:spcPct val="20000"/>
              </a:spcBef>
              <a:buFont typeface="Arial"/>
              <a:buChar char="•"/>
              <a:defRPr sz="2025" kern="1200">
                <a:solidFill>
                  <a:schemeClr val="tx1"/>
                </a:solidFill>
                <a:latin typeface="+mn-lt"/>
                <a:ea typeface="+mn-ea"/>
                <a:cs typeface="+mn-cs"/>
              </a:defRPr>
            </a:lvl6pPr>
            <a:lvl7pPr marL="2970838" indent="-228522" algn="l" defTabSz="457046" rtl="0" eaLnBrk="1" latinLnBrk="0" hangingPunct="1">
              <a:spcBef>
                <a:spcPct val="20000"/>
              </a:spcBef>
              <a:buFont typeface="Arial"/>
              <a:buChar char="•"/>
              <a:defRPr sz="2025" kern="1200">
                <a:solidFill>
                  <a:schemeClr val="tx1"/>
                </a:solidFill>
                <a:latin typeface="+mn-lt"/>
                <a:ea typeface="+mn-ea"/>
                <a:cs typeface="+mn-cs"/>
              </a:defRPr>
            </a:lvl7pPr>
            <a:lvl8pPr marL="3427889" indent="-228522" algn="l" defTabSz="457046" rtl="0" eaLnBrk="1" latinLnBrk="0" hangingPunct="1">
              <a:spcBef>
                <a:spcPct val="20000"/>
              </a:spcBef>
              <a:buFont typeface="Arial"/>
              <a:buChar char="•"/>
              <a:defRPr sz="2025" kern="1200">
                <a:solidFill>
                  <a:schemeClr val="tx1"/>
                </a:solidFill>
                <a:latin typeface="+mn-lt"/>
                <a:ea typeface="+mn-ea"/>
                <a:cs typeface="+mn-cs"/>
              </a:defRPr>
            </a:lvl8pPr>
            <a:lvl9pPr marL="3884939" indent="-228522" algn="l" defTabSz="457046" rtl="0" eaLnBrk="1" latinLnBrk="0" hangingPunct="1">
              <a:spcBef>
                <a:spcPct val="20000"/>
              </a:spcBef>
              <a:buFont typeface="Arial"/>
              <a:buChar char="•"/>
              <a:defRPr sz="2025" kern="1200">
                <a:solidFill>
                  <a:schemeClr val="tx1"/>
                </a:solidFill>
                <a:latin typeface="+mn-lt"/>
                <a:ea typeface="+mn-ea"/>
                <a:cs typeface="+mn-cs"/>
              </a:defRPr>
            </a:lvl9pPr>
          </a:lstStyle>
          <a:p>
            <a:pPr algn="ctr" defTabSz="812464">
              <a:spcBef>
                <a:spcPts val="1956"/>
              </a:spcBef>
              <a:defRPr/>
            </a:pPr>
            <a:r>
              <a:rPr lang="en-US" sz="1200">
                <a:solidFill>
                  <a:srgbClr val="FFFFFF"/>
                </a:solidFill>
              </a:rPr>
              <a:t>Application Modernization</a:t>
            </a:r>
          </a:p>
        </p:txBody>
      </p:sp>
      <p:sp>
        <p:nvSpPr>
          <p:cNvPr id="31" name="Rectangle 30">
            <a:extLst>
              <a:ext uri="{FF2B5EF4-FFF2-40B4-BE49-F238E27FC236}">
                <a16:creationId xmlns:a16="http://schemas.microsoft.com/office/drawing/2014/main" id="{AD8683FB-01BD-4DDA-9B98-0532099202AE}"/>
              </a:ext>
            </a:extLst>
          </p:cNvPr>
          <p:cNvSpPr/>
          <p:nvPr/>
        </p:nvSpPr>
        <p:spPr>
          <a:xfrm>
            <a:off x="5092065" y="2653310"/>
            <a:ext cx="3566160" cy="430887"/>
          </a:xfrm>
          <a:prstGeom prst="rect">
            <a:avLst/>
          </a:prstGeom>
        </p:spPr>
        <p:txBody>
          <a:bodyPr wrap="square">
            <a:spAutoFit/>
          </a:bodyPr>
          <a:lstStyle/>
          <a:p>
            <a:pPr defTabSz="1219170" fontAlgn="base">
              <a:spcAft>
                <a:spcPct val="0"/>
              </a:spcAft>
              <a:buClr>
                <a:srgbClr val="6D6E70"/>
              </a:buClr>
              <a:buSzPct val="90000"/>
              <a:defRPr/>
            </a:pPr>
            <a:r>
              <a:rPr lang="en-US" sz="1100" i="1" kern="0" dirty="0">
                <a:solidFill>
                  <a:schemeClr val="accent3"/>
                </a:solidFill>
                <a:latin typeface="+mj-lt"/>
              </a:rPr>
              <a:t>Refactor legacy applications &amp; integrations using containers &amp; cloud native technologies</a:t>
            </a:r>
          </a:p>
        </p:txBody>
      </p:sp>
      <p:sp>
        <p:nvSpPr>
          <p:cNvPr id="32" name="Content Placeholder 2">
            <a:extLst>
              <a:ext uri="{FF2B5EF4-FFF2-40B4-BE49-F238E27FC236}">
                <a16:creationId xmlns:a16="http://schemas.microsoft.com/office/drawing/2014/main" id="{725E09CB-2AAD-4B90-A365-C92385070DF9}"/>
              </a:ext>
            </a:extLst>
          </p:cNvPr>
          <p:cNvSpPr txBox="1">
            <a:spLocks/>
          </p:cNvSpPr>
          <p:nvPr/>
        </p:nvSpPr>
        <p:spPr>
          <a:xfrm>
            <a:off x="2294845" y="5297376"/>
            <a:ext cx="2434584" cy="365760"/>
          </a:xfrm>
          <a:prstGeom prst="roundRect">
            <a:avLst>
              <a:gd name="adj" fmla="val 50000"/>
            </a:avLst>
          </a:prstGeom>
          <a:solidFill>
            <a:srgbClr val="FF6327"/>
          </a:solidFill>
        </p:spPr>
        <p:txBody>
          <a:bodyPr anchor="ctr" anchorCtr="0"/>
          <a:lstStyle>
            <a:defPPr>
              <a:defRPr lang="pt-PT"/>
            </a:defPPr>
            <a:lvl1pPr indent="0" algn="ctr" defTabSz="812464">
              <a:lnSpc>
                <a:spcPct val="100000"/>
              </a:lnSpc>
              <a:spcBef>
                <a:spcPts val="1956"/>
              </a:spcBef>
              <a:buFont typeface="Arial"/>
              <a:buNone/>
              <a:defRPr sz="1867">
                <a:solidFill>
                  <a:srgbClr val="FFFFFF"/>
                </a:solidFill>
                <a:latin typeface="IBM Plex Sans"/>
                <a:ea typeface="IBM Plex Sans" panose="020B0503050203000203" pitchFamily="34" charset="0"/>
                <a:cs typeface="Arial" charset="0"/>
              </a:defRPr>
            </a:lvl1pPr>
            <a:lvl2pPr marL="172986" indent="-172986" defTabSz="457046">
              <a:lnSpc>
                <a:spcPct val="100000"/>
              </a:lnSpc>
              <a:spcBef>
                <a:spcPts val="1100"/>
              </a:spcBef>
              <a:spcAft>
                <a:spcPts val="0"/>
              </a:spcAft>
              <a:buFont typeface="Arial"/>
              <a:buChar char="–"/>
              <a:defRPr sz="1425">
                <a:solidFill>
                  <a:schemeClr val="bg2"/>
                </a:solidFill>
                <a:ea typeface="IBM Plex Sans" panose="020B0503050203000203" pitchFamily="34" charset="0"/>
                <a:cs typeface="Arial" charset="0"/>
              </a:defRPr>
            </a:lvl2pPr>
            <a:lvl3pPr marL="396745" indent="-172986" defTabSz="457046">
              <a:lnSpc>
                <a:spcPct val="100000"/>
              </a:lnSpc>
              <a:spcBef>
                <a:spcPts val="1100"/>
              </a:spcBef>
              <a:spcAft>
                <a:spcPts val="0"/>
              </a:spcAft>
              <a:buFont typeface="Arial"/>
              <a:buChar char="•"/>
              <a:defRPr sz="1425">
                <a:solidFill>
                  <a:schemeClr val="bg2"/>
                </a:solidFill>
                <a:ea typeface="IBM Plex Sans" panose="020B0503050203000203" pitchFamily="34" charset="0"/>
                <a:cs typeface="Arial" charset="0"/>
              </a:defRPr>
            </a:lvl3pPr>
            <a:lvl4pPr marL="625280" indent="-168223" defTabSz="457046">
              <a:lnSpc>
                <a:spcPct val="100000"/>
              </a:lnSpc>
              <a:spcBef>
                <a:spcPts val="1100"/>
              </a:spcBef>
              <a:spcAft>
                <a:spcPts val="0"/>
              </a:spcAft>
              <a:buFont typeface="Arial"/>
              <a:buChar char="–"/>
              <a:defRPr sz="1425">
                <a:solidFill>
                  <a:schemeClr val="bg2"/>
                </a:solidFill>
                <a:ea typeface="IBM Plex Sans" panose="020B0503050203000203" pitchFamily="34" charset="0"/>
                <a:cs typeface="Arial" charset="0"/>
              </a:defRPr>
            </a:lvl4pPr>
            <a:lvl5pPr marL="803015" indent="-172986" defTabSz="457046">
              <a:lnSpc>
                <a:spcPct val="100000"/>
              </a:lnSpc>
              <a:spcBef>
                <a:spcPts val="1100"/>
              </a:spcBef>
              <a:spcAft>
                <a:spcPts val="0"/>
              </a:spcAft>
              <a:buFont typeface="Arial"/>
              <a:buChar char="»"/>
              <a:defRPr sz="1425">
                <a:solidFill>
                  <a:schemeClr val="bg2"/>
                </a:solidFill>
                <a:ea typeface="IBM Plex Sans" panose="020B0503050203000203" pitchFamily="34" charset="0"/>
                <a:cs typeface="Arial" charset="0"/>
              </a:defRPr>
            </a:lvl5pPr>
            <a:lvl6pPr marL="2513781" indent="-228522" defTabSz="457046">
              <a:spcBef>
                <a:spcPct val="20000"/>
              </a:spcBef>
              <a:buFont typeface="Arial"/>
              <a:buChar char="•"/>
              <a:defRPr sz="2025"/>
            </a:lvl6pPr>
            <a:lvl7pPr marL="2970838" indent="-228522" defTabSz="457046">
              <a:spcBef>
                <a:spcPct val="20000"/>
              </a:spcBef>
              <a:buFont typeface="Arial"/>
              <a:buChar char="•"/>
              <a:defRPr sz="2025"/>
            </a:lvl7pPr>
            <a:lvl8pPr marL="3427889" indent="-228522" defTabSz="457046">
              <a:spcBef>
                <a:spcPct val="20000"/>
              </a:spcBef>
              <a:buFont typeface="Arial"/>
              <a:buChar char="•"/>
              <a:defRPr sz="2025"/>
            </a:lvl8pPr>
            <a:lvl9pPr marL="3884939" indent="-228522" defTabSz="457046">
              <a:spcBef>
                <a:spcPct val="20000"/>
              </a:spcBef>
              <a:buFont typeface="Arial"/>
              <a:buChar char="•"/>
              <a:defRPr sz="2025"/>
            </a:lvl9pPr>
          </a:lstStyle>
          <a:p>
            <a:r>
              <a:rPr lang="en-US" sz="1200">
                <a:latin typeface="+mn-lt"/>
              </a:rPr>
              <a:t>MCM essentials</a:t>
            </a:r>
          </a:p>
        </p:txBody>
      </p:sp>
      <p:sp>
        <p:nvSpPr>
          <p:cNvPr id="33" name="Rectangle 32">
            <a:extLst>
              <a:ext uri="{FF2B5EF4-FFF2-40B4-BE49-F238E27FC236}">
                <a16:creationId xmlns:a16="http://schemas.microsoft.com/office/drawing/2014/main" id="{3C0D93CA-8098-4CAF-8B11-7F0268436218}"/>
              </a:ext>
            </a:extLst>
          </p:cNvPr>
          <p:cNvSpPr/>
          <p:nvPr/>
        </p:nvSpPr>
        <p:spPr>
          <a:xfrm>
            <a:off x="8639929" y="5315511"/>
            <a:ext cx="2921616" cy="430887"/>
          </a:xfrm>
          <a:prstGeom prst="rect">
            <a:avLst/>
          </a:prstGeom>
        </p:spPr>
        <p:txBody>
          <a:bodyPr wrap="square">
            <a:spAutoFit/>
          </a:bodyPr>
          <a:lstStyle/>
          <a:p>
            <a:pPr marL="171450" indent="-171450" defTabSz="914621">
              <a:buClr>
                <a:schemeClr val="accent1"/>
              </a:buClr>
              <a:buFont typeface="Wingdings" panose="05000000000000000000" pitchFamily="2" charset="2"/>
              <a:buChar char="§"/>
              <a:defRPr/>
            </a:pPr>
            <a:r>
              <a:rPr lang="en-US" sz="1100" dirty="0">
                <a:solidFill>
                  <a:schemeClr val="accent3"/>
                </a:solidFill>
                <a:latin typeface="+mj-lt"/>
              </a:rPr>
              <a:t>Cloud Pak for </a:t>
            </a:r>
            <a:r>
              <a:rPr lang="en-US" sz="1100" dirty="0" err="1">
                <a:solidFill>
                  <a:schemeClr val="accent3"/>
                </a:solidFill>
                <a:latin typeface="+mj-lt"/>
              </a:rPr>
              <a:t>Multicloud</a:t>
            </a:r>
            <a:r>
              <a:rPr lang="en-US" sz="1100" dirty="0">
                <a:solidFill>
                  <a:schemeClr val="accent3"/>
                </a:solidFill>
                <a:latin typeface="+mj-lt"/>
              </a:rPr>
              <a:t> Management</a:t>
            </a:r>
          </a:p>
        </p:txBody>
      </p:sp>
      <p:cxnSp>
        <p:nvCxnSpPr>
          <p:cNvPr id="34" name="Straight Arrow Connector 33">
            <a:extLst>
              <a:ext uri="{FF2B5EF4-FFF2-40B4-BE49-F238E27FC236}">
                <a16:creationId xmlns:a16="http://schemas.microsoft.com/office/drawing/2014/main" id="{E2EAE075-01FF-4966-B259-CBFD56383500}"/>
              </a:ext>
            </a:extLst>
          </p:cNvPr>
          <p:cNvCxnSpPr>
            <a:cxnSpLocks/>
          </p:cNvCxnSpPr>
          <p:nvPr/>
        </p:nvCxnSpPr>
        <p:spPr bwMode="auto">
          <a:xfrm>
            <a:off x="4738493" y="5478359"/>
            <a:ext cx="244228" cy="0"/>
          </a:xfrm>
          <a:prstGeom prst="straightConnector1">
            <a:avLst/>
          </a:prstGeom>
          <a:ln>
            <a:solidFill>
              <a:srgbClr val="FF6327"/>
            </a:solidFill>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36" name="Rectangle 35">
            <a:extLst>
              <a:ext uri="{FF2B5EF4-FFF2-40B4-BE49-F238E27FC236}">
                <a16:creationId xmlns:a16="http://schemas.microsoft.com/office/drawing/2014/main" id="{E39AB3F1-4F7F-4481-BC41-86EDC18EB285}"/>
              </a:ext>
            </a:extLst>
          </p:cNvPr>
          <p:cNvSpPr/>
          <p:nvPr/>
        </p:nvSpPr>
        <p:spPr>
          <a:xfrm>
            <a:off x="5092065" y="5303531"/>
            <a:ext cx="3539415" cy="430887"/>
          </a:xfrm>
          <a:prstGeom prst="rect">
            <a:avLst/>
          </a:prstGeom>
        </p:spPr>
        <p:txBody>
          <a:bodyPr wrap="square">
            <a:spAutoFit/>
          </a:bodyPr>
          <a:lstStyle/>
          <a:p>
            <a:pPr defTabSz="1219170" fontAlgn="base">
              <a:spcAft>
                <a:spcPct val="0"/>
              </a:spcAft>
              <a:buClr>
                <a:srgbClr val="6D6E70"/>
              </a:buClr>
              <a:buSzPct val="90000"/>
              <a:defRPr/>
            </a:pPr>
            <a:r>
              <a:rPr lang="en-US" sz="1100" i="1" kern="0" dirty="0">
                <a:solidFill>
                  <a:schemeClr val="accent3"/>
                </a:solidFill>
                <a:latin typeface="+mj-lt"/>
              </a:rPr>
              <a:t>Attach MCM with App and Integration use cases or trade up/ upgrade existing customers </a:t>
            </a:r>
          </a:p>
        </p:txBody>
      </p:sp>
      <p:sp>
        <p:nvSpPr>
          <p:cNvPr id="37" name="Rectangle 36">
            <a:extLst>
              <a:ext uri="{FF2B5EF4-FFF2-40B4-BE49-F238E27FC236}">
                <a16:creationId xmlns:a16="http://schemas.microsoft.com/office/drawing/2014/main" id="{63C08C7F-FE43-4855-A239-F60D88D82047}"/>
              </a:ext>
            </a:extLst>
          </p:cNvPr>
          <p:cNvSpPr/>
          <p:nvPr/>
        </p:nvSpPr>
        <p:spPr>
          <a:xfrm>
            <a:off x="8638155" y="1251657"/>
            <a:ext cx="2937817" cy="430887"/>
          </a:xfrm>
          <a:prstGeom prst="rect">
            <a:avLst/>
          </a:prstGeom>
        </p:spPr>
        <p:txBody>
          <a:bodyPr wrap="square">
            <a:spAutoFit/>
          </a:bodyPr>
          <a:lstStyle/>
          <a:p>
            <a:pPr marL="171450" indent="-171450" defTabSz="914621">
              <a:buClr>
                <a:schemeClr val="accent1"/>
              </a:buClr>
              <a:buFont typeface="Wingdings" panose="05000000000000000000" pitchFamily="2" charset="2"/>
              <a:buChar char="§"/>
              <a:defRPr/>
            </a:pPr>
            <a:r>
              <a:rPr lang="en-US" sz="1100" dirty="0">
                <a:solidFill>
                  <a:schemeClr val="accent3"/>
                </a:solidFill>
                <a:latin typeface="+mj-lt"/>
              </a:rPr>
              <a:t>Cloud Pak for Applications – Transformation Advisor</a:t>
            </a:r>
          </a:p>
        </p:txBody>
      </p:sp>
      <p:cxnSp>
        <p:nvCxnSpPr>
          <p:cNvPr id="38" name="Straight Arrow Connector 37">
            <a:extLst>
              <a:ext uri="{FF2B5EF4-FFF2-40B4-BE49-F238E27FC236}">
                <a16:creationId xmlns:a16="http://schemas.microsoft.com/office/drawing/2014/main" id="{E5415AB4-3E99-4DEB-8D75-CF72AFAB1C42}"/>
              </a:ext>
            </a:extLst>
          </p:cNvPr>
          <p:cNvCxnSpPr>
            <a:cxnSpLocks/>
          </p:cNvCxnSpPr>
          <p:nvPr/>
        </p:nvCxnSpPr>
        <p:spPr bwMode="auto">
          <a:xfrm>
            <a:off x="4745841" y="1445832"/>
            <a:ext cx="229532" cy="0"/>
          </a:xfrm>
          <a:prstGeom prst="straightConnector1">
            <a:avLst/>
          </a:prstGeom>
          <a:ln>
            <a:solidFill>
              <a:srgbClr val="2B0A3D"/>
            </a:solidFill>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39" name="Content Placeholder 2">
            <a:extLst>
              <a:ext uri="{FF2B5EF4-FFF2-40B4-BE49-F238E27FC236}">
                <a16:creationId xmlns:a16="http://schemas.microsoft.com/office/drawing/2014/main" id="{56531932-7F37-406D-862D-0AD725A0135C}"/>
              </a:ext>
            </a:extLst>
          </p:cNvPr>
          <p:cNvSpPr txBox="1">
            <a:spLocks/>
          </p:cNvSpPr>
          <p:nvPr/>
        </p:nvSpPr>
        <p:spPr>
          <a:xfrm>
            <a:off x="2290854" y="1270106"/>
            <a:ext cx="2434584" cy="365760"/>
          </a:xfrm>
          <a:prstGeom prst="roundRect">
            <a:avLst>
              <a:gd name="adj" fmla="val 50000"/>
            </a:avLst>
          </a:prstGeom>
          <a:solidFill>
            <a:schemeClr val="accent2"/>
          </a:solidFill>
        </p:spPr>
        <p:txBody>
          <a:bodyPr anchor="ctr" anchorCtr="0"/>
          <a:lstStyle>
            <a:lvl1pPr marL="0" indent="0" algn="l" defTabSz="457046" rtl="0" eaLnBrk="1" latinLnBrk="0" hangingPunct="1">
              <a:lnSpc>
                <a:spcPct val="100000"/>
              </a:lnSpc>
              <a:spcBef>
                <a:spcPts val="1100"/>
              </a:spcBef>
              <a:buFont typeface="Arial"/>
              <a:buNone/>
              <a:defRPr sz="1425" kern="1200">
                <a:solidFill>
                  <a:schemeClr val="bg2"/>
                </a:solidFill>
                <a:latin typeface="+mn-lt"/>
                <a:ea typeface="IBM Plex Sans" panose="020B0503050203000203" pitchFamily="34" charset="0"/>
                <a:cs typeface="Arial" charset="0"/>
              </a:defRPr>
            </a:lvl1pPr>
            <a:lvl2pPr marL="172986"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2pPr>
            <a:lvl3pPr marL="396745"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3pPr>
            <a:lvl4pPr marL="625280" indent="-168223"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4pPr>
            <a:lvl5pPr marL="803015" indent="-172986" algn="l" defTabSz="457046" rtl="0" eaLnBrk="1" latinLnBrk="0" hangingPunct="1">
              <a:lnSpc>
                <a:spcPct val="100000"/>
              </a:lnSpc>
              <a:spcBef>
                <a:spcPts val="1100"/>
              </a:spcBef>
              <a:spcAft>
                <a:spcPts val="0"/>
              </a:spcAft>
              <a:buFont typeface="Arial"/>
              <a:buChar char="»"/>
              <a:defRPr sz="1425" kern="1200">
                <a:solidFill>
                  <a:schemeClr val="bg2"/>
                </a:solidFill>
                <a:latin typeface="+mn-lt"/>
                <a:ea typeface="IBM Plex Sans" panose="020B0503050203000203" pitchFamily="34" charset="0"/>
                <a:cs typeface="Arial" charset="0"/>
              </a:defRPr>
            </a:lvl5pPr>
            <a:lvl6pPr marL="2513781" indent="-228522" algn="l" defTabSz="457046" rtl="0" eaLnBrk="1" latinLnBrk="0" hangingPunct="1">
              <a:spcBef>
                <a:spcPct val="20000"/>
              </a:spcBef>
              <a:buFont typeface="Arial"/>
              <a:buChar char="•"/>
              <a:defRPr sz="2025" kern="1200">
                <a:solidFill>
                  <a:schemeClr val="tx1"/>
                </a:solidFill>
                <a:latin typeface="+mn-lt"/>
                <a:ea typeface="+mn-ea"/>
                <a:cs typeface="+mn-cs"/>
              </a:defRPr>
            </a:lvl6pPr>
            <a:lvl7pPr marL="2970838" indent="-228522" algn="l" defTabSz="457046" rtl="0" eaLnBrk="1" latinLnBrk="0" hangingPunct="1">
              <a:spcBef>
                <a:spcPct val="20000"/>
              </a:spcBef>
              <a:buFont typeface="Arial"/>
              <a:buChar char="•"/>
              <a:defRPr sz="2025" kern="1200">
                <a:solidFill>
                  <a:schemeClr val="tx1"/>
                </a:solidFill>
                <a:latin typeface="+mn-lt"/>
                <a:ea typeface="+mn-ea"/>
                <a:cs typeface="+mn-cs"/>
              </a:defRPr>
            </a:lvl7pPr>
            <a:lvl8pPr marL="3427889" indent="-228522" algn="l" defTabSz="457046" rtl="0" eaLnBrk="1" latinLnBrk="0" hangingPunct="1">
              <a:spcBef>
                <a:spcPct val="20000"/>
              </a:spcBef>
              <a:buFont typeface="Arial"/>
              <a:buChar char="•"/>
              <a:defRPr sz="2025" kern="1200">
                <a:solidFill>
                  <a:schemeClr val="tx1"/>
                </a:solidFill>
                <a:latin typeface="+mn-lt"/>
                <a:ea typeface="+mn-ea"/>
                <a:cs typeface="+mn-cs"/>
              </a:defRPr>
            </a:lvl8pPr>
            <a:lvl9pPr marL="3884939" indent="-228522" algn="l" defTabSz="457046" rtl="0" eaLnBrk="1" latinLnBrk="0" hangingPunct="1">
              <a:spcBef>
                <a:spcPct val="20000"/>
              </a:spcBef>
              <a:buFont typeface="Arial"/>
              <a:buChar char="•"/>
              <a:defRPr sz="2025" kern="1200">
                <a:solidFill>
                  <a:schemeClr val="tx1"/>
                </a:solidFill>
                <a:latin typeface="+mn-lt"/>
                <a:ea typeface="+mn-ea"/>
                <a:cs typeface="+mn-cs"/>
              </a:defRPr>
            </a:lvl9pPr>
          </a:lstStyle>
          <a:p>
            <a:pPr algn="ctr" defTabSz="812464">
              <a:spcBef>
                <a:spcPts val="1956"/>
              </a:spcBef>
              <a:defRPr/>
            </a:pPr>
            <a:r>
              <a:rPr lang="en-US" sz="1200" dirty="0">
                <a:solidFill>
                  <a:srgbClr val="FFFFFF"/>
                </a:solidFill>
              </a:rPr>
              <a:t>Application Assessment</a:t>
            </a:r>
          </a:p>
        </p:txBody>
      </p:sp>
      <p:sp>
        <p:nvSpPr>
          <p:cNvPr id="41" name="Rectangle 40">
            <a:extLst>
              <a:ext uri="{FF2B5EF4-FFF2-40B4-BE49-F238E27FC236}">
                <a16:creationId xmlns:a16="http://schemas.microsoft.com/office/drawing/2014/main" id="{13096727-A971-4D74-B6D2-2776EB650241}"/>
              </a:ext>
            </a:extLst>
          </p:cNvPr>
          <p:cNvSpPr/>
          <p:nvPr/>
        </p:nvSpPr>
        <p:spPr>
          <a:xfrm>
            <a:off x="5092065" y="1235698"/>
            <a:ext cx="3566160" cy="430887"/>
          </a:xfrm>
          <a:prstGeom prst="rect">
            <a:avLst/>
          </a:prstGeom>
        </p:spPr>
        <p:txBody>
          <a:bodyPr wrap="square">
            <a:spAutoFit/>
          </a:bodyPr>
          <a:lstStyle/>
          <a:p>
            <a:pPr defTabSz="1219170" fontAlgn="base">
              <a:spcAft>
                <a:spcPct val="0"/>
              </a:spcAft>
              <a:buClr>
                <a:srgbClr val="6D6E70"/>
              </a:buClr>
              <a:buSzPct val="90000"/>
              <a:defRPr/>
            </a:pPr>
            <a:r>
              <a:rPr lang="en-US" sz="1100" i="1" kern="0" dirty="0">
                <a:solidFill>
                  <a:schemeClr val="accent3"/>
                </a:solidFill>
                <a:latin typeface="+mj-lt"/>
              </a:rPr>
              <a:t>Analyze on-premises workloads for modernization</a:t>
            </a:r>
          </a:p>
        </p:txBody>
      </p:sp>
      <p:pic>
        <p:nvPicPr>
          <p:cNvPr id="42" name="Picture 41" descr="A close up of a logo&#10;&#10;Description automatically generated">
            <a:extLst>
              <a:ext uri="{FF2B5EF4-FFF2-40B4-BE49-F238E27FC236}">
                <a16:creationId xmlns:a16="http://schemas.microsoft.com/office/drawing/2014/main" id="{C0120A87-33CB-4963-AF1F-62B907254162}"/>
              </a:ext>
            </a:extLst>
          </p:cNvPr>
          <p:cNvPicPr>
            <a:picLocks noChangeAspect="1"/>
          </p:cNvPicPr>
          <p:nvPr/>
        </p:nvPicPr>
        <p:blipFill>
          <a:blip r:embed="rId2"/>
          <a:stretch>
            <a:fillRect/>
          </a:stretch>
        </p:blipFill>
        <p:spPr>
          <a:xfrm>
            <a:off x="11630079" y="4120016"/>
            <a:ext cx="268601" cy="248666"/>
          </a:xfrm>
          <a:prstGeom prst="rect">
            <a:avLst/>
          </a:prstGeom>
        </p:spPr>
      </p:pic>
      <p:pic>
        <p:nvPicPr>
          <p:cNvPr id="43" name="Graphic 42">
            <a:extLst>
              <a:ext uri="{FF2B5EF4-FFF2-40B4-BE49-F238E27FC236}">
                <a16:creationId xmlns:a16="http://schemas.microsoft.com/office/drawing/2014/main" id="{F4B91BD0-9DE1-495B-B916-C87BD50CE3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85027" y="1979448"/>
            <a:ext cx="365760" cy="424282"/>
          </a:xfrm>
          <a:prstGeom prst="rect">
            <a:avLst/>
          </a:prstGeom>
        </p:spPr>
      </p:pic>
      <p:pic>
        <p:nvPicPr>
          <p:cNvPr id="44" name="Graphic 43">
            <a:extLst>
              <a:ext uri="{FF2B5EF4-FFF2-40B4-BE49-F238E27FC236}">
                <a16:creationId xmlns:a16="http://schemas.microsoft.com/office/drawing/2014/main" id="{AFB5FE1F-DF5D-41DD-BC5F-2671C5D87F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99043" y="5321907"/>
            <a:ext cx="365760" cy="425326"/>
          </a:xfrm>
          <a:prstGeom prst="rect">
            <a:avLst/>
          </a:prstGeom>
        </p:spPr>
      </p:pic>
      <p:pic>
        <p:nvPicPr>
          <p:cNvPr id="45" name="Picture 44" descr="A picture containing object, clock, drawing&#10;&#10;Description automatically generated">
            <a:extLst>
              <a:ext uri="{FF2B5EF4-FFF2-40B4-BE49-F238E27FC236}">
                <a16:creationId xmlns:a16="http://schemas.microsoft.com/office/drawing/2014/main" id="{E2716584-31C1-4EFB-9BAB-356F1CC3C160}"/>
              </a:ext>
            </a:extLst>
          </p:cNvPr>
          <p:cNvPicPr>
            <a:picLocks noChangeAspect="1"/>
          </p:cNvPicPr>
          <p:nvPr/>
        </p:nvPicPr>
        <p:blipFill>
          <a:blip r:embed="rId7"/>
          <a:stretch>
            <a:fillRect/>
          </a:stretch>
        </p:blipFill>
        <p:spPr>
          <a:xfrm>
            <a:off x="11641152" y="1356616"/>
            <a:ext cx="257949" cy="257949"/>
          </a:xfrm>
          <a:prstGeom prst="rect">
            <a:avLst/>
          </a:prstGeom>
        </p:spPr>
      </p:pic>
      <p:pic>
        <p:nvPicPr>
          <p:cNvPr id="46" name="Graphic 45">
            <a:extLst>
              <a:ext uri="{FF2B5EF4-FFF2-40B4-BE49-F238E27FC236}">
                <a16:creationId xmlns:a16="http://schemas.microsoft.com/office/drawing/2014/main" id="{C8DC185D-23F8-4490-AD47-C0DDE28761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69089" y="2655344"/>
            <a:ext cx="365760" cy="424282"/>
          </a:xfrm>
          <a:prstGeom prst="rect">
            <a:avLst/>
          </a:prstGeom>
        </p:spPr>
      </p:pic>
      <p:pic>
        <p:nvPicPr>
          <p:cNvPr id="47" name="Picture 46" descr="A close up of a logo&#10;&#10;Description automatically generated">
            <a:extLst>
              <a:ext uri="{FF2B5EF4-FFF2-40B4-BE49-F238E27FC236}">
                <a16:creationId xmlns:a16="http://schemas.microsoft.com/office/drawing/2014/main" id="{573259AB-BC7B-4E74-A5A6-771D49B9D5E0}"/>
              </a:ext>
            </a:extLst>
          </p:cNvPr>
          <p:cNvPicPr>
            <a:picLocks noChangeAspect="1"/>
          </p:cNvPicPr>
          <p:nvPr/>
        </p:nvPicPr>
        <p:blipFill>
          <a:blip r:embed="rId2"/>
          <a:stretch>
            <a:fillRect/>
          </a:stretch>
        </p:blipFill>
        <p:spPr>
          <a:xfrm>
            <a:off x="11630079" y="3437376"/>
            <a:ext cx="268601" cy="248666"/>
          </a:xfrm>
          <a:prstGeom prst="rect">
            <a:avLst/>
          </a:prstGeom>
        </p:spPr>
      </p:pic>
      <p:pic>
        <p:nvPicPr>
          <p:cNvPr id="48" name="Graphic 47">
            <a:extLst>
              <a:ext uri="{FF2B5EF4-FFF2-40B4-BE49-F238E27FC236}">
                <a16:creationId xmlns:a16="http://schemas.microsoft.com/office/drawing/2014/main" id="{1CA89A6D-9A27-47C5-A3DB-7355BB114A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99375" y="4698348"/>
            <a:ext cx="365760" cy="425326"/>
          </a:xfrm>
          <a:prstGeom prst="rect">
            <a:avLst/>
          </a:prstGeom>
        </p:spPr>
      </p:pic>
      <p:sp>
        <p:nvSpPr>
          <p:cNvPr id="49" name="Rectangle 48">
            <a:extLst>
              <a:ext uri="{FF2B5EF4-FFF2-40B4-BE49-F238E27FC236}">
                <a16:creationId xmlns:a16="http://schemas.microsoft.com/office/drawing/2014/main" id="{987459B4-A027-4584-831B-90804645D49D}"/>
              </a:ext>
            </a:extLst>
          </p:cNvPr>
          <p:cNvSpPr/>
          <p:nvPr/>
        </p:nvSpPr>
        <p:spPr>
          <a:xfrm>
            <a:off x="5092065" y="4013119"/>
            <a:ext cx="3566160" cy="430887"/>
          </a:xfrm>
          <a:prstGeom prst="rect">
            <a:avLst/>
          </a:prstGeom>
        </p:spPr>
        <p:txBody>
          <a:bodyPr wrap="square">
            <a:spAutoFit/>
          </a:bodyPr>
          <a:lstStyle/>
          <a:p>
            <a:pPr defTabSz="1219170" fontAlgn="base">
              <a:spcAft>
                <a:spcPct val="0"/>
              </a:spcAft>
              <a:buClr>
                <a:srgbClr val="6D6E70"/>
              </a:buClr>
              <a:buSzPct val="90000"/>
              <a:defRPr/>
            </a:pPr>
            <a:r>
              <a:rPr lang="en-US" sz="1100" i="1" kern="0" dirty="0">
                <a:solidFill>
                  <a:schemeClr val="accent3"/>
                </a:solidFill>
                <a:latin typeface="+mj-lt"/>
              </a:rPr>
              <a:t>Provision new environment securely and quickly in any cloud</a:t>
            </a:r>
          </a:p>
        </p:txBody>
      </p:sp>
      <p:sp>
        <p:nvSpPr>
          <p:cNvPr id="51" name="Rectangle: Rounded Corners 44">
            <a:extLst>
              <a:ext uri="{FF2B5EF4-FFF2-40B4-BE49-F238E27FC236}">
                <a16:creationId xmlns:a16="http://schemas.microsoft.com/office/drawing/2014/main" id="{ED0712FF-14A8-491B-A15F-B8383010D821}"/>
              </a:ext>
            </a:extLst>
          </p:cNvPr>
          <p:cNvSpPr/>
          <p:nvPr/>
        </p:nvSpPr>
        <p:spPr>
          <a:xfrm>
            <a:off x="2290854" y="5837288"/>
            <a:ext cx="9722107" cy="226162"/>
          </a:xfrm>
          <a:prstGeom prst="roundRect">
            <a:avLst>
              <a:gd name="adj" fmla="val 50000"/>
            </a:avLst>
          </a:prstGeom>
          <a:solidFill>
            <a:schemeClr val="accent5"/>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a:ln>
                  <a:noFill/>
                </a:ln>
                <a:solidFill>
                  <a:schemeClr val="bg1"/>
                </a:solidFill>
                <a:effectLst/>
                <a:uLnTx/>
                <a:uFillTx/>
                <a:latin typeface="Verdana"/>
                <a:ea typeface="+mn-ea"/>
                <a:cs typeface="Calibri Light" panose="020F0302020204030204" pitchFamily="34" charset="0"/>
              </a:rPr>
              <a:t>       </a:t>
            </a:r>
          </a:p>
        </p:txBody>
      </p:sp>
      <p:sp>
        <p:nvSpPr>
          <p:cNvPr id="52" name="Rectangle 51">
            <a:extLst>
              <a:ext uri="{FF2B5EF4-FFF2-40B4-BE49-F238E27FC236}">
                <a16:creationId xmlns:a16="http://schemas.microsoft.com/office/drawing/2014/main" id="{D3AEE562-D781-4D33-A3B8-EFB517C15599}"/>
              </a:ext>
            </a:extLst>
          </p:cNvPr>
          <p:cNvSpPr/>
          <p:nvPr/>
        </p:nvSpPr>
        <p:spPr>
          <a:xfrm>
            <a:off x="2912675" y="5880635"/>
            <a:ext cx="7503657" cy="153888"/>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chemeClr val="accent3"/>
                </a:solidFill>
                <a:effectLst/>
                <a:uLnTx/>
                <a:uFillTx/>
                <a:latin typeface="Verdana"/>
                <a:ea typeface="+mn-ea"/>
                <a:cs typeface="Calibri Light" panose="020F0302020204030204" pitchFamily="34" charset="0"/>
              </a:rPr>
              <a:t>      AI           |       Analytics    |        Blockchain      |           IoT          |          Hyper Protect          |            ML</a:t>
            </a:r>
          </a:p>
        </p:txBody>
      </p:sp>
      <p:grpSp>
        <p:nvGrpSpPr>
          <p:cNvPr id="3" name="Group 2">
            <a:extLst>
              <a:ext uri="{FF2B5EF4-FFF2-40B4-BE49-F238E27FC236}">
                <a16:creationId xmlns:a16="http://schemas.microsoft.com/office/drawing/2014/main" id="{71EB234E-C6A7-447B-98EE-6F623CD5649E}"/>
              </a:ext>
            </a:extLst>
          </p:cNvPr>
          <p:cNvGrpSpPr/>
          <p:nvPr/>
        </p:nvGrpSpPr>
        <p:grpSpPr>
          <a:xfrm>
            <a:off x="470247" y="6015126"/>
            <a:ext cx="11544415" cy="657650"/>
            <a:chOff x="470247" y="6015126"/>
            <a:chExt cx="11544415" cy="657650"/>
          </a:xfrm>
        </p:grpSpPr>
        <p:sp>
          <p:nvSpPr>
            <p:cNvPr id="54" name="Rectangle: Rounded Corners 53">
              <a:extLst>
                <a:ext uri="{FF2B5EF4-FFF2-40B4-BE49-F238E27FC236}">
                  <a16:creationId xmlns:a16="http://schemas.microsoft.com/office/drawing/2014/main" id="{C39F30C6-16EE-4A93-8BC3-102CD83300E6}"/>
                </a:ext>
              </a:extLst>
            </p:cNvPr>
            <p:cNvSpPr/>
            <p:nvPr/>
          </p:nvSpPr>
          <p:spPr>
            <a:xfrm>
              <a:off x="470247" y="6144794"/>
              <a:ext cx="11544415" cy="398881"/>
            </a:xfrm>
            <a:prstGeom prst="roundRect">
              <a:avLst/>
            </a:prstGeom>
            <a:solidFill>
              <a:schemeClr val="bg1"/>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pic>
          <p:nvPicPr>
            <p:cNvPr id="55" name="Picture 54" descr="A close up of a logo&#10;&#10;Description automatically generated">
              <a:extLst>
                <a:ext uri="{FF2B5EF4-FFF2-40B4-BE49-F238E27FC236}">
                  <a16:creationId xmlns:a16="http://schemas.microsoft.com/office/drawing/2014/main" id="{3DDB1F3A-AB1D-4A9E-9266-414D5D27E6A0}"/>
                </a:ext>
              </a:extLst>
            </p:cNvPr>
            <p:cNvPicPr>
              <a:picLocks noChangeAspect="1"/>
            </p:cNvPicPr>
            <p:nvPr/>
          </p:nvPicPr>
          <p:blipFill>
            <a:blip r:embed="rId8"/>
            <a:stretch>
              <a:fillRect/>
            </a:stretch>
          </p:blipFill>
          <p:spPr>
            <a:xfrm>
              <a:off x="1190402" y="6015126"/>
              <a:ext cx="1313964" cy="657650"/>
            </a:xfrm>
            <a:prstGeom prst="rect">
              <a:avLst/>
            </a:prstGeom>
          </p:spPr>
        </p:pic>
        <p:pic>
          <p:nvPicPr>
            <p:cNvPr id="56" name="Picture 55" descr="A picture containing drawing&#10;&#10;Description automatically generated">
              <a:extLst>
                <a:ext uri="{FF2B5EF4-FFF2-40B4-BE49-F238E27FC236}">
                  <a16:creationId xmlns:a16="http://schemas.microsoft.com/office/drawing/2014/main" id="{4EF8905D-7DB0-455A-8A54-735505CCB1B7}"/>
                </a:ext>
              </a:extLst>
            </p:cNvPr>
            <p:cNvPicPr>
              <a:picLocks noChangeAspect="1"/>
            </p:cNvPicPr>
            <p:nvPr/>
          </p:nvPicPr>
          <p:blipFill>
            <a:blip r:embed="rId9"/>
            <a:stretch>
              <a:fillRect/>
            </a:stretch>
          </p:blipFill>
          <p:spPr>
            <a:xfrm>
              <a:off x="3280082" y="6177955"/>
              <a:ext cx="499607" cy="309132"/>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5F180B93-7703-495E-8654-4848CE0FDC27}"/>
                </a:ext>
              </a:extLst>
            </p:cNvPr>
            <p:cNvPicPr>
              <a:picLocks noChangeAspect="1"/>
            </p:cNvPicPr>
            <p:nvPr/>
          </p:nvPicPr>
          <p:blipFill>
            <a:blip r:embed="rId10"/>
            <a:stretch>
              <a:fillRect/>
            </a:stretch>
          </p:blipFill>
          <p:spPr>
            <a:xfrm>
              <a:off x="4790502" y="6179625"/>
              <a:ext cx="926890" cy="324460"/>
            </a:xfrm>
            <a:prstGeom prst="rect">
              <a:avLst/>
            </a:prstGeom>
          </p:spPr>
        </p:pic>
        <p:pic>
          <p:nvPicPr>
            <p:cNvPr id="58" name="Picture 57" descr="A picture containing drawing&#10;&#10;Description automatically generated">
              <a:extLst>
                <a:ext uri="{FF2B5EF4-FFF2-40B4-BE49-F238E27FC236}">
                  <a16:creationId xmlns:a16="http://schemas.microsoft.com/office/drawing/2014/main" id="{C4A4ADD7-D141-48F0-B0C8-E7193E2166E2}"/>
                </a:ext>
              </a:extLst>
            </p:cNvPr>
            <p:cNvPicPr>
              <a:picLocks noChangeAspect="1"/>
            </p:cNvPicPr>
            <p:nvPr/>
          </p:nvPicPr>
          <p:blipFill>
            <a:blip r:embed="rId11">
              <a:biLevel thresh="75000"/>
            </a:blip>
            <a:stretch>
              <a:fillRect/>
            </a:stretch>
          </p:blipFill>
          <p:spPr>
            <a:xfrm>
              <a:off x="9085013" y="6172199"/>
              <a:ext cx="508078" cy="340412"/>
            </a:xfrm>
            <a:prstGeom prst="rect">
              <a:avLst/>
            </a:prstGeom>
          </p:spPr>
        </p:pic>
        <p:pic>
          <p:nvPicPr>
            <p:cNvPr id="59" name="Picture 58">
              <a:extLst>
                <a:ext uri="{FF2B5EF4-FFF2-40B4-BE49-F238E27FC236}">
                  <a16:creationId xmlns:a16="http://schemas.microsoft.com/office/drawing/2014/main" id="{1EC47887-CFA3-458D-9CD3-39FE1526CAA5}"/>
                </a:ext>
              </a:extLst>
            </p:cNvPr>
            <p:cNvPicPr>
              <a:picLocks noChangeAspect="1"/>
            </p:cNvPicPr>
            <p:nvPr/>
          </p:nvPicPr>
          <p:blipFill>
            <a:blip r:embed="rId12"/>
            <a:stretch>
              <a:fillRect/>
            </a:stretch>
          </p:blipFill>
          <p:spPr>
            <a:xfrm>
              <a:off x="10455177" y="6206730"/>
              <a:ext cx="836703" cy="305337"/>
            </a:xfrm>
            <a:prstGeom prst="rect">
              <a:avLst/>
            </a:prstGeom>
          </p:spPr>
        </p:pic>
        <p:pic>
          <p:nvPicPr>
            <p:cNvPr id="60" name="Picture 6" descr="2nd Gen EPYC™ Processors | Google Cloud Platform | AMD">
              <a:extLst>
                <a:ext uri="{FF2B5EF4-FFF2-40B4-BE49-F238E27FC236}">
                  <a16:creationId xmlns:a16="http://schemas.microsoft.com/office/drawing/2014/main" id="{F4ED6F61-BF70-4780-AEFA-5BB7BCE8812B}"/>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760236" y="6177161"/>
              <a:ext cx="1313964" cy="312849"/>
            </a:xfrm>
            <a:prstGeom prst="rect">
              <a:avLst/>
            </a:prstGeom>
            <a:extLst>
              <a:ext uri="{909E8E84-426E-40DD-AFC4-6F175D3DCCD1}">
                <a14:hiddenFill xmlns:a14="http://schemas.microsoft.com/office/drawing/2010/main">
                  <a:solidFill>
                    <a:srgbClr val="FFFFFF"/>
                  </a:solidFill>
                </a14:hiddenFill>
              </a:ext>
            </a:extLst>
          </p:spPr>
        </p:pic>
      </p:grpSp>
      <p:sp>
        <p:nvSpPr>
          <p:cNvPr id="63" name="Rectangle: Rounded Corners 62">
            <a:extLst>
              <a:ext uri="{FF2B5EF4-FFF2-40B4-BE49-F238E27FC236}">
                <a16:creationId xmlns:a16="http://schemas.microsoft.com/office/drawing/2014/main" id="{5428F221-2F0B-4671-B4D5-8515BB15C9EF}"/>
              </a:ext>
            </a:extLst>
          </p:cNvPr>
          <p:cNvSpPr/>
          <p:nvPr/>
        </p:nvSpPr>
        <p:spPr>
          <a:xfrm>
            <a:off x="101741" y="827245"/>
            <a:ext cx="1955659" cy="262943"/>
          </a:xfrm>
          <a:prstGeom prst="roundRect">
            <a:avLst>
              <a:gd name="adj" fmla="val 50000"/>
            </a:avLst>
          </a:prstGeom>
          <a:solidFill>
            <a:schemeClr val="accent4"/>
          </a:solidFill>
        </p:spPr>
        <p:txBody>
          <a:bodyPr wrap="square" lIns="0" tIns="45720" rIns="0" bIns="45720" anchor="ctr">
            <a:noAutofit/>
          </a:bodyPr>
          <a:lstStyle/>
          <a:p>
            <a:pPr algn="ctr" defTabSz="914621">
              <a:defRPr/>
            </a:pPr>
            <a:r>
              <a:rPr lang="en-US" sz="1200" b="1" dirty="0" err="1">
                <a:solidFill>
                  <a:schemeClr val="bg1"/>
                </a:solidFill>
                <a:latin typeface="+mj-lt"/>
              </a:rPr>
              <a:t>OneDeliver</a:t>
            </a:r>
            <a:r>
              <a:rPr lang="en-US" sz="1200" b="1" dirty="0">
                <a:solidFill>
                  <a:schemeClr val="bg1"/>
                </a:solidFill>
                <a:latin typeface="+mj-lt"/>
              </a:rPr>
              <a:t> Services</a:t>
            </a:r>
          </a:p>
        </p:txBody>
      </p:sp>
      <p:grpSp>
        <p:nvGrpSpPr>
          <p:cNvPr id="65" name="Group 64">
            <a:extLst>
              <a:ext uri="{FF2B5EF4-FFF2-40B4-BE49-F238E27FC236}">
                <a16:creationId xmlns:a16="http://schemas.microsoft.com/office/drawing/2014/main" id="{AA8E9B24-E4A3-4042-866B-F9487017CBC1}"/>
              </a:ext>
            </a:extLst>
          </p:cNvPr>
          <p:cNvGrpSpPr/>
          <p:nvPr/>
        </p:nvGrpSpPr>
        <p:grpSpPr>
          <a:xfrm>
            <a:off x="628043" y="1287863"/>
            <a:ext cx="903054" cy="4375274"/>
            <a:chOff x="470247" y="1530403"/>
            <a:chExt cx="903054" cy="4132733"/>
          </a:xfrm>
        </p:grpSpPr>
        <p:sp>
          <p:nvSpPr>
            <p:cNvPr id="62" name="Rectangle: Rounded Corners 61">
              <a:extLst>
                <a:ext uri="{FF2B5EF4-FFF2-40B4-BE49-F238E27FC236}">
                  <a16:creationId xmlns:a16="http://schemas.microsoft.com/office/drawing/2014/main" id="{78681126-034A-4DB1-AAB9-8E4503DEF336}"/>
                </a:ext>
              </a:extLst>
            </p:cNvPr>
            <p:cNvSpPr/>
            <p:nvPr/>
          </p:nvSpPr>
          <p:spPr>
            <a:xfrm>
              <a:off x="470247" y="4677914"/>
              <a:ext cx="903054" cy="985222"/>
            </a:xfrm>
            <a:prstGeom prst="roundRect">
              <a:avLst>
                <a:gd name="adj" fmla="val 95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Run</a:t>
              </a:r>
            </a:p>
          </p:txBody>
        </p:sp>
        <p:sp>
          <p:nvSpPr>
            <p:cNvPr id="53" name="Arrow: Chevron 52">
              <a:extLst>
                <a:ext uri="{FF2B5EF4-FFF2-40B4-BE49-F238E27FC236}">
                  <a16:creationId xmlns:a16="http://schemas.microsoft.com/office/drawing/2014/main" id="{8E2717EF-7B4A-461F-A947-911599EE7675}"/>
                </a:ext>
              </a:extLst>
            </p:cNvPr>
            <p:cNvSpPr/>
            <p:nvPr/>
          </p:nvSpPr>
          <p:spPr>
            <a:xfrm rot="5400000" flipV="1">
              <a:off x="-1032854" y="3040042"/>
              <a:ext cx="3359971" cy="340693"/>
            </a:xfrm>
            <a:prstGeom prst="chevron">
              <a:avLst/>
            </a:prstGeom>
            <a:solidFill>
              <a:srgbClr val="86086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OneMigrate</a:t>
              </a:r>
            </a:p>
          </p:txBody>
        </p:sp>
        <p:sp>
          <p:nvSpPr>
            <p:cNvPr id="61" name="Arrow: Chevron 60">
              <a:extLst>
                <a:ext uri="{FF2B5EF4-FFF2-40B4-BE49-F238E27FC236}">
                  <a16:creationId xmlns:a16="http://schemas.microsoft.com/office/drawing/2014/main" id="{3126E16E-258B-42C6-B2CF-CD5A0045B339}"/>
                </a:ext>
              </a:extLst>
            </p:cNvPr>
            <p:cNvSpPr/>
            <p:nvPr/>
          </p:nvSpPr>
          <p:spPr>
            <a:xfrm rot="5400000" flipV="1">
              <a:off x="-160442" y="3359727"/>
              <a:ext cx="2726792" cy="340695"/>
            </a:xfrm>
            <a:prstGeom prst="chevron">
              <a:avLst/>
            </a:prstGeom>
            <a:solidFill>
              <a:srgbClr val="86086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OneNative</a:t>
              </a:r>
            </a:p>
          </p:txBody>
        </p:sp>
      </p:grpSp>
    </p:spTree>
    <p:extLst>
      <p:ext uri="{BB962C8B-B14F-4D97-AF65-F5344CB8AC3E}">
        <p14:creationId xmlns:p14="http://schemas.microsoft.com/office/powerpoint/2010/main" val="320524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E42D-6E17-4CB9-A531-1CB20BDFC586}"/>
              </a:ext>
            </a:extLst>
          </p:cNvPr>
          <p:cNvSpPr>
            <a:spLocks noGrp="1"/>
          </p:cNvSpPr>
          <p:nvPr>
            <p:ph type="title"/>
          </p:nvPr>
        </p:nvSpPr>
        <p:spPr>
          <a:xfrm>
            <a:off x="336000" y="281379"/>
            <a:ext cx="11520000" cy="366000"/>
          </a:xfrm>
        </p:spPr>
        <p:txBody>
          <a:bodyPr/>
          <a:lstStyle/>
          <a:p>
            <a:r>
              <a:rPr lang="en-US" dirty="0"/>
              <a:t>Business Scenarios</a:t>
            </a:r>
          </a:p>
        </p:txBody>
      </p:sp>
      <p:grpSp>
        <p:nvGrpSpPr>
          <p:cNvPr id="3" name="Group 2">
            <a:extLst>
              <a:ext uri="{FF2B5EF4-FFF2-40B4-BE49-F238E27FC236}">
                <a16:creationId xmlns:a16="http://schemas.microsoft.com/office/drawing/2014/main" id="{9EF96899-614B-4160-A878-1CD2010B56EF}"/>
              </a:ext>
            </a:extLst>
          </p:cNvPr>
          <p:cNvGrpSpPr/>
          <p:nvPr/>
        </p:nvGrpSpPr>
        <p:grpSpPr>
          <a:xfrm>
            <a:off x="1310764" y="856542"/>
            <a:ext cx="10605235" cy="5631382"/>
            <a:chOff x="832434" y="856542"/>
            <a:chExt cx="11083565" cy="5631382"/>
          </a:xfrm>
        </p:grpSpPr>
        <p:sp>
          <p:nvSpPr>
            <p:cNvPr id="18" name="TextBox 17">
              <a:extLst>
                <a:ext uri="{FF2B5EF4-FFF2-40B4-BE49-F238E27FC236}">
                  <a16:creationId xmlns:a16="http://schemas.microsoft.com/office/drawing/2014/main" id="{4D0F22F6-5864-4432-8DEF-B902E7C41A1D}"/>
                </a:ext>
              </a:extLst>
            </p:cNvPr>
            <p:cNvSpPr txBox="1"/>
            <p:nvPr/>
          </p:nvSpPr>
          <p:spPr>
            <a:xfrm>
              <a:off x="900085" y="1026946"/>
              <a:ext cx="2561421" cy="676940"/>
            </a:xfrm>
            <a:prstGeom prst="rect">
              <a:avLst/>
            </a:prstGeom>
            <a:solidFill>
              <a:schemeClr val="accent2">
                <a:lumMod val="20000"/>
                <a:lumOff val="80000"/>
              </a:schemeClr>
            </a:solidFill>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B0A3D"/>
                  </a:solidFill>
                  <a:effectLst/>
                  <a:uLnTx/>
                  <a:uFillTx/>
                  <a:latin typeface="Verdana"/>
                  <a:ea typeface="+mn-ea"/>
                  <a:cs typeface="+mn-cs"/>
                </a:rPr>
                <a:t>Longer term services engagement </a:t>
              </a:r>
              <a:br>
                <a:rPr kumimoji="0" lang="en-US" sz="1000" b="0" i="0" u="none" strike="noStrike" kern="1200" cap="none" spc="0" normalizeH="0" baseline="0" noProof="0" dirty="0">
                  <a:ln>
                    <a:noFill/>
                  </a:ln>
                  <a:solidFill>
                    <a:srgbClr val="2B0A3D"/>
                  </a:solidFill>
                  <a:effectLst/>
                  <a:uLnTx/>
                  <a:uFillTx/>
                  <a:latin typeface="Verdana"/>
                  <a:ea typeface="+mn-ea"/>
                  <a:cs typeface="+mn-cs"/>
                </a:rPr>
              </a:br>
              <a:r>
                <a:rPr kumimoji="0" lang="en-US" sz="1000" b="0" i="0" u="none" strike="noStrike" kern="1200" cap="none" spc="0" normalizeH="0" baseline="0" noProof="0" dirty="0">
                  <a:ln>
                    <a:noFill/>
                  </a:ln>
                  <a:solidFill>
                    <a:srgbClr val="2B0A3D"/>
                  </a:solidFill>
                  <a:effectLst/>
                  <a:uLnTx/>
                  <a:uFillTx/>
                  <a:latin typeface="Verdana"/>
                  <a:ea typeface="+mn-ea"/>
                  <a:cs typeface="+mn-cs"/>
                </a:rPr>
                <a:t>(3-5X)</a:t>
              </a:r>
            </a:p>
          </p:txBody>
        </p:sp>
        <p:sp>
          <p:nvSpPr>
            <p:cNvPr id="20" name="TextBox 19">
              <a:extLst>
                <a:ext uri="{FF2B5EF4-FFF2-40B4-BE49-F238E27FC236}">
                  <a16:creationId xmlns:a16="http://schemas.microsoft.com/office/drawing/2014/main" id="{C32D9D2F-66B9-40BF-93A9-9A75F78AE763}"/>
                </a:ext>
              </a:extLst>
            </p:cNvPr>
            <p:cNvSpPr txBox="1"/>
            <p:nvPr/>
          </p:nvSpPr>
          <p:spPr>
            <a:xfrm>
              <a:off x="3685302" y="1026946"/>
              <a:ext cx="2582215" cy="676940"/>
            </a:xfrm>
            <a:prstGeom prst="rect">
              <a:avLst/>
            </a:prstGeom>
            <a:solidFill>
              <a:schemeClr val="accent2">
                <a:lumMod val="20000"/>
                <a:lumOff val="80000"/>
              </a:schemeClr>
            </a:solidFill>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B0A3D"/>
                  </a:solidFill>
                  <a:effectLst/>
                  <a:uLnTx/>
                  <a:uFillTx/>
                  <a:latin typeface="Verdana"/>
                  <a:ea typeface="+mn-ea"/>
                  <a:cs typeface="+mn-cs"/>
                </a:rPr>
                <a:t>Transformation engagement/ managed services</a:t>
              </a:r>
            </a:p>
          </p:txBody>
        </p:sp>
        <p:sp>
          <p:nvSpPr>
            <p:cNvPr id="22" name="TextBox 21">
              <a:extLst>
                <a:ext uri="{FF2B5EF4-FFF2-40B4-BE49-F238E27FC236}">
                  <a16:creationId xmlns:a16="http://schemas.microsoft.com/office/drawing/2014/main" id="{D695A764-6D8F-4CCA-AEA9-D658A6ADF7ED}"/>
                </a:ext>
              </a:extLst>
            </p:cNvPr>
            <p:cNvSpPr txBox="1"/>
            <p:nvPr/>
          </p:nvSpPr>
          <p:spPr>
            <a:xfrm>
              <a:off x="6480916" y="1026946"/>
              <a:ext cx="2582215" cy="676940"/>
            </a:xfrm>
            <a:prstGeom prst="rect">
              <a:avLst/>
            </a:prstGeom>
            <a:solidFill>
              <a:schemeClr val="accent2">
                <a:lumMod val="20000"/>
                <a:lumOff val="80000"/>
              </a:schemeClr>
            </a:solidFill>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B0A3D"/>
                  </a:solidFill>
                  <a:effectLst/>
                  <a:uLnTx/>
                  <a:uFillTx/>
                  <a:latin typeface="Verdana"/>
                  <a:ea typeface="+mn-ea"/>
                  <a:cs typeface="+mn-cs"/>
                </a:rPr>
                <a:t>Strategic outsourcing/ managed services </a:t>
              </a:r>
            </a:p>
          </p:txBody>
        </p:sp>
        <p:sp>
          <p:nvSpPr>
            <p:cNvPr id="24" name="TextBox 23">
              <a:extLst>
                <a:ext uri="{FF2B5EF4-FFF2-40B4-BE49-F238E27FC236}">
                  <a16:creationId xmlns:a16="http://schemas.microsoft.com/office/drawing/2014/main" id="{E93BA35D-9EF9-421B-B024-C2C9AEBBD5E1}"/>
                </a:ext>
              </a:extLst>
            </p:cNvPr>
            <p:cNvSpPr txBox="1"/>
            <p:nvPr/>
          </p:nvSpPr>
          <p:spPr>
            <a:xfrm>
              <a:off x="9298803" y="1026946"/>
              <a:ext cx="2537671" cy="676940"/>
            </a:xfrm>
            <a:prstGeom prst="rect">
              <a:avLst/>
            </a:prstGeom>
            <a:solidFill>
              <a:schemeClr val="accent2">
                <a:lumMod val="20000"/>
                <a:lumOff val="80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B0A3D"/>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2B0A3D"/>
                </a:solidFill>
                <a:latin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B0A3D"/>
                  </a:solidFill>
                  <a:effectLst/>
                  <a:uLnTx/>
                  <a:uFillTx/>
                  <a:latin typeface="Verdana"/>
                  <a:ea typeface="+mn-ea"/>
                  <a:cs typeface="+mn-cs"/>
                </a:rPr>
                <a:t>Application migration on Kubernetes</a:t>
              </a:r>
            </a:p>
          </p:txBody>
        </p:sp>
        <p:sp>
          <p:nvSpPr>
            <p:cNvPr id="17" name="Rectangle: Rounded Corners 16">
              <a:extLst>
                <a:ext uri="{FF2B5EF4-FFF2-40B4-BE49-F238E27FC236}">
                  <a16:creationId xmlns:a16="http://schemas.microsoft.com/office/drawing/2014/main" id="{2246A9DB-ED5F-4751-8C66-BD90D3F30C07}"/>
                </a:ext>
              </a:extLst>
            </p:cNvPr>
            <p:cNvSpPr/>
            <p:nvPr/>
          </p:nvSpPr>
          <p:spPr>
            <a:xfrm>
              <a:off x="832434" y="856542"/>
              <a:ext cx="2696722" cy="36599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Verdana"/>
                  <a:ea typeface="Times New Roman" panose="02020603050405020304" pitchFamily="18" charset="0"/>
                  <a:cs typeface="+mn-cs"/>
                </a:rPr>
                <a:t>App Modernization </a:t>
              </a:r>
            </a:p>
          </p:txBody>
        </p:sp>
        <p:sp>
          <p:nvSpPr>
            <p:cNvPr id="19" name="Rectangle: Rounded Corners 18">
              <a:extLst>
                <a:ext uri="{FF2B5EF4-FFF2-40B4-BE49-F238E27FC236}">
                  <a16:creationId xmlns:a16="http://schemas.microsoft.com/office/drawing/2014/main" id="{9BBED873-017A-43F3-B34B-5489C441B7C7}"/>
                </a:ext>
              </a:extLst>
            </p:cNvPr>
            <p:cNvSpPr/>
            <p:nvPr/>
          </p:nvSpPr>
          <p:spPr>
            <a:xfrm>
              <a:off x="3628048" y="856542"/>
              <a:ext cx="2696722" cy="36599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Verdana"/>
                  <a:ea typeface="Times New Roman" panose="02020603050405020304" pitchFamily="18" charset="0"/>
                  <a:cs typeface="+mn-cs"/>
                </a:rPr>
                <a:t>Build for Cloud-native</a:t>
              </a:r>
            </a:p>
          </p:txBody>
        </p:sp>
        <p:sp>
          <p:nvSpPr>
            <p:cNvPr id="21" name="Rectangle: Rounded Corners 20">
              <a:extLst>
                <a:ext uri="{FF2B5EF4-FFF2-40B4-BE49-F238E27FC236}">
                  <a16:creationId xmlns:a16="http://schemas.microsoft.com/office/drawing/2014/main" id="{AB46AFE9-6D39-4C7B-BC29-09E29ED764AE}"/>
                </a:ext>
              </a:extLst>
            </p:cNvPr>
            <p:cNvSpPr/>
            <p:nvPr/>
          </p:nvSpPr>
          <p:spPr>
            <a:xfrm>
              <a:off x="6423662" y="856542"/>
              <a:ext cx="2696722" cy="36599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Verdana"/>
                  <a:ea typeface="Times New Roman" panose="02020603050405020304" pitchFamily="18" charset="0"/>
                  <a:cs typeface="+mn-cs"/>
                </a:rPr>
                <a:t>Multicloud Management</a:t>
              </a:r>
            </a:p>
          </p:txBody>
        </p:sp>
        <p:sp>
          <p:nvSpPr>
            <p:cNvPr id="23" name="Rectangle: Rounded Corners 22">
              <a:extLst>
                <a:ext uri="{FF2B5EF4-FFF2-40B4-BE49-F238E27FC236}">
                  <a16:creationId xmlns:a16="http://schemas.microsoft.com/office/drawing/2014/main" id="{8A3EEDEB-E874-45C7-AA3B-5C3505980016}"/>
                </a:ext>
              </a:extLst>
            </p:cNvPr>
            <p:cNvSpPr/>
            <p:nvPr/>
          </p:nvSpPr>
          <p:spPr>
            <a:xfrm>
              <a:off x="9219277" y="856542"/>
              <a:ext cx="2696722" cy="36599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Verdana"/>
                  <a:ea typeface="Times New Roman" panose="02020603050405020304" pitchFamily="18" charset="0"/>
                  <a:cs typeface="+mn-cs"/>
                </a:rPr>
                <a:t>Large-scale App Modernization with Run </a:t>
              </a:r>
            </a:p>
          </p:txBody>
        </p:sp>
        <p:sp>
          <p:nvSpPr>
            <p:cNvPr id="26" name="TextBox 25">
              <a:extLst>
                <a:ext uri="{FF2B5EF4-FFF2-40B4-BE49-F238E27FC236}">
                  <a16:creationId xmlns:a16="http://schemas.microsoft.com/office/drawing/2014/main" id="{7E6F3EA9-5F5F-4688-BE97-30899A743B3A}"/>
                </a:ext>
              </a:extLst>
            </p:cNvPr>
            <p:cNvSpPr txBox="1"/>
            <p:nvPr/>
          </p:nvSpPr>
          <p:spPr>
            <a:xfrm>
              <a:off x="3685302" y="1768637"/>
              <a:ext cx="2582215" cy="991765"/>
            </a:xfrm>
            <a:prstGeom prst="rect">
              <a:avLst/>
            </a:prstGeom>
            <a:solidFill>
              <a:schemeClr val="bg1">
                <a:lumMod val="95000"/>
              </a:schemeClr>
            </a:solidFill>
          </p:spPr>
          <p:txBody>
            <a:bodyPr wrap="square" rtlCol="0" anchor="t">
              <a:noAutofit/>
            </a:bodyPr>
            <a:lstStyle/>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Existing </a:t>
              </a:r>
              <a:r>
                <a:rPr kumimoji="0" lang="en-US" sz="900" b="1" i="0" u="none" strike="noStrike" kern="1200" cap="none" spc="0" normalizeH="0" baseline="0" noProof="0" dirty="0">
                  <a:ln>
                    <a:noFill/>
                  </a:ln>
                  <a:solidFill>
                    <a:srgbClr val="2B0A3D"/>
                  </a:solidFill>
                  <a:effectLst/>
                  <a:uLnTx/>
                  <a:uFillTx/>
                  <a:latin typeface="Verdana"/>
                  <a:ea typeface="+mn-ea"/>
                  <a:cs typeface="+mn-cs"/>
                </a:rPr>
                <a:t>JEE customers </a:t>
              </a:r>
              <a:r>
                <a:rPr kumimoji="0" lang="en-US" sz="900" b="0" i="0" u="none" strike="noStrike" kern="1200" cap="none" spc="0" normalizeH="0" baseline="0" noProof="0" dirty="0">
                  <a:ln>
                    <a:noFill/>
                  </a:ln>
                  <a:solidFill>
                    <a:srgbClr val="2B0A3D"/>
                  </a:solidFill>
                  <a:effectLst/>
                  <a:uLnTx/>
                  <a:uFillTx/>
                  <a:latin typeface="Verdana"/>
                  <a:ea typeface="+mn-ea"/>
                  <a:cs typeface="+mn-cs"/>
                </a:rPr>
                <a:t>moving to micro-services development</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Enterprise building </a:t>
              </a:r>
              <a:r>
                <a:rPr kumimoji="0" lang="en-US" sz="900" b="1" i="0" u="none" strike="noStrike" kern="1200" cap="none" spc="0" normalizeH="0" baseline="0" noProof="0" dirty="0">
                  <a:ln>
                    <a:noFill/>
                  </a:ln>
                  <a:solidFill>
                    <a:srgbClr val="2B0A3D"/>
                  </a:solidFill>
                  <a:effectLst/>
                  <a:uLnTx/>
                  <a:uFillTx/>
                  <a:latin typeface="Verdana"/>
                  <a:ea typeface="+mn-ea"/>
                  <a:cs typeface="+mn-cs"/>
                </a:rPr>
                <a:t>application for cloud</a:t>
              </a:r>
            </a:p>
          </p:txBody>
        </p:sp>
        <p:sp>
          <p:nvSpPr>
            <p:cNvPr id="25" name="TextBox 24">
              <a:extLst>
                <a:ext uri="{FF2B5EF4-FFF2-40B4-BE49-F238E27FC236}">
                  <a16:creationId xmlns:a16="http://schemas.microsoft.com/office/drawing/2014/main" id="{4197E559-514E-4A4F-BB7D-AADD21BD1241}"/>
                </a:ext>
              </a:extLst>
            </p:cNvPr>
            <p:cNvSpPr txBox="1"/>
            <p:nvPr/>
          </p:nvSpPr>
          <p:spPr>
            <a:xfrm>
              <a:off x="900085" y="1748592"/>
              <a:ext cx="2561421" cy="991765"/>
            </a:xfrm>
            <a:prstGeom prst="rect">
              <a:avLst/>
            </a:prstGeom>
            <a:solidFill>
              <a:schemeClr val="bg1">
                <a:lumMod val="95000"/>
              </a:schemeClr>
            </a:solidFill>
          </p:spPr>
          <p:txBody>
            <a:bodyPr wrap="square" rtlCol="0" anchor="t">
              <a:noAutofit/>
            </a:bodyPr>
            <a:lstStyle/>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6000+ WebSphere customers </a:t>
              </a:r>
              <a:r>
                <a:rPr kumimoji="0" lang="en-US" sz="900" b="0" i="0" u="none" strike="noStrike" kern="1200" cap="none" spc="0" normalizeH="0" baseline="0" noProof="0" dirty="0">
                  <a:ln>
                    <a:noFill/>
                  </a:ln>
                  <a:solidFill>
                    <a:srgbClr val="2B0A3D"/>
                  </a:solidFill>
                  <a:effectLst/>
                  <a:uLnTx/>
                  <a:uFillTx/>
                  <a:latin typeface="Verdana"/>
                  <a:ea typeface="+mn-ea"/>
                  <a:cs typeface="+mn-cs"/>
                </a:rPr>
                <a:t>using WAS, IIB or MQ</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Existing JEE customers </a:t>
              </a:r>
              <a:r>
                <a:rPr kumimoji="0" lang="en-US" sz="900" b="0" i="0" u="none" strike="noStrike" kern="1200" cap="none" spc="0" normalizeH="0" baseline="0" noProof="0" dirty="0">
                  <a:ln>
                    <a:noFill/>
                  </a:ln>
                  <a:solidFill>
                    <a:srgbClr val="2B0A3D"/>
                  </a:solidFill>
                  <a:effectLst/>
                  <a:uLnTx/>
                  <a:uFillTx/>
                  <a:latin typeface="Verdana"/>
                  <a:ea typeface="+mn-ea"/>
                  <a:cs typeface="+mn-cs"/>
                </a:rPr>
                <a:t>using other App servers</a:t>
              </a:r>
            </a:p>
            <a:p>
              <a:pPr marL="0" marR="0" lvl="0" indent="0" algn="l" defTabSz="914400" rtl="0" eaLnBrk="1" fontAlgn="auto" latinLnBrk="0" hangingPunct="1">
                <a:lnSpc>
                  <a:spcPct val="100000"/>
                </a:lnSpc>
                <a:spcBef>
                  <a:spcPts val="0"/>
                </a:spcBef>
                <a:spcAft>
                  <a:spcPts val="0"/>
                </a:spcAft>
                <a:buClr>
                  <a:srgbClr val="0070AD"/>
                </a:buClr>
                <a:buSzTx/>
                <a:buFontTx/>
                <a:buNone/>
                <a:tabLst/>
                <a:defRPr/>
              </a:pP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p:txBody>
        </p:sp>
        <p:sp>
          <p:nvSpPr>
            <p:cNvPr id="39" name="TextBox 38">
              <a:extLst>
                <a:ext uri="{FF2B5EF4-FFF2-40B4-BE49-F238E27FC236}">
                  <a16:creationId xmlns:a16="http://schemas.microsoft.com/office/drawing/2014/main" id="{B272AC90-2547-49D1-80E0-CE761EDEC18E}"/>
                </a:ext>
              </a:extLst>
            </p:cNvPr>
            <p:cNvSpPr txBox="1"/>
            <p:nvPr/>
          </p:nvSpPr>
          <p:spPr>
            <a:xfrm>
              <a:off x="900085" y="2810758"/>
              <a:ext cx="2561421" cy="1188731"/>
            </a:xfrm>
            <a:prstGeom prst="rect">
              <a:avLst/>
            </a:prstGeom>
            <a:gradFill>
              <a:gsLst>
                <a:gs pos="100000">
                  <a:schemeClr val="bg1"/>
                </a:gs>
                <a:gs pos="0">
                  <a:schemeClr val="bg1">
                    <a:lumMod val="95000"/>
                  </a:schemeClr>
                </a:gs>
              </a:gsLst>
              <a:lin ang="5400000" scaled="1"/>
            </a:gradFill>
          </p:spPr>
          <p:txBody>
            <a:bodyPr wrap="square" rtlCol="0" anchor="t">
              <a:noAutofit/>
            </a:bodyPr>
            <a:lstStyle/>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Development agility</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Business agility</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Right-sizing &amp; modernizing</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Portability by containerizing workloads NOW!</a:t>
              </a:r>
            </a:p>
            <a:p>
              <a:pPr marL="0" marR="0" lvl="0" indent="0" algn="l" defTabSz="914400" rtl="0" eaLnBrk="1" fontAlgn="auto" latinLnBrk="0" hangingPunct="1">
                <a:lnSpc>
                  <a:spcPct val="100000"/>
                </a:lnSpc>
                <a:spcBef>
                  <a:spcPts val="0"/>
                </a:spcBef>
                <a:spcAft>
                  <a:spcPts val="0"/>
                </a:spcAft>
                <a:buClr>
                  <a:srgbClr val="0070AD"/>
                </a:buClr>
                <a:buSzTx/>
                <a:buFontTx/>
                <a:buNone/>
                <a:tabLst/>
                <a:defRPr/>
              </a:pP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43701947-5000-4D70-B342-CA59C1C4FD64}"/>
                </a:ext>
              </a:extLst>
            </p:cNvPr>
            <p:cNvSpPr txBox="1"/>
            <p:nvPr/>
          </p:nvSpPr>
          <p:spPr>
            <a:xfrm>
              <a:off x="900085" y="4649111"/>
              <a:ext cx="2561421" cy="1833714"/>
            </a:xfrm>
            <a:prstGeom prst="rect">
              <a:avLst/>
            </a:prstGeom>
            <a:solidFill>
              <a:schemeClr val="bg1">
                <a:lumMod val="95000"/>
              </a:schemeClr>
            </a:solid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
                  <a:srgbClr val="0070AD"/>
                </a:buClr>
                <a:buSzTx/>
                <a:buFontTx/>
                <a:buNone/>
                <a:tabLst/>
                <a:defRPr/>
              </a:pPr>
              <a:endParaRPr kumimoji="0" lang="en-US" sz="900" b="1" i="0" u="none" strike="noStrike" kern="1200" cap="none" spc="0" normalizeH="0" baseline="0" noProof="0" dirty="0">
                <a:ln>
                  <a:noFill/>
                </a:ln>
                <a:solidFill>
                  <a:srgbClr val="2B0A3D"/>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Access to new value-added capabilities</a:t>
              </a: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Protect existing investments </a:t>
              </a:r>
              <a:r>
                <a:rPr kumimoji="0" lang="en-US" sz="900" b="0" i="0" u="none" strike="noStrike" kern="1200" cap="none" spc="0" normalizeH="0" baseline="0" noProof="0" dirty="0">
                  <a:ln>
                    <a:noFill/>
                  </a:ln>
                  <a:solidFill>
                    <a:srgbClr val="2B0A3D"/>
                  </a:solidFill>
                  <a:effectLst/>
                  <a:uLnTx/>
                  <a:uFillTx/>
                  <a:latin typeface="Verdana"/>
                  <a:ea typeface="+mn-ea"/>
                  <a:cs typeface="+mn-cs"/>
                </a:rPr>
                <a:t>for IBM customers</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Flexible licensing option – </a:t>
              </a:r>
              <a:r>
                <a:rPr kumimoji="0" lang="en-US" sz="900" b="0" i="0" u="none" strike="noStrike" kern="1200" cap="none" spc="0" normalizeH="0" baseline="0" noProof="0" dirty="0">
                  <a:ln>
                    <a:noFill/>
                  </a:ln>
                  <a:solidFill>
                    <a:srgbClr val="2B0A3D"/>
                  </a:solidFill>
                  <a:effectLst/>
                  <a:uLnTx/>
                  <a:uFillTx/>
                  <a:latin typeface="Verdana"/>
                  <a:ea typeface="+mn-ea"/>
                  <a:cs typeface="+mn-cs"/>
                </a:rPr>
                <a:t>On-demand ability to mix and match capabilities</a:t>
              </a:r>
            </a:p>
          </p:txBody>
        </p:sp>
        <p:grpSp>
          <p:nvGrpSpPr>
            <p:cNvPr id="8" name="Group 7">
              <a:extLst>
                <a:ext uri="{FF2B5EF4-FFF2-40B4-BE49-F238E27FC236}">
                  <a16:creationId xmlns:a16="http://schemas.microsoft.com/office/drawing/2014/main" id="{5D2DCD13-7930-4B40-B4B0-253FAEFED110}"/>
                </a:ext>
              </a:extLst>
            </p:cNvPr>
            <p:cNvGrpSpPr/>
            <p:nvPr/>
          </p:nvGrpSpPr>
          <p:grpSpPr>
            <a:xfrm>
              <a:off x="903887" y="4057602"/>
              <a:ext cx="2553816" cy="568860"/>
              <a:chOff x="335915" y="4209979"/>
              <a:chExt cx="2655066" cy="568860"/>
            </a:xfrm>
          </p:grpSpPr>
          <p:sp>
            <p:nvSpPr>
              <p:cNvPr id="7" name="Rectangle: Rounded Corners 6">
                <a:extLst>
                  <a:ext uri="{FF2B5EF4-FFF2-40B4-BE49-F238E27FC236}">
                    <a16:creationId xmlns:a16="http://schemas.microsoft.com/office/drawing/2014/main" id="{F26B6C9A-14A8-4137-B846-86C72D6D5878}"/>
                  </a:ext>
                </a:extLst>
              </p:cNvPr>
              <p:cNvSpPr/>
              <p:nvPr/>
            </p:nvSpPr>
            <p:spPr>
              <a:xfrm>
                <a:off x="335915" y="4209979"/>
                <a:ext cx="2655066" cy="276225"/>
              </a:xfrm>
              <a:prstGeom prst="round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Verdana"/>
                    <a:ea typeface="+mn-ea"/>
                    <a:cs typeface="+mn-cs"/>
                  </a:rPr>
                  <a:t>OneMigrate</a:t>
                </a:r>
              </a:p>
            </p:txBody>
          </p:sp>
          <p:sp>
            <p:nvSpPr>
              <p:cNvPr id="44" name="Rectangle: Rounded Corners 43">
                <a:extLst>
                  <a:ext uri="{FF2B5EF4-FFF2-40B4-BE49-F238E27FC236}">
                    <a16:creationId xmlns:a16="http://schemas.microsoft.com/office/drawing/2014/main" id="{44C3BD5F-CE02-4EA4-97D2-29B106BC363E}"/>
                  </a:ext>
                </a:extLst>
              </p:cNvPr>
              <p:cNvSpPr/>
              <p:nvPr/>
            </p:nvSpPr>
            <p:spPr>
              <a:xfrm>
                <a:off x="335915" y="4502614"/>
                <a:ext cx="2655066" cy="276225"/>
              </a:xfrm>
              <a:prstGeom prst="roundRect">
                <a:avLst/>
              </a:pr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2B0A3D"/>
                    </a:solidFill>
                    <a:effectLst/>
                    <a:uLnTx/>
                    <a:uFillTx/>
                    <a:latin typeface="Verdana"/>
                    <a:ea typeface="+mn-ea"/>
                    <a:cs typeface="+mn-cs"/>
                  </a:rPr>
                  <a:t>OneNative</a:t>
                </a:r>
              </a:p>
            </p:txBody>
          </p:sp>
        </p:grpSp>
        <p:sp>
          <p:nvSpPr>
            <p:cNvPr id="49" name="TextBox 48">
              <a:extLst>
                <a:ext uri="{FF2B5EF4-FFF2-40B4-BE49-F238E27FC236}">
                  <a16:creationId xmlns:a16="http://schemas.microsoft.com/office/drawing/2014/main" id="{1FD49C4C-921F-4F55-A9F4-176FF1D77305}"/>
                </a:ext>
              </a:extLst>
            </p:cNvPr>
            <p:cNvSpPr txBox="1"/>
            <p:nvPr/>
          </p:nvSpPr>
          <p:spPr>
            <a:xfrm>
              <a:off x="3695699" y="2798806"/>
              <a:ext cx="2561421" cy="1188731"/>
            </a:xfrm>
            <a:prstGeom prst="rect">
              <a:avLst/>
            </a:prstGeom>
            <a:gradFill>
              <a:gsLst>
                <a:gs pos="100000">
                  <a:schemeClr val="bg1"/>
                </a:gs>
                <a:gs pos="0">
                  <a:schemeClr val="bg1">
                    <a:lumMod val="95000"/>
                  </a:schemeClr>
                </a:gs>
              </a:gsLst>
              <a:lin ang="5400000" scaled="1"/>
            </a:gradFill>
          </p:spPr>
          <p:txBody>
            <a:bodyPr wrap="square" rtlCol="0" anchor="t">
              <a:noAutofit/>
            </a:bodyPr>
            <a:lstStyle/>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Build modern cloud applications to reach market quicker </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Manage scales and spikes</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Containers &amp; DevOps adoption</a:t>
              </a:r>
            </a:p>
          </p:txBody>
        </p:sp>
        <p:grpSp>
          <p:nvGrpSpPr>
            <p:cNvPr id="50" name="Group 49">
              <a:extLst>
                <a:ext uri="{FF2B5EF4-FFF2-40B4-BE49-F238E27FC236}">
                  <a16:creationId xmlns:a16="http://schemas.microsoft.com/office/drawing/2014/main" id="{BB48C4BE-676F-4385-A7D6-DE8B74AB0F67}"/>
                </a:ext>
              </a:extLst>
            </p:cNvPr>
            <p:cNvGrpSpPr/>
            <p:nvPr/>
          </p:nvGrpSpPr>
          <p:grpSpPr>
            <a:xfrm>
              <a:off x="3699501" y="4052288"/>
              <a:ext cx="2553816" cy="579485"/>
              <a:chOff x="335915" y="4204665"/>
              <a:chExt cx="2655066" cy="579485"/>
            </a:xfrm>
          </p:grpSpPr>
          <p:sp>
            <p:nvSpPr>
              <p:cNvPr id="51" name="Rectangle: Rounded Corners 50">
                <a:extLst>
                  <a:ext uri="{FF2B5EF4-FFF2-40B4-BE49-F238E27FC236}">
                    <a16:creationId xmlns:a16="http://schemas.microsoft.com/office/drawing/2014/main" id="{FEE8957E-A10F-4410-AB57-22B590E3B59B}"/>
                  </a:ext>
                </a:extLst>
              </p:cNvPr>
              <p:cNvSpPr/>
              <p:nvPr/>
            </p:nvSpPr>
            <p:spPr>
              <a:xfrm>
                <a:off x="335915" y="4507925"/>
                <a:ext cx="2655066" cy="276225"/>
              </a:xfrm>
              <a:prstGeom prst="roundRect">
                <a:avLst/>
              </a:prstGeom>
              <a:solidFill>
                <a:srgbClr val="FF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Verdana"/>
                    <a:ea typeface="+mn-ea"/>
                    <a:cs typeface="+mn-cs"/>
                  </a:rPr>
                  <a:t>Run</a:t>
                </a:r>
              </a:p>
            </p:txBody>
          </p:sp>
          <p:sp>
            <p:nvSpPr>
              <p:cNvPr id="52" name="Rectangle: Rounded Corners 51">
                <a:extLst>
                  <a:ext uri="{FF2B5EF4-FFF2-40B4-BE49-F238E27FC236}">
                    <a16:creationId xmlns:a16="http://schemas.microsoft.com/office/drawing/2014/main" id="{518E6D75-C892-4353-9F1F-62E25B76E561}"/>
                  </a:ext>
                </a:extLst>
              </p:cNvPr>
              <p:cNvSpPr/>
              <p:nvPr/>
            </p:nvSpPr>
            <p:spPr>
              <a:xfrm>
                <a:off x="335915" y="4204665"/>
                <a:ext cx="2655066" cy="276225"/>
              </a:xfrm>
              <a:prstGeom prst="roundRect">
                <a:avLst/>
              </a:pr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2B0A3D"/>
                    </a:solidFill>
                    <a:effectLst/>
                    <a:uLnTx/>
                    <a:uFillTx/>
                    <a:latin typeface="Verdana"/>
                    <a:ea typeface="+mn-ea"/>
                    <a:cs typeface="+mn-cs"/>
                  </a:rPr>
                  <a:t>OneNative</a:t>
                </a:r>
              </a:p>
            </p:txBody>
          </p:sp>
        </p:grpSp>
        <p:sp>
          <p:nvSpPr>
            <p:cNvPr id="55" name="TextBox 54">
              <a:extLst>
                <a:ext uri="{FF2B5EF4-FFF2-40B4-BE49-F238E27FC236}">
                  <a16:creationId xmlns:a16="http://schemas.microsoft.com/office/drawing/2014/main" id="{F900BB94-EB19-4A92-9E76-8B7598397A20}"/>
                </a:ext>
              </a:extLst>
            </p:cNvPr>
            <p:cNvSpPr txBox="1"/>
            <p:nvPr/>
          </p:nvSpPr>
          <p:spPr>
            <a:xfrm>
              <a:off x="6491313" y="4654210"/>
              <a:ext cx="2561421" cy="1828615"/>
            </a:xfrm>
            <a:prstGeom prst="rect">
              <a:avLst/>
            </a:prstGeom>
            <a:solidFill>
              <a:schemeClr val="bg1">
                <a:lumMod val="95000"/>
              </a:schemeClr>
            </a:solid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
                  <a:srgbClr val="0070AD"/>
                </a:buClr>
                <a:buSzTx/>
                <a:buFontTx/>
                <a:buNone/>
                <a:tabLst/>
                <a:defRPr/>
              </a:pPr>
              <a:endParaRPr kumimoji="0" lang="en-US" sz="900" b="1" i="0" u="none" strike="noStrike" kern="1200" cap="none" spc="0" normalizeH="0" baseline="0" noProof="0" dirty="0">
                <a:ln>
                  <a:noFill/>
                </a:ln>
                <a:solidFill>
                  <a:srgbClr val="2B0A3D"/>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Low risk, low cost</a:t>
              </a:r>
              <a:r>
                <a:rPr kumimoji="0" lang="en-US" sz="900" b="0" i="0" u="none" strike="noStrike" kern="1200" cap="none" spc="0" normalizeH="0" baseline="0" noProof="0" dirty="0">
                  <a:ln>
                    <a:noFill/>
                  </a:ln>
                  <a:solidFill>
                    <a:srgbClr val="2B0A3D"/>
                  </a:solidFill>
                  <a:effectLst/>
                  <a:uLnTx/>
                  <a:uFillTx/>
                  <a:latin typeface="Verdana"/>
                  <a:ea typeface="+mn-ea"/>
                  <a:cs typeface="+mn-cs"/>
                </a:rPr>
                <a:t> of cloud native environment</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Achieve complete </a:t>
              </a:r>
              <a:r>
                <a:rPr kumimoji="0" lang="en-US" sz="900" b="1" i="0" u="none" strike="noStrike" kern="1200" cap="none" spc="0" normalizeH="0" baseline="0" noProof="0" dirty="0" err="1">
                  <a:ln>
                    <a:noFill/>
                  </a:ln>
                  <a:solidFill>
                    <a:srgbClr val="2B0A3D"/>
                  </a:solidFill>
                  <a:effectLst/>
                  <a:uLnTx/>
                  <a:uFillTx/>
                  <a:latin typeface="Verdana"/>
                  <a:ea typeface="+mn-ea"/>
                  <a:cs typeface="+mn-cs"/>
                </a:rPr>
                <a:t>DevSecOps</a:t>
              </a:r>
              <a:r>
                <a:rPr kumimoji="0" lang="en-US" sz="900" b="0" i="0" u="none" strike="noStrike" kern="1200" cap="none" spc="0" normalizeH="0" baseline="0" noProof="0" dirty="0">
                  <a:ln>
                    <a:noFill/>
                  </a:ln>
                  <a:solidFill>
                    <a:srgbClr val="2B0A3D"/>
                  </a:solidFill>
                  <a:effectLst/>
                  <a:uLnTx/>
                  <a:uFillTx/>
                  <a:latin typeface="Verdana"/>
                  <a:ea typeface="+mn-ea"/>
                  <a:cs typeface="+mn-cs"/>
                </a:rPr>
                <a:t> value circle</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Open-standards &amp; unified tooling with a </a:t>
              </a:r>
              <a:r>
                <a:rPr kumimoji="0" lang="en-US" sz="900" b="1" i="0" u="none" strike="noStrike" kern="1200" cap="none" spc="0" normalizeH="0" baseline="0" noProof="0" dirty="0">
                  <a:ln>
                    <a:noFill/>
                  </a:ln>
                  <a:solidFill>
                    <a:srgbClr val="2B0A3D"/>
                  </a:solidFill>
                  <a:effectLst/>
                  <a:uLnTx/>
                  <a:uFillTx/>
                  <a:latin typeface="Verdana"/>
                  <a:ea typeface="+mn-ea"/>
                  <a:cs typeface="+mn-cs"/>
                </a:rPr>
                <a:t>pluggable core</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Consult on </a:t>
              </a:r>
              <a:r>
                <a:rPr kumimoji="0" lang="en-US" sz="900" b="1" i="0" u="none" strike="noStrike" kern="1200" cap="none" spc="0" normalizeH="0" baseline="0" noProof="0" dirty="0">
                  <a:ln>
                    <a:noFill/>
                  </a:ln>
                  <a:solidFill>
                    <a:srgbClr val="2B0A3D"/>
                  </a:solidFill>
                  <a:effectLst/>
                  <a:uLnTx/>
                  <a:uFillTx/>
                  <a:latin typeface="Verdana"/>
                  <a:ea typeface="+mn-ea"/>
                  <a:cs typeface="+mn-cs"/>
                </a:rPr>
                <a:t>SRE best practices </a:t>
              </a:r>
              <a:r>
                <a:rPr kumimoji="0" lang="en-US" sz="900" b="0" i="0" u="none" strike="noStrike" kern="1200" cap="none" spc="0" normalizeH="0" baseline="0" noProof="0" dirty="0">
                  <a:ln>
                    <a:noFill/>
                  </a:ln>
                  <a:solidFill>
                    <a:srgbClr val="2B0A3D"/>
                  </a:solidFill>
                  <a:effectLst/>
                  <a:uLnTx/>
                  <a:uFillTx/>
                  <a:latin typeface="Verdana"/>
                  <a:ea typeface="+mn-ea"/>
                  <a:cs typeface="+mn-cs"/>
                </a:rPr>
                <a:t>and provide managed services for </a:t>
              </a:r>
              <a:r>
                <a:rPr kumimoji="0" lang="en-US" sz="900" b="1" i="0" u="none" strike="noStrike" kern="1200" cap="none" spc="0" normalizeH="0" baseline="0" noProof="0" dirty="0">
                  <a:ln>
                    <a:noFill/>
                  </a:ln>
                  <a:solidFill>
                    <a:srgbClr val="2B0A3D"/>
                  </a:solidFill>
                  <a:effectLst/>
                  <a:uLnTx/>
                  <a:uFillTx/>
                  <a:latin typeface="Verdana"/>
                  <a:ea typeface="+mn-ea"/>
                  <a:cs typeface="+mn-cs"/>
                </a:rPr>
                <a:t>Intelligent IT Ops</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34B3EECE-C0CB-43EC-9ADA-7B4A62BEF1A8}"/>
                </a:ext>
              </a:extLst>
            </p:cNvPr>
            <p:cNvSpPr txBox="1"/>
            <p:nvPr/>
          </p:nvSpPr>
          <p:spPr>
            <a:xfrm>
              <a:off x="6480916" y="1768637"/>
              <a:ext cx="2582215" cy="991765"/>
            </a:xfrm>
            <a:prstGeom prst="rect">
              <a:avLst/>
            </a:prstGeom>
            <a:solidFill>
              <a:schemeClr val="bg1">
                <a:lumMod val="95000"/>
              </a:schemeClr>
            </a:solidFill>
          </p:spPr>
          <p:txBody>
            <a:bodyPr wrap="square" rtlCol="0" anchor="t">
              <a:noAutofit/>
            </a:bodyPr>
            <a:lstStyle/>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Managing </a:t>
              </a:r>
              <a:r>
                <a:rPr kumimoji="0" lang="en-US" sz="900" b="1" i="0" u="none" strike="noStrike" kern="1200" cap="none" spc="0" normalizeH="0" baseline="0" noProof="0" dirty="0">
                  <a:ln>
                    <a:noFill/>
                  </a:ln>
                  <a:solidFill>
                    <a:srgbClr val="2B0A3D"/>
                  </a:solidFill>
                  <a:effectLst/>
                  <a:uLnTx/>
                  <a:uFillTx/>
                  <a:latin typeface="Verdana"/>
                  <a:ea typeface="+mn-ea"/>
                  <a:cs typeface="+mn-cs"/>
                </a:rPr>
                <a:t>hybrid env </a:t>
              </a:r>
              <a:r>
                <a:rPr kumimoji="0" lang="en-US" sz="900" b="0" i="0" u="none" strike="noStrike" kern="1200" cap="none" spc="0" normalizeH="0" baseline="0" noProof="0" dirty="0">
                  <a:ln>
                    <a:noFill/>
                  </a:ln>
                  <a:solidFill>
                    <a:srgbClr val="2B0A3D"/>
                  </a:solidFill>
                  <a:effectLst/>
                  <a:uLnTx/>
                  <a:uFillTx/>
                  <a:latin typeface="Verdana"/>
                  <a:ea typeface="+mn-ea"/>
                  <a:cs typeface="+mn-cs"/>
                </a:rPr>
                <a:t>across multiple clouds and enterprise data center</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Outsourcing</a:t>
              </a:r>
              <a:r>
                <a:rPr kumimoji="0" lang="en-US" sz="900" b="0" i="0" u="none" strike="noStrike" kern="1200" cap="none" spc="0" normalizeH="0" baseline="0" noProof="0" dirty="0">
                  <a:ln>
                    <a:noFill/>
                  </a:ln>
                  <a:solidFill>
                    <a:srgbClr val="2B0A3D"/>
                  </a:solidFill>
                  <a:effectLst/>
                  <a:uLnTx/>
                  <a:uFillTx/>
                  <a:latin typeface="Verdana"/>
                  <a:ea typeface="+mn-ea"/>
                  <a:cs typeface="+mn-cs"/>
                </a:rPr>
                <a:t> IT Operations</a:t>
              </a:r>
            </a:p>
          </p:txBody>
        </p:sp>
        <p:sp>
          <p:nvSpPr>
            <p:cNvPr id="61" name="TextBox 60">
              <a:extLst>
                <a:ext uri="{FF2B5EF4-FFF2-40B4-BE49-F238E27FC236}">
                  <a16:creationId xmlns:a16="http://schemas.microsoft.com/office/drawing/2014/main" id="{3A389BFB-E4FF-43C2-8DA8-327C321D06AF}"/>
                </a:ext>
              </a:extLst>
            </p:cNvPr>
            <p:cNvSpPr txBox="1"/>
            <p:nvPr/>
          </p:nvSpPr>
          <p:spPr>
            <a:xfrm>
              <a:off x="6480917" y="2798806"/>
              <a:ext cx="2571818" cy="1188731"/>
            </a:xfrm>
            <a:prstGeom prst="rect">
              <a:avLst/>
            </a:prstGeom>
            <a:gradFill>
              <a:gsLst>
                <a:gs pos="100000">
                  <a:schemeClr val="bg1"/>
                </a:gs>
                <a:gs pos="0">
                  <a:schemeClr val="bg1">
                    <a:lumMod val="95000"/>
                  </a:schemeClr>
                </a:gs>
              </a:gsLst>
              <a:lin ang="5400000" scaled="1"/>
            </a:gradFill>
          </p:spPr>
          <p:txBody>
            <a:bodyPr wrap="square" rtlCol="0" anchor="t">
              <a:noAutofit/>
            </a:bodyPr>
            <a:lstStyle/>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Continued business operations </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Achieve Zero downtime</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lang="en-US" sz="900" dirty="0">
                  <a:solidFill>
                    <a:srgbClr val="2B0A3D"/>
                  </a:solidFill>
                  <a:latin typeface="Verdana"/>
                </a:rPr>
                <a:t>Move applications from one cloud container platform to other</a:t>
              </a: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
                  <a:srgbClr val="0070AD"/>
                </a:buClr>
                <a:buSzTx/>
                <a:buFontTx/>
                <a:buNone/>
                <a:tabLst/>
                <a:defRPr/>
              </a:pP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p:txBody>
        </p:sp>
        <p:grpSp>
          <p:nvGrpSpPr>
            <p:cNvPr id="62" name="Group 61">
              <a:extLst>
                <a:ext uri="{FF2B5EF4-FFF2-40B4-BE49-F238E27FC236}">
                  <a16:creationId xmlns:a16="http://schemas.microsoft.com/office/drawing/2014/main" id="{D78B67DA-C5A5-448D-AB1B-5E0624A276CC}"/>
                </a:ext>
              </a:extLst>
            </p:cNvPr>
            <p:cNvGrpSpPr/>
            <p:nvPr/>
          </p:nvGrpSpPr>
          <p:grpSpPr>
            <a:xfrm>
              <a:off x="6495115" y="4052288"/>
              <a:ext cx="2553816" cy="579485"/>
              <a:chOff x="335915" y="4204665"/>
              <a:chExt cx="2655066" cy="579485"/>
            </a:xfrm>
          </p:grpSpPr>
          <p:sp>
            <p:nvSpPr>
              <p:cNvPr id="63" name="Rectangle: Rounded Corners 62">
                <a:extLst>
                  <a:ext uri="{FF2B5EF4-FFF2-40B4-BE49-F238E27FC236}">
                    <a16:creationId xmlns:a16="http://schemas.microsoft.com/office/drawing/2014/main" id="{2BA32F98-C6EB-4EEC-A193-3DE5AD89AB59}"/>
                  </a:ext>
                </a:extLst>
              </p:cNvPr>
              <p:cNvSpPr/>
              <p:nvPr/>
            </p:nvSpPr>
            <p:spPr>
              <a:xfrm>
                <a:off x="335915" y="4507925"/>
                <a:ext cx="2655066" cy="276225"/>
              </a:xfrm>
              <a:prstGeom prst="roundRect">
                <a:avLst/>
              </a:prstGeom>
              <a:solidFill>
                <a:srgbClr val="FF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Verdana"/>
                    <a:ea typeface="+mn-ea"/>
                    <a:cs typeface="+mn-cs"/>
                  </a:rPr>
                  <a:t>Run</a:t>
                </a:r>
              </a:p>
            </p:txBody>
          </p:sp>
          <p:sp>
            <p:nvSpPr>
              <p:cNvPr id="64" name="Rectangle: Rounded Corners 63">
                <a:extLst>
                  <a:ext uri="{FF2B5EF4-FFF2-40B4-BE49-F238E27FC236}">
                    <a16:creationId xmlns:a16="http://schemas.microsoft.com/office/drawing/2014/main" id="{A10CE481-6F25-4688-9593-6C570FF9369F}"/>
                  </a:ext>
                </a:extLst>
              </p:cNvPr>
              <p:cNvSpPr/>
              <p:nvPr/>
            </p:nvSpPr>
            <p:spPr>
              <a:xfrm>
                <a:off x="335915" y="4204665"/>
                <a:ext cx="2655066" cy="276225"/>
              </a:xfrm>
              <a:prstGeom prst="roundRect">
                <a:avLst/>
              </a:pr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2B0A3D"/>
                    </a:solidFill>
                    <a:effectLst/>
                    <a:uLnTx/>
                    <a:uFillTx/>
                    <a:latin typeface="Verdana"/>
                    <a:ea typeface="+mn-ea"/>
                    <a:cs typeface="+mn-cs"/>
                  </a:rPr>
                  <a:t>OneNative</a:t>
                </a:r>
              </a:p>
            </p:txBody>
          </p:sp>
        </p:grpSp>
        <p:sp>
          <p:nvSpPr>
            <p:cNvPr id="67" name="TextBox 66">
              <a:extLst>
                <a:ext uri="{FF2B5EF4-FFF2-40B4-BE49-F238E27FC236}">
                  <a16:creationId xmlns:a16="http://schemas.microsoft.com/office/drawing/2014/main" id="{C5B5ADEC-B8BD-47B5-BCD1-A7D109A7BE8A}"/>
                </a:ext>
              </a:extLst>
            </p:cNvPr>
            <p:cNvSpPr txBox="1"/>
            <p:nvPr/>
          </p:nvSpPr>
          <p:spPr>
            <a:xfrm>
              <a:off x="3695699" y="4654210"/>
              <a:ext cx="2561421" cy="1833714"/>
            </a:xfrm>
            <a:prstGeom prst="rect">
              <a:avLst/>
            </a:prstGeom>
            <a:solidFill>
              <a:schemeClr val="bg1">
                <a:lumMod val="95000"/>
              </a:schemeClr>
            </a:solid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
                  <a:srgbClr val="0070AD"/>
                </a:buClr>
                <a:buSzTx/>
                <a:buFontTx/>
                <a:buNone/>
                <a:tabLst/>
                <a:defRPr/>
              </a:pPr>
              <a:endParaRPr kumimoji="0" lang="en-US" sz="900" b="1" i="0" u="none" strike="noStrike" kern="1200" cap="none" spc="0" normalizeH="0" baseline="0" noProof="0" dirty="0">
                <a:ln>
                  <a:noFill/>
                </a:ln>
                <a:solidFill>
                  <a:srgbClr val="2B0A3D"/>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An optimized &amp; certified set of frameworks &amp; runtimes </a:t>
              </a:r>
              <a:r>
                <a:rPr kumimoji="0" lang="en-US" sz="900" b="0" i="0" u="none" strike="noStrike" kern="1200" cap="none" spc="0" normalizeH="0" baseline="0" noProof="0" dirty="0">
                  <a:ln>
                    <a:noFill/>
                  </a:ln>
                  <a:solidFill>
                    <a:srgbClr val="2B0A3D"/>
                  </a:solidFill>
                  <a:effectLst/>
                  <a:uLnTx/>
                  <a:uFillTx/>
                  <a:latin typeface="Verdana"/>
                  <a:ea typeface="+mn-ea"/>
                  <a:cs typeface="+mn-cs"/>
                </a:rPr>
                <a:t>to build </a:t>
              </a:r>
              <a:r>
                <a:rPr kumimoji="0" lang="en-US" sz="900" b="1" i="0" u="none" strike="noStrike" kern="1200" cap="none" spc="0" normalizeH="0" baseline="0" noProof="0" dirty="0">
                  <a:ln>
                    <a:noFill/>
                  </a:ln>
                  <a:solidFill>
                    <a:srgbClr val="2B0A3D"/>
                  </a:solidFill>
                  <a:effectLst/>
                  <a:uLnTx/>
                  <a:uFillTx/>
                  <a:latin typeface="Verdana"/>
                  <a:ea typeface="+mn-ea"/>
                  <a:cs typeface="+mn-cs"/>
                </a:rPr>
                <a:t>portable &amp; resilient </a:t>
              </a:r>
              <a:r>
                <a:rPr kumimoji="0" lang="en-US" sz="900" b="0" i="0" u="none" strike="noStrike" kern="1200" cap="none" spc="0" normalizeH="0" baseline="0" noProof="0" dirty="0">
                  <a:ln>
                    <a:noFill/>
                  </a:ln>
                  <a:solidFill>
                    <a:srgbClr val="2B0A3D"/>
                  </a:solidFill>
                  <a:effectLst/>
                  <a:uLnTx/>
                  <a:uFillTx/>
                  <a:latin typeface="Verdana"/>
                  <a:ea typeface="+mn-ea"/>
                  <a:cs typeface="+mn-cs"/>
                </a:rPr>
                <a:t>cloud native applications </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Integrated DevOps toolchains</a:t>
              </a: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Digitally extend traditional businesses </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Run anywhere</a:t>
              </a:r>
              <a:r>
                <a:rPr kumimoji="0" lang="en-US" sz="900" b="0" i="0" u="none" strike="noStrike" kern="1200" cap="none" spc="0" normalizeH="0" baseline="0" noProof="0" dirty="0">
                  <a:ln>
                    <a:noFill/>
                  </a:ln>
                  <a:solidFill>
                    <a:srgbClr val="2B0A3D"/>
                  </a:solidFill>
                  <a:effectLst/>
                  <a:uLnTx/>
                  <a:uFillTx/>
                  <a:latin typeface="Verdana"/>
                  <a:ea typeface="+mn-ea"/>
                  <a:cs typeface="+mn-cs"/>
                </a:rPr>
                <a:t> on OCP</a:t>
              </a:r>
            </a:p>
          </p:txBody>
        </p:sp>
        <p:sp>
          <p:nvSpPr>
            <p:cNvPr id="69" name="TextBox 68">
              <a:extLst>
                <a:ext uri="{FF2B5EF4-FFF2-40B4-BE49-F238E27FC236}">
                  <a16:creationId xmlns:a16="http://schemas.microsoft.com/office/drawing/2014/main" id="{2D2B71DA-E2B7-45EC-85F9-BA2A8A8EED84}"/>
                </a:ext>
              </a:extLst>
            </p:cNvPr>
            <p:cNvSpPr txBox="1"/>
            <p:nvPr/>
          </p:nvSpPr>
          <p:spPr>
            <a:xfrm>
              <a:off x="9286928" y="1784516"/>
              <a:ext cx="2561421" cy="991765"/>
            </a:xfrm>
            <a:prstGeom prst="rect">
              <a:avLst/>
            </a:prstGeom>
            <a:solidFill>
              <a:schemeClr val="bg1">
                <a:lumMod val="95000"/>
              </a:schemeClr>
            </a:solidFill>
          </p:spPr>
          <p:txBody>
            <a:bodyPr wrap="square" rtlCol="0" anchor="t">
              <a:noAutofit/>
            </a:bodyPr>
            <a:lstStyle/>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Enterprises looking to</a:t>
              </a:r>
              <a:r>
                <a:rPr kumimoji="0" lang="en-US" sz="900" b="1" i="0" u="none" strike="noStrike" kern="1200" cap="none" spc="0" normalizeH="0" baseline="0" noProof="0" dirty="0">
                  <a:ln>
                    <a:noFill/>
                  </a:ln>
                  <a:solidFill>
                    <a:srgbClr val="2B0A3D"/>
                  </a:solidFill>
                  <a:effectLst/>
                  <a:uLnTx/>
                  <a:uFillTx/>
                  <a:latin typeface="Verdana"/>
                  <a:ea typeface="+mn-ea"/>
                  <a:cs typeface="+mn-cs"/>
                </a:rPr>
                <a:t> leverage cloud capabilities</a:t>
              </a:r>
            </a:p>
            <a:p>
              <a:pPr marL="0" marR="0" lvl="0" indent="0" algn="l" defTabSz="914400" rtl="0" eaLnBrk="1" fontAlgn="auto" latinLnBrk="0" hangingPunct="1">
                <a:lnSpc>
                  <a:spcPct val="100000"/>
                </a:lnSpc>
                <a:spcBef>
                  <a:spcPts val="0"/>
                </a:spcBef>
                <a:spcAft>
                  <a:spcPts val="0"/>
                </a:spcAft>
                <a:buClr>
                  <a:srgbClr val="0070AD"/>
                </a:buClr>
                <a:buSzTx/>
                <a:buFontTx/>
                <a:buNone/>
                <a:tabLst/>
                <a:defRPr/>
              </a:pP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p:txBody>
        </p:sp>
        <p:sp>
          <p:nvSpPr>
            <p:cNvPr id="74" name="TextBox 73">
              <a:extLst>
                <a:ext uri="{FF2B5EF4-FFF2-40B4-BE49-F238E27FC236}">
                  <a16:creationId xmlns:a16="http://schemas.microsoft.com/office/drawing/2014/main" id="{96BA13FA-83F5-45F4-8EBA-AA9A2940B1D2}"/>
                </a:ext>
              </a:extLst>
            </p:cNvPr>
            <p:cNvSpPr txBox="1"/>
            <p:nvPr/>
          </p:nvSpPr>
          <p:spPr>
            <a:xfrm>
              <a:off x="9286928" y="2810758"/>
              <a:ext cx="2561421" cy="1188731"/>
            </a:xfrm>
            <a:prstGeom prst="rect">
              <a:avLst/>
            </a:prstGeom>
            <a:gradFill>
              <a:gsLst>
                <a:gs pos="100000">
                  <a:schemeClr val="bg1"/>
                </a:gs>
                <a:gs pos="0">
                  <a:schemeClr val="bg1">
                    <a:lumMod val="95000"/>
                  </a:schemeClr>
                </a:gs>
              </a:gsLst>
              <a:lin ang="5400000" scaled="1"/>
            </a:gradFill>
          </p:spPr>
          <p:txBody>
            <a:bodyPr wrap="square" rtlCol="0" anchor="t">
              <a:noAutofit/>
            </a:bodyPr>
            <a:lstStyle/>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DC Exit cloud migration</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Managed Services</a:t>
              </a:r>
            </a:p>
            <a:p>
              <a:pPr marL="0" marR="0" lvl="0" indent="0" algn="l" defTabSz="914400" rtl="0" eaLnBrk="1" fontAlgn="auto" latinLnBrk="0" hangingPunct="1">
                <a:lnSpc>
                  <a:spcPct val="100000"/>
                </a:lnSpc>
                <a:spcBef>
                  <a:spcPts val="0"/>
                </a:spcBef>
                <a:spcAft>
                  <a:spcPts val="0"/>
                </a:spcAft>
                <a:buClr>
                  <a:srgbClr val="0070AD"/>
                </a:buClr>
                <a:buSzTx/>
                <a:buFontTx/>
                <a:buNone/>
                <a:tabLst/>
                <a:defRPr/>
              </a:pP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p:txBody>
        </p:sp>
        <p:sp>
          <p:nvSpPr>
            <p:cNvPr id="76" name="Rectangle: Rounded Corners 75">
              <a:extLst>
                <a:ext uri="{FF2B5EF4-FFF2-40B4-BE49-F238E27FC236}">
                  <a16:creationId xmlns:a16="http://schemas.microsoft.com/office/drawing/2014/main" id="{34B17DDC-995D-46DF-8477-067A39B4F62B}"/>
                </a:ext>
              </a:extLst>
            </p:cNvPr>
            <p:cNvSpPr/>
            <p:nvPr/>
          </p:nvSpPr>
          <p:spPr>
            <a:xfrm>
              <a:off x="9290730" y="4363754"/>
              <a:ext cx="2553816" cy="276225"/>
            </a:xfrm>
            <a:prstGeom prst="roundRect">
              <a:avLst/>
            </a:prstGeom>
            <a:solidFill>
              <a:srgbClr val="FF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Verdana"/>
                  <a:ea typeface="+mn-ea"/>
                  <a:cs typeface="+mn-cs"/>
                </a:rPr>
                <a:t>Run</a:t>
              </a:r>
            </a:p>
          </p:txBody>
        </p:sp>
        <p:sp>
          <p:nvSpPr>
            <p:cNvPr id="80" name="TextBox 79">
              <a:extLst>
                <a:ext uri="{FF2B5EF4-FFF2-40B4-BE49-F238E27FC236}">
                  <a16:creationId xmlns:a16="http://schemas.microsoft.com/office/drawing/2014/main" id="{7AAB5706-2840-4E23-B315-B729FD334ED5}"/>
                </a:ext>
              </a:extLst>
            </p:cNvPr>
            <p:cNvSpPr txBox="1"/>
            <p:nvPr/>
          </p:nvSpPr>
          <p:spPr>
            <a:xfrm>
              <a:off x="9286928" y="4649111"/>
              <a:ext cx="2561421" cy="1838813"/>
            </a:xfrm>
            <a:prstGeom prst="rect">
              <a:avLst/>
            </a:prstGeom>
            <a:solidFill>
              <a:schemeClr val="bg1">
                <a:lumMod val="95000"/>
              </a:schemeClr>
            </a:solid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
                  <a:srgbClr val="0070AD"/>
                </a:buClr>
                <a:buSzTx/>
                <a:buFontTx/>
                <a:buNone/>
                <a:tabLst/>
                <a:defRPr/>
              </a:pP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Gain the </a:t>
              </a:r>
              <a:r>
                <a:rPr kumimoji="0" lang="en-US" sz="900" b="1" i="0" u="none" strike="noStrike" kern="1200" cap="none" spc="0" normalizeH="0" baseline="0" noProof="0" dirty="0">
                  <a:ln>
                    <a:noFill/>
                  </a:ln>
                  <a:solidFill>
                    <a:srgbClr val="2B0A3D"/>
                  </a:solidFill>
                  <a:effectLst/>
                  <a:uLnTx/>
                  <a:uFillTx/>
                  <a:latin typeface="Verdana"/>
                  <a:ea typeface="+mn-ea"/>
                  <a:cs typeface="+mn-cs"/>
                </a:rPr>
                <a:t>flexibility and agility </a:t>
              </a:r>
              <a:r>
                <a:rPr kumimoji="0" lang="en-US" sz="900" b="0" i="0" u="none" strike="noStrike" kern="1200" cap="none" spc="0" normalizeH="0" baseline="0" noProof="0" dirty="0">
                  <a:ln>
                    <a:noFill/>
                  </a:ln>
                  <a:solidFill>
                    <a:srgbClr val="2B0A3D"/>
                  </a:solidFill>
                  <a:effectLst/>
                  <a:uLnTx/>
                  <a:uFillTx/>
                  <a:latin typeface="Verdana"/>
                  <a:ea typeface="+mn-ea"/>
                  <a:cs typeface="+mn-cs"/>
                </a:rPr>
                <a:t>to choose your preferred cloud platforms and migration methods</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Experience expanded through more  </a:t>
              </a:r>
              <a:r>
                <a:rPr kumimoji="0" lang="en-US" sz="900" b="1" i="0" u="none" strike="noStrike" kern="1200" cap="none" spc="0" normalizeH="0" baseline="0" noProof="0" dirty="0">
                  <a:ln>
                    <a:noFill/>
                  </a:ln>
                  <a:solidFill>
                    <a:srgbClr val="2B0A3D"/>
                  </a:solidFill>
                  <a:effectLst/>
                  <a:uLnTx/>
                  <a:uFillTx/>
                  <a:latin typeface="Verdana"/>
                  <a:ea typeface="+mn-ea"/>
                  <a:cs typeface="+mn-cs"/>
                </a:rPr>
                <a:t>availability zones </a:t>
              </a:r>
              <a:r>
                <a:rPr kumimoji="0" lang="en-US" sz="900" b="0" i="0" u="none" strike="noStrike" kern="1200" cap="none" spc="0" normalizeH="0" baseline="0" noProof="0" dirty="0">
                  <a:ln>
                    <a:noFill/>
                  </a:ln>
                  <a:solidFill>
                    <a:srgbClr val="2B0A3D"/>
                  </a:solidFill>
                  <a:effectLst/>
                  <a:uLnTx/>
                  <a:uFillTx/>
                  <a:latin typeface="Verdana"/>
                  <a:ea typeface="+mn-ea"/>
                  <a:cs typeface="+mn-cs"/>
                </a:rPr>
                <a:t>in high-demand centers</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Quicker turnaround time</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0" i="0" u="none" strike="noStrike" kern="1200" cap="none" spc="0" normalizeH="0" baseline="0" noProof="0" dirty="0">
                  <a:ln>
                    <a:noFill/>
                  </a:ln>
                  <a:solidFill>
                    <a:srgbClr val="2B0A3D"/>
                  </a:solidFill>
                  <a:effectLst/>
                  <a:uLnTx/>
                  <a:uFillTx/>
                  <a:latin typeface="Verdana"/>
                  <a:ea typeface="+mn-ea"/>
                  <a:cs typeface="+mn-cs"/>
                </a:rPr>
                <a:t>Modernize via containers or Function-as-a-Service capabilities</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r>
                <a:rPr kumimoji="0" lang="en-US" sz="900" b="1" i="0" u="none" strike="noStrike" kern="1200" cap="none" spc="0" normalizeH="0" baseline="0" noProof="0" dirty="0">
                  <a:ln>
                    <a:noFill/>
                  </a:ln>
                  <a:solidFill>
                    <a:srgbClr val="2B0A3D"/>
                  </a:solidFill>
                  <a:effectLst/>
                  <a:uLnTx/>
                  <a:uFillTx/>
                  <a:latin typeface="Verdana"/>
                  <a:ea typeface="+mn-ea"/>
                  <a:cs typeface="+mn-cs"/>
                </a:rPr>
                <a:t>Self Healing</a:t>
              </a:r>
            </a:p>
            <a:p>
              <a:pPr marL="171450" marR="0" lvl="0" indent="-171450" algn="l" defTabSz="914400" rtl="0" eaLnBrk="1" fontAlgn="auto" latinLnBrk="0" hangingPunct="1">
                <a:lnSpc>
                  <a:spcPct val="100000"/>
                </a:lnSpc>
                <a:spcBef>
                  <a:spcPts val="0"/>
                </a:spcBef>
                <a:spcAft>
                  <a:spcPts val="0"/>
                </a:spcAft>
                <a:buClr>
                  <a:srgbClr val="0070AD"/>
                </a:buClr>
                <a:buSzTx/>
                <a:buFont typeface="Wingdings" panose="05000000000000000000" pitchFamily="2" charset="2"/>
                <a:buChar char="§"/>
                <a:tabLst/>
                <a:defRPr/>
              </a:pPr>
              <a:endParaRPr kumimoji="0" lang="en-US" sz="900" b="0" i="0" u="none" strike="noStrike" kern="1200" cap="none" spc="0" normalizeH="0" baseline="0" noProof="0" dirty="0">
                <a:ln>
                  <a:noFill/>
                </a:ln>
                <a:solidFill>
                  <a:srgbClr val="2B0A3D"/>
                </a:solidFill>
                <a:effectLst/>
                <a:uLnTx/>
                <a:uFillTx/>
                <a:latin typeface="Verdana"/>
                <a:ea typeface="+mn-ea"/>
                <a:cs typeface="+mn-cs"/>
              </a:endParaRPr>
            </a:p>
          </p:txBody>
        </p:sp>
      </p:grpSp>
      <p:pic>
        <p:nvPicPr>
          <p:cNvPr id="83" name="Graphic 82" descr="Bullseye">
            <a:extLst>
              <a:ext uri="{FF2B5EF4-FFF2-40B4-BE49-F238E27FC236}">
                <a16:creationId xmlns:a16="http://schemas.microsoft.com/office/drawing/2014/main" id="{8ADD2665-D6C5-4279-A4AD-38339DA7B1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000" y="904819"/>
            <a:ext cx="654417" cy="635443"/>
          </a:xfrm>
          <a:prstGeom prst="rect">
            <a:avLst/>
          </a:prstGeom>
          <a:effectLst>
            <a:reflection blurRad="6350" stA="52000" endA="300" endPos="35000" dir="5400000" sy="-100000" algn="bl" rotWithShape="0"/>
          </a:effectLst>
        </p:spPr>
      </p:pic>
      <p:sp>
        <p:nvSpPr>
          <p:cNvPr id="84" name="Rectangle: Rounded Corners 83">
            <a:extLst>
              <a:ext uri="{FF2B5EF4-FFF2-40B4-BE49-F238E27FC236}">
                <a16:creationId xmlns:a16="http://schemas.microsoft.com/office/drawing/2014/main" id="{83346379-9709-46E4-BF7D-6BA7DF191E80}"/>
              </a:ext>
            </a:extLst>
          </p:cNvPr>
          <p:cNvSpPr/>
          <p:nvPr/>
        </p:nvSpPr>
        <p:spPr>
          <a:xfrm>
            <a:off x="-5476" y="4052289"/>
            <a:ext cx="1316242" cy="574173"/>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Verdana"/>
                <a:ea typeface="+mn-ea"/>
                <a:cs typeface="+mn-cs"/>
              </a:rPr>
              <a:t>OneDeliver Services</a:t>
            </a:r>
          </a:p>
        </p:txBody>
      </p:sp>
      <p:sp>
        <p:nvSpPr>
          <p:cNvPr id="42" name="Rectangle: Rounded Corners 41">
            <a:extLst>
              <a:ext uri="{FF2B5EF4-FFF2-40B4-BE49-F238E27FC236}">
                <a16:creationId xmlns:a16="http://schemas.microsoft.com/office/drawing/2014/main" id="{CA39FAC6-1015-4F12-B665-E867535A4378}"/>
              </a:ext>
            </a:extLst>
          </p:cNvPr>
          <p:cNvSpPr/>
          <p:nvPr/>
        </p:nvSpPr>
        <p:spPr>
          <a:xfrm>
            <a:off x="-5476" y="2810759"/>
            <a:ext cx="1316242" cy="1188730"/>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Verdana"/>
                <a:ea typeface="+mn-ea"/>
                <a:cs typeface="+mn-cs"/>
              </a:rPr>
              <a:t>Customer Scenarios</a:t>
            </a:r>
          </a:p>
        </p:txBody>
      </p:sp>
      <p:sp>
        <p:nvSpPr>
          <p:cNvPr id="40" name="Rectangle: Rounded Corners 39">
            <a:extLst>
              <a:ext uri="{FF2B5EF4-FFF2-40B4-BE49-F238E27FC236}">
                <a16:creationId xmlns:a16="http://schemas.microsoft.com/office/drawing/2014/main" id="{74BECEE7-A4F6-4C3D-A32A-536112F8C210}"/>
              </a:ext>
            </a:extLst>
          </p:cNvPr>
          <p:cNvSpPr/>
          <p:nvPr/>
        </p:nvSpPr>
        <p:spPr>
          <a:xfrm>
            <a:off x="-5478" y="1748592"/>
            <a:ext cx="1316242" cy="991765"/>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Verdana"/>
                <a:ea typeface="+mn-ea"/>
                <a:cs typeface="+mn-cs"/>
              </a:rPr>
              <a:t>Target Customers</a:t>
            </a:r>
          </a:p>
        </p:txBody>
      </p:sp>
      <p:sp>
        <p:nvSpPr>
          <p:cNvPr id="43" name="Rectangle: Rounded Corners 42">
            <a:extLst>
              <a:ext uri="{FF2B5EF4-FFF2-40B4-BE49-F238E27FC236}">
                <a16:creationId xmlns:a16="http://schemas.microsoft.com/office/drawing/2014/main" id="{01B9BC3C-2950-4EB8-8C97-AF8CCC576FAF}"/>
              </a:ext>
            </a:extLst>
          </p:cNvPr>
          <p:cNvSpPr/>
          <p:nvPr/>
        </p:nvSpPr>
        <p:spPr>
          <a:xfrm>
            <a:off x="-5478" y="4679262"/>
            <a:ext cx="1316242" cy="1803563"/>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Verdana"/>
                <a:ea typeface="+mn-ea"/>
                <a:cs typeface="+mn-cs"/>
              </a:rPr>
              <a:t>Key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Verdana"/>
                <a:ea typeface="+mn-ea"/>
                <a:cs typeface="+mn-cs"/>
              </a:rPr>
              <a:t>Value Proposition</a:t>
            </a:r>
          </a:p>
        </p:txBody>
      </p:sp>
      <p:sp>
        <p:nvSpPr>
          <p:cNvPr id="45" name="Rectangle: Rounded Corners 44">
            <a:extLst>
              <a:ext uri="{FF2B5EF4-FFF2-40B4-BE49-F238E27FC236}">
                <a16:creationId xmlns:a16="http://schemas.microsoft.com/office/drawing/2014/main" id="{CB6B0900-4EAE-46B1-BED5-25FE70926CA1}"/>
              </a:ext>
            </a:extLst>
          </p:cNvPr>
          <p:cNvSpPr/>
          <p:nvPr/>
        </p:nvSpPr>
        <p:spPr>
          <a:xfrm>
            <a:off x="9411753" y="4052288"/>
            <a:ext cx="2443602" cy="276225"/>
          </a:xfrm>
          <a:prstGeom prst="round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FFFFFF"/>
                </a:solidFill>
                <a:effectLst/>
                <a:uLnTx/>
                <a:uFillTx/>
                <a:latin typeface="Verdana"/>
                <a:ea typeface="+mn-ea"/>
                <a:cs typeface="+mn-cs"/>
              </a:rPr>
              <a:t>OneMigrate</a:t>
            </a:r>
          </a:p>
        </p:txBody>
      </p:sp>
    </p:spTree>
    <p:extLst>
      <p:ext uri="{BB962C8B-B14F-4D97-AF65-F5344CB8AC3E}">
        <p14:creationId xmlns:p14="http://schemas.microsoft.com/office/powerpoint/2010/main" val="89089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04338A-8972-409B-9F68-D78115072C2D}"/>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3F35F5CA-3AF7-4AAE-9BC8-B7C078789CCF}"/>
              </a:ext>
            </a:extLst>
          </p:cNvPr>
          <p:cNvSpPr/>
          <p:nvPr/>
        </p:nvSpPr>
        <p:spPr>
          <a:xfrm>
            <a:off x="11277600" y="2977632"/>
            <a:ext cx="685800" cy="1759231"/>
          </a:xfrm>
          <a:prstGeom prst="roundRect">
            <a:avLst/>
          </a:prstGeom>
          <a:noFill/>
          <a:ln w="28575">
            <a:solidFill>
              <a:schemeClr val="accent2">
                <a:lumMod val="20000"/>
                <a:lumOff val="8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Verdana"/>
              <a:ea typeface="+mn-ea"/>
              <a:cs typeface="+mn-cs"/>
            </a:endParaRPr>
          </a:p>
        </p:txBody>
      </p:sp>
      <p:sp>
        <p:nvSpPr>
          <p:cNvPr id="9" name="Rectangle: Rounded Corners 8">
            <a:extLst>
              <a:ext uri="{FF2B5EF4-FFF2-40B4-BE49-F238E27FC236}">
                <a16:creationId xmlns:a16="http://schemas.microsoft.com/office/drawing/2014/main" id="{B0F9DE18-8911-4A99-9EB9-DD7128ABB68F}"/>
              </a:ext>
            </a:extLst>
          </p:cNvPr>
          <p:cNvSpPr/>
          <p:nvPr/>
        </p:nvSpPr>
        <p:spPr>
          <a:xfrm>
            <a:off x="4114800" y="2895600"/>
            <a:ext cx="7010400" cy="3810000"/>
          </a:xfrm>
          <a:prstGeom prst="roundRect">
            <a:avLst>
              <a:gd name="adj" fmla="val 3764"/>
            </a:avLst>
          </a:prstGeom>
          <a:noFill/>
          <a:ln w="28575">
            <a:solidFill>
              <a:schemeClr val="accent2">
                <a:lumMod val="20000"/>
                <a:lumOff val="8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Verdana"/>
              <a:ea typeface="+mn-ea"/>
              <a:cs typeface="+mn-cs"/>
            </a:endParaRPr>
          </a:p>
        </p:txBody>
      </p:sp>
      <p:sp>
        <p:nvSpPr>
          <p:cNvPr id="10" name="TextBox 9">
            <a:extLst>
              <a:ext uri="{FF2B5EF4-FFF2-40B4-BE49-F238E27FC236}">
                <a16:creationId xmlns:a16="http://schemas.microsoft.com/office/drawing/2014/main" id="{ACCCD48D-9F93-42BF-8D2C-6CE332528D47}"/>
              </a:ext>
            </a:extLst>
          </p:cNvPr>
          <p:cNvSpPr txBox="1"/>
          <p:nvPr/>
        </p:nvSpPr>
        <p:spPr>
          <a:xfrm>
            <a:off x="4886826" y="5788077"/>
            <a:ext cx="339456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Ubuntu" panose="020B0504030602030204" pitchFamily="34" charset="0"/>
                <a:ea typeface="Verdana" panose="020B0604030504040204" pitchFamily="34" charset="0"/>
                <a:cs typeface="+mn-cs"/>
              </a:rPr>
              <a:t>Sogeti OneNative Accelerators </a:t>
            </a:r>
          </a:p>
        </p:txBody>
      </p:sp>
      <p:sp>
        <p:nvSpPr>
          <p:cNvPr id="11" name="TextBox 10">
            <a:extLst>
              <a:ext uri="{FF2B5EF4-FFF2-40B4-BE49-F238E27FC236}">
                <a16:creationId xmlns:a16="http://schemas.microsoft.com/office/drawing/2014/main" id="{A02470EE-7D30-4E53-8AA3-4976B919DB42}"/>
              </a:ext>
            </a:extLst>
          </p:cNvPr>
          <p:cNvSpPr txBox="1"/>
          <p:nvPr/>
        </p:nvSpPr>
        <p:spPr>
          <a:xfrm>
            <a:off x="2903883" y="4445610"/>
            <a:ext cx="16764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Ubuntu" panose="020B0504030602030204" pitchFamily="34" charset="0"/>
                <a:ea typeface="Verdana" panose="020B0604030504040204" pitchFamily="34" charset="0"/>
                <a:cs typeface="+mn-cs"/>
              </a:rPr>
              <a:t>Setup Cloud Native Foundation</a:t>
            </a:r>
          </a:p>
        </p:txBody>
      </p:sp>
      <p:pic>
        <p:nvPicPr>
          <p:cNvPr id="12" name="Picture 11">
            <a:extLst>
              <a:ext uri="{FF2B5EF4-FFF2-40B4-BE49-F238E27FC236}">
                <a16:creationId xmlns:a16="http://schemas.microsoft.com/office/drawing/2014/main" id="{380634B4-A6E9-4454-AC0D-0E874FC0DC6E}"/>
              </a:ext>
            </a:extLst>
          </p:cNvPr>
          <p:cNvPicPr>
            <a:picLocks noChangeAspect="1"/>
          </p:cNvPicPr>
          <p:nvPr/>
        </p:nvPicPr>
        <p:blipFill>
          <a:blip r:embed="rId3"/>
          <a:stretch>
            <a:fillRect/>
          </a:stretch>
        </p:blipFill>
        <p:spPr>
          <a:xfrm>
            <a:off x="2553839" y="4395614"/>
            <a:ext cx="411852" cy="341249"/>
          </a:xfrm>
          <a:prstGeom prst="rect">
            <a:avLst/>
          </a:prstGeom>
        </p:spPr>
      </p:pic>
      <p:grpSp>
        <p:nvGrpSpPr>
          <p:cNvPr id="14" name="Group 13">
            <a:extLst>
              <a:ext uri="{FF2B5EF4-FFF2-40B4-BE49-F238E27FC236}">
                <a16:creationId xmlns:a16="http://schemas.microsoft.com/office/drawing/2014/main" id="{9299F62E-3ED2-4C73-A711-81A51C4A3FC2}"/>
              </a:ext>
            </a:extLst>
          </p:cNvPr>
          <p:cNvGrpSpPr/>
          <p:nvPr/>
        </p:nvGrpSpPr>
        <p:grpSpPr>
          <a:xfrm>
            <a:off x="4311387" y="3909900"/>
            <a:ext cx="447957" cy="434686"/>
            <a:chOff x="5334001" y="2130354"/>
            <a:chExt cx="334900" cy="335794"/>
          </a:xfrm>
          <a:effectLst>
            <a:outerShdw blurRad="50800" dist="38100" dir="2700000" algn="tl" rotWithShape="0">
              <a:prstClr val="black">
                <a:alpha val="40000"/>
              </a:prstClr>
            </a:outerShdw>
          </a:effectLst>
        </p:grpSpPr>
        <p:sp>
          <p:nvSpPr>
            <p:cNvPr id="15" name="Rectangle: Rounded Corners 14">
              <a:extLst>
                <a:ext uri="{FF2B5EF4-FFF2-40B4-BE49-F238E27FC236}">
                  <a16:creationId xmlns:a16="http://schemas.microsoft.com/office/drawing/2014/main" id="{5055027B-2EE4-4EE8-8154-C794DBD3EF1C}"/>
                </a:ext>
              </a:extLst>
            </p:cNvPr>
            <p:cNvSpPr/>
            <p:nvPr/>
          </p:nvSpPr>
          <p:spPr>
            <a:xfrm>
              <a:off x="5334001" y="2130354"/>
              <a:ext cx="334900" cy="335794"/>
            </a:xfrm>
            <a:prstGeom prst="roundRect">
              <a:avLst>
                <a:gd name="adj" fmla="val 50000"/>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latin typeface="Consolas" panose="020B0609020204030204" pitchFamily="49" charset="0"/>
              </a:endParaRPr>
            </a:p>
          </p:txBody>
        </p:sp>
        <p:pic>
          <p:nvPicPr>
            <p:cNvPr id="16" name="Picture 15" descr="A picture containing object, clock, drawing&#10;&#10;Description automatically generated">
              <a:extLst>
                <a:ext uri="{FF2B5EF4-FFF2-40B4-BE49-F238E27FC236}">
                  <a16:creationId xmlns:a16="http://schemas.microsoft.com/office/drawing/2014/main" id="{6B2E6150-A6F5-42AD-BF6B-6CC49D2B2C98}"/>
                </a:ext>
              </a:extLst>
            </p:cNvPr>
            <p:cNvPicPr>
              <a:picLocks noChangeAspect="1"/>
            </p:cNvPicPr>
            <p:nvPr/>
          </p:nvPicPr>
          <p:blipFill>
            <a:blip r:embed="rId4"/>
            <a:stretch>
              <a:fillRect/>
            </a:stretch>
          </p:blipFill>
          <p:spPr>
            <a:xfrm>
              <a:off x="5372477" y="2179313"/>
              <a:ext cx="257949" cy="257949"/>
            </a:xfrm>
            <a:prstGeom prst="rect">
              <a:avLst/>
            </a:prstGeom>
          </p:spPr>
        </p:pic>
      </p:grpSp>
      <p:grpSp>
        <p:nvGrpSpPr>
          <p:cNvPr id="17" name="Group 16">
            <a:extLst>
              <a:ext uri="{FF2B5EF4-FFF2-40B4-BE49-F238E27FC236}">
                <a16:creationId xmlns:a16="http://schemas.microsoft.com/office/drawing/2014/main" id="{2C4BCBCF-35B8-4BF6-9981-95E2F1E48D40}"/>
              </a:ext>
            </a:extLst>
          </p:cNvPr>
          <p:cNvGrpSpPr/>
          <p:nvPr/>
        </p:nvGrpSpPr>
        <p:grpSpPr>
          <a:xfrm>
            <a:off x="7204110" y="3961807"/>
            <a:ext cx="447821" cy="448662"/>
            <a:chOff x="6477000" y="2131547"/>
            <a:chExt cx="334900" cy="335794"/>
          </a:xfrm>
          <a:effectLst>
            <a:outerShdw blurRad="50800" dist="38100" dir="2700000" algn="tl" rotWithShape="0">
              <a:prstClr val="black">
                <a:alpha val="40000"/>
              </a:prstClr>
            </a:outerShdw>
          </a:effectLst>
        </p:grpSpPr>
        <p:sp>
          <p:nvSpPr>
            <p:cNvPr id="18" name="Rectangle: Rounded Corners 17">
              <a:extLst>
                <a:ext uri="{FF2B5EF4-FFF2-40B4-BE49-F238E27FC236}">
                  <a16:creationId xmlns:a16="http://schemas.microsoft.com/office/drawing/2014/main" id="{A410BE44-88B0-47C1-A034-6AD7905D6BFD}"/>
                </a:ext>
              </a:extLst>
            </p:cNvPr>
            <p:cNvSpPr/>
            <p:nvPr/>
          </p:nvSpPr>
          <p:spPr>
            <a:xfrm>
              <a:off x="6477000" y="2131547"/>
              <a:ext cx="334900" cy="335794"/>
            </a:xfrm>
            <a:prstGeom prst="roundRect">
              <a:avLst>
                <a:gd name="adj" fmla="val 50000"/>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latin typeface="Consolas" panose="020B0609020204030204" pitchFamily="49" charset="0"/>
              </a:endParaRPr>
            </a:p>
          </p:txBody>
        </p:sp>
        <p:pic>
          <p:nvPicPr>
            <p:cNvPr id="19" name="Picture 18" descr="A close up of a logo&#10;&#10;Description automatically generated">
              <a:extLst>
                <a:ext uri="{FF2B5EF4-FFF2-40B4-BE49-F238E27FC236}">
                  <a16:creationId xmlns:a16="http://schemas.microsoft.com/office/drawing/2014/main" id="{BFD25B58-3DD8-4F6F-BA4E-377D136B5ACE}"/>
                </a:ext>
              </a:extLst>
            </p:cNvPr>
            <p:cNvPicPr>
              <a:picLocks noChangeAspect="1"/>
            </p:cNvPicPr>
            <p:nvPr/>
          </p:nvPicPr>
          <p:blipFill>
            <a:blip r:embed="rId5"/>
            <a:stretch>
              <a:fillRect/>
            </a:stretch>
          </p:blipFill>
          <p:spPr>
            <a:xfrm>
              <a:off x="6504319" y="2169713"/>
              <a:ext cx="280261" cy="259461"/>
            </a:xfrm>
            <a:prstGeom prst="rect">
              <a:avLst/>
            </a:prstGeom>
          </p:spPr>
        </p:pic>
      </p:grpSp>
      <p:grpSp>
        <p:nvGrpSpPr>
          <p:cNvPr id="20" name="Group 19">
            <a:extLst>
              <a:ext uri="{FF2B5EF4-FFF2-40B4-BE49-F238E27FC236}">
                <a16:creationId xmlns:a16="http://schemas.microsoft.com/office/drawing/2014/main" id="{0EC6EB8A-5262-4621-AAB2-84CB274E2430}"/>
              </a:ext>
            </a:extLst>
          </p:cNvPr>
          <p:cNvGrpSpPr/>
          <p:nvPr/>
        </p:nvGrpSpPr>
        <p:grpSpPr>
          <a:xfrm>
            <a:off x="9296400" y="5883605"/>
            <a:ext cx="457200" cy="533400"/>
            <a:chOff x="6372051" y="1595760"/>
            <a:chExt cx="365760" cy="424282"/>
          </a:xfrm>
          <a:effectLst>
            <a:outerShdw blurRad="50800" dist="38100" dir="2700000" algn="tl" rotWithShape="0">
              <a:prstClr val="black">
                <a:alpha val="40000"/>
              </a:prstClr>
            </a:outerShdw>
          </a:effectLst>
        </p:grpSpPr>
        <p:sp>
          <p:nvSpPr>
            <p:cNvPr id="21" name="Rectangle: Rounded Corners 20">
              <a:extLst>
                <a:ext uri="{FF2B5EF4-FFF2-40B4-BE49-F238E27FC236}">
                  <a16:creationId xmlns:a16="http://schemas.microsoft.com/office/drawing/2014/main" id="{4CC3C55C-94F0-49C0-8BC8-7FFE3048A25E}"/>
                </a:ext>
              </a:extLst>
            </p:cNvPr>
            <p:cNvSpPr/>
            <p:nvPr/>
          </p:nvSpPr>
          <p:spPr>
            <a:xfrm>
              <a:off x="6385368" y="1640004"/>
              <a:ext cx="334900" cy="335794"/>
            </a:xfrm>
            <a:prstGeom prst="roundRect">
              <a:avLst>
                <a:gd name="adj" fmla="val 50000"/>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latin typeface="Consolas" panose="020B0609020204030204" pitchFamily="49" charset="0"/>
              </a:endParaRPr>
            </a:p>
          </p:txBody>
        </p:sp>
        <p:pic>
          <p:nvPicPr>
            <p:cNvPr id="22" name="Graphic 21">
              <a:extLst>
                <a:ext uri="{FF2B5EF4-FFF2-40B4-BE49-F238E27FC236}">
                  <a16:creationId xmlns:a16="http://schemas.microsoft.com/office/drawing/2014/main" id="{850509AE-2C37-469F-B443-E01A47CA86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72051" y="1595760"/>
              <a:ext cx="365760" cy="424282"/>
            </a:xfrm>
            <a:prstGeom prst="rect">
              <a:avLst/>
            </a:prstGeom>
          </p:spPr>
        </p:pic>
      </p:grpSp>
      <p:grpSp>
        <p:nvGrpSpPr>
          <p:cNvPr id="23" name="Group 22">
            <a:extLst>
              <a:ext uri="{FF2B5EF4-FFF2-40B4-BE49-F238E27FC236}">
                <a16:creationId xmlns:a16="http://schemas.microsoft.com/office/drawing/2014/main" id="{6EE4832E-6DC3-4A61-8D6D-00CCF9DCCCCF}"/>
              </a:ext>
            </a:extLst>
          </p:cNvPr>
          <p:cNvGrpSpPr/>
          <p:nvPr/>
        </p:nvGrpSpPr>
        <p:grpSpPr>
          <a:xfrm>
            <a:off x="11357610" y="3909900"/>
            <a:ext cx="525780" cy="617540"/>
            <a:chOff x="7032549" y="1604638"/>
            <a:chExt cx="365760" cy="425326"/>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a16="http://schemas.microsoft.com/office/drawing/2014/main" id="{45403656-08D6-4AE3-A9B3-101CA02C12BD}"/>
                </a:ext>
              </a:extLst>
            </p:cNvPr>
            <p:cNvSpPr/>
            <p:nvPr/>
          </p:nvSpPr>
          <p:spPr>
            <a:xfrm>
              <a:off x="7039101" y="1640004"/>
              <a:ext cx="334900" cy="335794"/>
            </a:xfrm>
            <a:prstGeom prst="roundRect">
              <a:avLst>
                <a:gd name="adj" fmla="val 50000"/>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latin typeface="Consolas" panose="020B0609020204030204" pitchFamily="49" charset="0"/>
              </a:endParaRPr>
            </a:p>
          </p:txBody>
        </p:sp>
        <p:pic>
          <p:nvPicPr>
            <p:cNvPr id="25" name="Graphic 24">
              <a:extLst>
                <a:ext uri="{FF2B5EF4-FFF2-40B4-BE49-F238E27FC236}">
                  <a16:creationId xmlns:a16="http://schemas.microsoft.com/office/drawing/2014/main" id="{B0C0C655-88E7-4D4F-96AC-DFBA2975E0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32549" y="1604638"/>
              <a:ext cx="365760" cy="425326"/>
            </a:xfrm>
            <a:prstGeom prst="rect">
              <a:avLst/>
            </a:prstGeom>
          </p:spPr>
        </p:pic>
      </p:grpSp>
      <p:sp>
        <p:nvSpPr>
          <p:cNvPr id="26" name="Rectangle: Rounded Corners 25">
            <a:extLst>
              <a:ext uri="{FF2B5EF4-FFF2-40B4-BE49-F238E27FC236}">
                <a16:creationId xmlns:a16="http://schemas.microsoft.com/office/drawing/2014/main" id="{94B3F5D3-975B-4842-A9F3-F1FFCDEBAF9E}"/>
              </a:ext>
            </a:extLst>
          </p:cNvPr>
          <p:cNvSpPr/>
          <p:nvPr/>
        </p:nvSpPr>
        <p:spPr>
          <a:xfrm>
            <a:off x="4267202" y="3878637"/>
            <a:ext cx="533400" cy="505938"/>
          </a:xfrm>
          <a:prstGeom prst="roundRect">
            <a:avLst>
              <a:gd name="adj" fmla="val 50000"/>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latin typeface="Consolas" panose="020B0609020204030204" pitchFamily="49" charset="0"/>
            </a:endParaRPr>
          </a:p>
        </p:txBody>
      </p:sp>
      <p:sp>
        <p:nvSpPr>
          <p:cNvPr id="27" name="Rectangle: Rounded Corners 26">
            <a:extLst>
              <a:ext uri="{FF2B5EF4-FFF2-40B4-BE49-F238E27FC236}">
                <a16:creationId xmlns:a16="http://schemas.microsoft.com/office/drawing/2014/main" id="{96FBC841-308B-4C21-B5A5-C91DCEA705E4}"/>
              </a:ext>
            </a:extLst>
          </p:cNvPr>
          <p:cNvSpPr/>
          <p:nvPr/>
        </p:nvSpPr>
        <p:spPr>
          <a:xfrm>
            <a:off x="7162800" y="3924289"/>
            <a:ext cx="533400" cy="532395"/>
          </a:xfrm>
          <a:prstGeom prst="roundRect">
            <a:avLst>
              <a:gd name="adj" fmla="val 50000"/>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latin typeface="Consolas" panose="020B0609020204030204" pitchFamily="49" charset="0"/>
            </a:endParaRPr>
          </a:p>
        </p:txBody>
      </p:sp>
      <p:sp>
        <p:nvSpPr>
          <p:cNvPr id="28" name="Rectangle: Rounded Corners 27">
            <a:extLst>
              <a:ext uri="{FF2B5EF4-FFF2-40B4-BE49-F238E27FC236}">
                <a16:creationId xmlns:a16="http://schemas.microsoft.com/office/drawing/2014/main" id="{B38E4A65-27A7-4EA5-9B01-2F1307F5407A}"/>
              </a:ext>
            </a:extLst>
          </p:cNvPr>
          <p:cNvSpPr/>
          <p:nvPr/>
        </p:nvSpPr>
        <p:spPr>
          <a:xfrm>
            <a:off x="9255658" y="5906214"/>
            <a:ext cx="533400" cy="505938"/>
          </a:xfrm>
          <a:prstGeom prst="roundRect">
            <a:avLst>
              <a:gd name="adj" fmla="val 50000"/>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latin typeface="Consolas" panose="020B0609020204030204" pitchFamily="49" charset="0"/>
            </a:endParaRPr>
          </a:p>
        </p:txBody>
      </p:sp>
      <p:sp>
        <p:nvSpPr>
          <p:cNvPr id="29" name="Rectangle: Rounded Corners 28">
            <a:extLst>
              <a:ext uri="{FF2B5EF4-FFF2-40B4-BE49-F238E27FC236}">
                <a16:creationId xmlns:a16="http://schemas.microsoft.com/office/drawing/2014/main" id="{7297D394-9B9D-49BA-A890-5B297CDEEE71}"/>
              </a:ext>
            </a:extLst>
          </p:cNvPr>
          <p:cNvSpPr/>
          <p:nvPr/>
        </p:nvSpPr>
        <p:spPr>
          <a:xfrm>
            <a:off x="11339633" y="3921926"/>
            <a:ext cx="543757" cy="566191"/>
          </a:xfrm>
          <a:prstGeom prst="roundRect">
            <a:avLst>
              <a:gd name="adj" fmla="val 50000"/>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latin typeface="Consolas" panose="020B0609020204030204" pitchFamily="49" charset="0"/>
            </a:endParaRPr>
          </a:p>
        </p:txBody>
      </p:sp>
      <p:sp>
        <p:nvSpPr>
          <p:cNvPr id="30" name="Rectangle: Rounded Corners 29">
            <a:extLst>
              <a:ext uri="{FF2B5EF4-FFF2-40B4-BE49-F238E27FC236}">
                <a16:creationId xmlns:a16="http://schemas.microsoft.com/office/drawing/2014/main" id="{8F08AF55-68F3-4D72-AA11-4B6716EA21B7}"/>
              </a:ext>
            </a:extLst>
          </p:cNvPr>
          <p:cNvSpPr/>
          <p:nvPr/>
        </p:nvSpPr>
        <p:spPr>
          <a:xfrm>
            <a:off x="3825591" y="301658"/>
            <a:ext cx="2151003" cy="365092"/>
          </a:xfrm>
          <a:prstGeom prst="roundRect">
            <a:avLst>
              <a:gd name="adj" fmla="val 50000"/>
            </a:avLst>
          </a:prstGeom>
          <a:solidFill>
            <a:srgbClr val="0A78A9"/>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buntu" panose="020B0504030602030204" pitchFamily="34" charset="0"/>
              </a:rPr>
              <a:t>Framework</a:t>
            </a:r>
          </a:p>
        </p:txBody>
      </p:sp>
      <p:pic>
        <p:nvPicPr>
          <p:cNvPr id="2" name="Picture 1">
            <a:extLst>
              <a:ext uri="{FF2B5EF4-FFF2-40B4-BE49-F238E27FC236}">
                <a16:creationId xmlns:a16="http://schemas.microsoft.com/office/drawing/2014/main" id="{1521FB67-1945-442E-B44B-3AB1B87D6175}"/>
              </a:ext>
            </a:extLst>
          </p:cNvPr>
          <p:cNvPicPr>
            <a:picLocks noChangeAspect="1"/>
          </p:cNvPicPr>
          <p:nvPr/>
        </p:nvPicPr>
        <p:blipFill>
          <a:blip r:embed="rId10"/>
          <a:stretch>
            <a:fillRect/>
          </a:stretch>
        </p:blipFill>
        <p:spPr>
          <a:xfrm>
            <a:off x="4311387" y="4944792"/>
            <a:ext cx="4191000" cy="830997"/>
          </a:xfrm>
          <a:prstGeom prst="rect">
            <a:avLst/>
          </a:prstGeom>
        </p:spPr>
      </p:pic>
    </p:spTree>
    <p:extLst>
      <p:ext uri="{BB962C8B-B14F-4D97-AF65-F5344CB8AC3E}">
        <p14:creationId xmlns:p14="http://schemas.microsoft.com/office/powerpoint/2010/main" val="356559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E6A1C25-A1CE-4549-BB39-BE435060B9E2}"/>
              </a:ext>
            </a:extLst>
          </p:cNvPr>
          <p:cNvSpPr>
            <a:spLocks noGrp="1"/>
          </p:cNvSpPr>
          <p:nvPr>
            <p:ph type="body" sz="quarter" idx="16"/>
          </p:nvPr>
        </p:nvSpPr>
        <p:spPr>
          <a:xfrm>
            <a:off x="7543800" y="3429000"/>
            <a:ext cx="3635375" cy="569979"/>
          </a:xfrm>
        </p:spPr>
        <p:txBody>
          <a:bodyPr/>
          <a:lstStyle/>
          <a:p>
            <a:r>
              <a:rPr lang="en-US" sz="2600" b="1" dirty="0"/>
              <a:t>Solution Deep Dive</a:t>
            </a:r>
          </a:p>
        </p:txBody>
      </p:sp>
    </p:spTree>
    <p:extLst>
      <p:ext uri="{BB962C8B-B14F-4D97-AF65-F5344CB8AC3E}">
        <p14:creationId xmlns:p14="http://schemas.microsoft.com/office/powerpoint/2010/main" val="225484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41514" y="2693215"/>
            <a:ext cx="11683786" cy="3859985"/>
            <a:chOff x="241514" y="1371600"/>
            <a:chExt cx="11683786" cy="5105400"/>
          </a:xfrm>
        </p:grpSpPr>
        <p:sp>
          <p:nvSpPr>
            <p:cNvPr id="52" name="Rounded Rectangle 51"/>
            <p:cNvSpPr/>
            <p:nvPr/>
          </p:nvSpPr>
          <p:spPr>
            <a:xfrm>
              <a:off x="241514" y="1371600"/>
              <a:ext cx="6351794" cy="5105400"/>
            </a:xfrm>
            <a:prstGeom prst="roundRect">
              <a:avLst>
                <a:gd name="adj" fmla="val 3914"/>
              </a:avLst>
            </a:prstGeom>
            <a:solidFill>
              <a:schemeClr val="bg2">
                <a:lumMod val="9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349" tIns="228369" rIns="91349" bIns="45676" rtlCol="0" anchor="ctr" anchorCtr="0"/>
            <a:lstStyle/>
            <a:p>
              <a:pPr marL="182700" marR="0" lvl="1" indent="-182700" algn="l" defTabSz="914400" rtl="0" eaLnBrk="1" fontAlgn="auto" latinLnBrk="0" hangingPunct="1">
                <a:lnSpc>
                  <a:spcPct val="120000"/>
                </a:lnSpc>
                <a:spcBef>
                  <a:spcPts val="600"/>
                </a:spcBef>
                <a:spcAft>
                  <a:spcPts val="600"/>
                </a:spcAft>
                <a:buClr>
                  <a:srgbClr val="FFFFFF"/>
                </a:buClr>
                <a:buSzTx/>
                <a:buFont typeface="Wingdings" pitchFamily="2" charset="2"/>
                <a:buChar char="§"/>
                <a:tabLst/>
                <a:defRPr/>
              </a:pPr>
              <a:endParaRPr kumimoji="0" lang="en-IN" sz="1400" b="0" i="0" u="none" strike="noStrike" kern="1200" cap="none" spc="0" normalizeH="0" baseline="0" noProof="0">
                <a:ln>
                  <a:noFill/>
                </a:ln>
                <a:solidFill>
                  <a:srgbClr val="FFFFFF"/>
                </a:solidFill>
                <a:effectLst/>
                <a:uLnTx/>
                <a:uFillTx/>
                <a:latin typeface="Verdana"/>
                <a:ea typeface="+mn-ea"/>
                <a:cs typeface="+mn-cs"/>
              </a:endParaRPr>
            </a:p>
          </p:txBody>
        </p:sp>
        <p:sp>
          <p:nvSpPr>
            <p:cNvPr id="53" name="Rounded Rectangle 52"/>
            <p:cNvSpPr/>
            <p:nvPr/>
          </p:nvSpPr>
          <p:spPr>
            <a:xfrm>
              <a:off x="5573506" y="1371600"/>
              <a:ext cx="6351794" cy="5105400"/>
            </a:xfrm>
            <a:prstGeom prst="roundRect">
              <a:avLst>
                <a:gd name="adj" fmla="val 3914"/>
              </a:avLst>
            </a:prstGeom>
            <a:solidFill>
              <a:schemeClr val="bg2">
                <a:lumMod val="9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349" tIns="228369" rIns="91349" bIns="45676" rtlCol="0" anchor="ctr" anchorCtr="0"/>
            <a:lstStyle/>
            <a:p>
              <a:pPr marL="182700" marR="0" lvl="1" indent="-182700" algn="l" defTabSz="914400" rtl="0" eaLnBrk="1" fontAlgn="auto" latinLnBrk="0" hangingPunct="1">
                <a:lnSpc>
                  <a:spcPct val="120000"/>
                </a:lnSpc>
                <a:spcBef>
                  <a:spcPts val="600"/>
                </a:spcBef>
                <a:spcAft>
                  <a:spcPts val="600"/>
                </a:spcAft>
                <a:buClr>
                  <a:srgbClr val="FFFFFF"/>
                </a:buClr>
                <a:buSzTx/>
                <a:buFont typeface="Wingdings" pitchFamily="2" charset="2"/>
                <a:buChar char="§"/>
                <a:tabLst/>
                <a:defRPr/>
              </a:pPr>
              <a:endParaRPr kumimoji="0" lang="en-IN" sz="1400" b="0" i="0" u="none" strike="noStrike" kern="1200" cap="none" spc="0" normalizeH="0" baseline="0" noProof="0">
                <a:ln>
                  <a:noFill/>
                </a:ln>
                <a:solidFill>
                  <a:srgbClr val="FFFFFF"/>
                </a:solidFill>
                <a:effectLst/>
                <a:uLnTx/>
                <a:uFillTx/>
                <a:latin typeface="Verdana"/>
                <a:ea typeface="+mn-ea"/>
                <a:cs typeface="+mn-cs"/>
              </a:endParaRPr>
            </a:p>
          </p:txBody>
        </p:sp>
        <p:sp>
          <p:nvSpPr>
            <p:cNvPr id="36" name="Title 3">
              <a:extLst>
                <a:ext uri="{FF2B5EF4-FFF2-40B4-BE49-F238E27FC236}">
                  <a16:creationId xmlns:a16="http://schemas.microsoft.com/office/drawing/2014/main" id="{D1DD813D-65E6-4661-9312-E8C7D303FA3C}"/>
                </a:ext>
              </a:extLst>
            </p:cNvPr>
            <p:cNvSpPr txBox="1">
              <a:spLocks/>
            </p:cNvSpPr>
            <p:nvPr/>
          </p:nvSpPr>
          <p:spPr>
            <a:xfrm>
              <a:off x="457400" y="3786503"/>
              <a:ext cx="3396786" cy="1753166"/>
            </a:xfrm>
            <a:prstGeom prst="rect">
              <a:avLst/>
            </a:prstGeom>
            <a:ln>
              <a:noFill/>
            </a:ln>
          </p:spPr>
          <p:txBody>
            <a:bodyPr vert="horz" wrap="square" lIns="0" tIns="0" rIns="0" bIns="0" rtlCol="0" anchor="t">
              <a:spAutoFit/>
            </a:bodyPr>
            <a:lstStyle>
              <a:lvl1pPr algn="l" defTabSz="914400" rtl="0" eaLnBrk="1" latinLnBrk="0" hangingPunct="1">
                <a:lnSpc>
                  <a:spcPct val="90000"/>
                </a:lnSpc>
                <a:spcBef>
                  <a:spcPct val="0"/>
                </a:spcBef>
                <a:buNone/>
                <a:defRPr lang="pt-PT" sz="2600" kern="1200" dirty="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899038" rtl="0" eaLnBrk="1" fontAlgn="auto" latinLnBrk="0" hangingPunct="1">
                <a:lnSpc>
                  <a:spcPct val="150000"/>
                </a:lnSpc>
                <a:spcBef>
                  <a:spcPct val="0"/>
                </a:spcBef>
                <a:spcAft>
                  <a:spcPts val="0"/>
                </a:spcAft>
                <a:buClrTx/>
                <a:buSzTx/>
                <a:buFontTx/>
                <a:buNone/>
                <a:tabLst/>
                <a:defRPr/>
              </a:pPr>
              <a:r>
                <a:rPr kumimoji="0" lang="en-GB" sz="1966" b="1" i="0" u="none" strike="noStrike" kern="1200" cap="none" spc="0" normalizeH="0" baseline="0" noProof="0">
                  <a:ln>
                    <a:noFill/>
                  </a:ln>
                  <a:solidFill>
                    <a:srgbClr val="FFFFFF"/>
                  </a:solidFill>
                  <a:effectLst/>
                  <a:uLnTx/>
                  <a:uFillTx/>
                  <a:latin typeface="Verdana"/>
                  <a:ea typeface="Verdana" panose="020B0604030504040204" pitchFamily="34" charset="0"/>
                </a:rPr>
                <a:t>Our accelerators help to </a:t>
              </a:r>
            </a:p>
            <a:p>
              <a:pPr marL="0" marR="0" lvl="0" indent="0" algn="l" defTabSz="899038" rtl="0" eaLnBrk="1" fontAlgn="auto" latinLnBrk="0" hangingPunct="1">
                <a:lnSpc>
                  <a:spcPct val="150000"/>
                </a:lnSpc>
                <a:spcBef>
                  <a:spcPct val="0"/>
                </a:spcBef>
                <a:spcAft>
                  <a:spcPts val="0"/>
                </a:spcAft>
                <a:buClrTx/>
                <a:buSzTx/>
                <a:buFontTx/>
                <a:buNone/>
                <a:tabLst/>
                <a:defRPr/>
              </a:pPr>
              <a:r>
                <a:rPr kumimoji="0" lang="en-GB" sz="1966" b="1" i="0" u="none" strike="noStrike" kern="1200" cap="none" spc="0" normalizeH="0" baseline="0" noProof="0">
                  <a:ln>
                    <a:noFill/>
                  </a:ln>
                  <a:solidFill>
                    <a:srgbClr val="FFFFFF"/>
                  </a:solidFill>
                  <a:effectLst/>
                  <a:uLnTx/>
                  <a:uFillTx/>
                  <a:latin typeface="Verdana"/>
                  <a:ea typeface="Verdana" panose="020B0604030504040204" pitchFamily="34" charset="0"/>
                </a:rPr>
                <a:t>Lower costs, improve security, agility </a:t>
              </a:r>
            </a:p>
            <a:p>
              <a:pPr marL="0" marR="0" lvl="0" indent="0" algn="l" defTabSz="899038" rtl="0" eaLnBrk="1" fontAlgn="auto" latinLnBrk="0" hangingPunct="1">
                <a:lnSpc>
                  <a:spcPct val="150000"/>
                </a:lnSpc>
                <a:spcBef>
                  <a:spcPct val="0"/>
                </a:spcBef>
                <a:spcAft>
                  <a:spcPts val="0"/>
                </a:spcAft>
                <a:buClrTx/>
                <a:buSzTx/>
                <a:buFontTx/>
                <a:buNone/>
                <a:tabLst/>
                <a:defRPr/>
              </a:pPr>
              <a:r>
                <a:rPr kumimoji="0" lang="en-GB" sz="1966" b="1" i="0" u="none" strike="noStrike" kern="1200" cap="none" spc="0" normalizeH="0" baseline="0" noProof="0">
                  <a:ln>
                    <a:noFill/>
                  </a:ln>
                  <a:solidFill>
                    <a:srgbClr val="FFFFFF"/>
                  </a:solidFill>
                  <a:effectLst/>
                  <a:uLnTx/>
                  <a:uFillTx/>
                  <a:latin typeface="Verdana"/>
                  <a:ea typeface="Verdana" panose="020B0604030504040204" pitchFamily="34" charset="0"/>
                </a:rPr>
                <a:t>and velocity.</a:t>
              </a:r>
            </a:p>
          </p:txBody>
        </p:sp>
        <p:sp>
          <p:nvSpPr>
            <p:cNvPr id="56" name="Rounded Rectangle 55"/>
            <p:cNvSpPr/>
            <p:nvPr/>
          </p:nvSpPr>
          <p:spPr>
            <a:xfrm>
              <a:off x="305121" y="1371600"/>
              <a:ext cx="11553525" cy="5105400"/>
            </a:xfrm>
            <a:prstGeom prst="roundRect">
              <a:avLst>
                <a:gd name="adj" fmla="val 3914"/>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349" tIns="228369" rIns="91349" bIns="45676" rtlCol="0" anchor="ctr" anchorCtr="0"/>
            <a:lstStyle/>
            <a:p>
              <a:pPr marL="182700" marR="0" lvl="1" indent="-182700" algn="l" defTabSz="914400" rtl="0" eaLnBrk="1" fontAlgn="auto" latinLnBrk="0" hangingPunct="1">
                <a:lnSpc>
                  <a:spcPct val="120000"/>
                </a:lnSpc>
                <a:spcBef>
                  <a:spcPts val="600"/>
                </a:spcBef>
                <a:spcAft>
                  <a:spcPts val="600"/>
                </a:spcAft>
                <a:buClr>
                  <a:srgbClr val="FFFFFF"/>
                </a:buClr>
                <a:buSzTx/>
                <a:buFont typeface="Wingdings" pitchFamily="2" charset="2"/>
                <a:buChar char="§"/>
                <a:tabLst/>
                <a:defRPr/>
              </a:pPr>
              <a:endParaRPr kumimoji="0" lang="en-IN" sz="1400" b="0" i="0" u="none" strike="noStrike" kern="1200" cap="none" spc="0" normalizeH="0" baseline="0" noProof="0">
                <a:ln>
                  <a:noFill/>
                </a:ln>
                <a:solidFill>
                  <a:srgbClr val="FFFFFF"/>
                </a:solidFill>
                <a:effectLst/>
                <a:uLnTx/>
                <a:uFillTx/>
                <a:latin typeface="Verdana"/>
                <a:ea typeface="+mn-ea"/>
                <a:cs typeface="+mn-cs"/>
              </a:endParaRPr>
            </a:p>
          </p:txBody>
        </p:sp>
      </p:grpSp>
      <p:sp>
        <p:nvSpPr>
          <p:cNvPr id="13" name="Title 12"/>
          <p:cNvSpPr>
            <a:spLocks noGrp="1"/>
          </p:cNvSpPr>
          <p:nvPr>
            <p:ph type="title" idx="4294967295"/>
          </p:nvPr>
        </p:nvSpPr>
        <p:spPr>
          <a:xfrm>
            <a:off x="313067" y="179294"/>
            <a:ext cx="11125200" cy="828874"/>
          </a:xfrm>
        </p:spPr>
        <p:txBody>
          <a:bodyPr/>
          <a:lstStyle/>
          <a:p>
            <a:r>
              <a:rPr lang="en-US" dirty="0"/>
              <a:t>Sogeti Value Proposition &amp; OneNative Accelerators </a:t>
            </a:r>
          </a:p>
        </p:txBody>
      </p:sp>
      <p:grpSp>
        <p:nvGrpSpPr>
          <p:cNvPr id="14" name="Group 13"/>
          <p:cNvGrpSpPr/>
          <p:nvPr/>
        </p:nvGrpSpPr>
        <p:grpSpPr>
          <a:xfrm>
            <a:off x="298460" y="1373676"/>
            <a:ext cx="2175767" cy="1610546"/>
            <a:chOff x="994186" y="720045"/>
            <a:chExt cx="2175767" cy="2007451"/>
          </a:xfrm>
        </p:grpSpPr>
        <p:sp>
          <p:nvSpPr>
            <p:cNvPr id="15" name="Shape">
              <a:extLst>
                <a:ext uri="{FF2B5EF4-FFF2-40B4-BE49-F238E27FC236}">
                  <a16:creationId xmlns:a16="http://schemas.microsoft.com/office/drawing/2014/main" id="{16433925-9806-4133-A79C-533EEA3C9A21}"/>
                </a:ext>
              </a:extLst>
            </p:cNvPr>
            <p:cNvSpPr/>
            <p:nvPr/>
          </p:nvSpPr>
          <p:spPr>
            <a:xfrm>
              <a:off x="994186" y="828685"/>
              <a:ext cx="2161160" cy="1898811"/>
            </a:xfrm>
            <a:custGeom>
              <a:avLst/>
              <a:gdLst/>
              <a:ahLst/>
              <a:cxnLst>
                <a:cxn ang="0">
                  <a:pos x="wd2" y="hd2"/>
                </a:cxn>
                <a:cxn ang="5400000">
                  <a:pos x="wd2" y="hd2"/>
                </a:cxn>
                <a:cxn ang="10800000">
                  <a:pos x="wd2" y="hd2"/>
                </a:cxn>
                <a:cxn ang="16200000">
                  <a:pos x="wd2" y="hd2"/>
                </a:cxn>
              </a:cxnLst>
              <a:rect l="0" t="0" r="r" b="b"/>
              <a:pathLst>
                <a:path w="20559" h="21133" extrusionOk="0">
                  <a:moveTo>
                    <a:pt x="18311" y="2101"/>
                  </a:moveTo>
                  <a:cubicBezTo>
                    <a:pt x="17844" y="1767"/>
                    <a:pt x="17325" y="1525"/>
                    <a:pt x="16807" y="1342"/>
                  </a:cubicBezTo>
                  <a:cubicBezTo>
                    <a:pt x="13747" y="220"/>
                    <a:pt x="10039" y="-53"/>
                    <a:pt x="6824" y="8"/>
                  </a:cubicBezTo>
                  <a:cubicBezTo>
                    <a:pt x="4205" y="38"/>
                    <a:pt x="860" y="675"/>
                    <a:pt x="82" y="4133"/>
                  </a:cubicBezTo>
                  <a:cubicBezTo>
                    <a:pt x="-437" y="6469"/>
                    <a:pt x="1637" y="7258"/>
                    <a:pt x="2934" y="8381"/>
                  </a:cubicBezTo>
                  <a:cubicBezTo>
                    <a:pt x="4282" y="9533"/>
                    <a:pt x="5060" y="11384"/>
                    <a:pt x="4827" y="13356"/>
                  </a:cubicBezTo>
                  <a:cubicBezTo>
                    <a:pt x="4542" y="15935"/>
                    <a:pt x="2597" y="20151"/>
                    <a:pt x="5968" y="21001"/>
                  </a:cubicBezTo>
                  <a:cubicBezTo>
                    <a:pt x="8146" y="21547"/>
                    <a:pt x="10376" y="20303"/>
                    <a:pt x="12191" y="18999"/>
                  </a:cubicBezTo>
                  <a:cubicBezTo>
                    <a:pt x="14188" y="17542"/>
                    <a:pt x="15925" y="15631"/>
                    <a:pt x="17377" y="13447"/>
                  </a:cubicBezTo>
                  <a:cubicBezTo>
                    <a:pt x="18881" y="11232"/>
                    <a:pt x="21163" y="8108"/>
                    <a:pt x="20411" y="5044"/>
                  </a:cubicBezTo>
                  <a:cubicBezTo>
                    <a:pt x="20100" y="3739"/>
                    <a:pt x="19296" y="2768"/>
                    <a:pt x="18311" y="2101"/>
                  </a:cubicBezTo>
                  <a:close/>
                </a:path>
              </a:pathLst>
            </a:custGeom>
            <a:solidFill>
              <a:schemeClr val="accent2">
                <a:lumMod val="50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Verdana"/>
                <a:ea typeface="+mn-ea"/>
                <a:cs typeface="+mn-cs"/>
              </a:endParaRPr>
            </a:p>
          </p:txBody>
        </p:sp>
        <p:sp>
          <p:nvSpPr>
            <p:cNvPr id="16" name="Shape">
              <a:extLst>
                <a:ext uri="{FF2B5EF4-FFF2-40B4-BE49-F238E27FC236}">
                  <a16:creationId xmlns:a16="http://schemas.microsoft.com/office/drawing/2014/main" id="{1CE91A23-15F4-4A32-90D8-2B2594F34C59}"/>
                </a:ext>
              </a:extLst>
            </p:cNvPr>
            <p:cNvSpPr/>
            <p:nvPr/>
          </p:nvSpPr>
          <p:spPr>
            <a:xfrm>
              <a:off x="1008793" y="720045"/>
              <a:ext cx="2161160" cy="1898811"/>
            </a:xfrm>
            <a:custGeom>
              <a:avLst/>
              <a:gdLst/>
              <a:ahLst/>
              <a:cxnLst>
                <a:cxn ang="0">
                  <a:pos x="wd2" y="hd2"/>
                </a:cxn>
                <a:cxn ang="5400000">
                  <a:pos x="wd2" y="hd2"/>
                </a:cxn>
                <a:cxn ang="10800000">
                  <a:pos x="wd2" y="hd2"/>
                </a:cxn>
                <a:cxn ang="16200000">
                  <a:pos x="wd2" y="hd2"/>
                </a:cxn>
              </a:cxnLst>
              <a:rect l="0" t="0" r="r" b="b"/>
              <a:pathLst>
                <a:path w="20559" h="21133" extrusionOk="0">
                  <a:moveTo>
                    <a:pt x="18311" y="2101"/>
                  </a:moveTo>
                  <a:cubicBezTo>
                    <a:pt x="17844" y="1767"/>
                    <a:pt x="17325" y="1525"/>
                    <a:pt x="16807" y="1342"/>
                  </a:cubicBezTo>
                  <a:cubicBezTo>
                    <a:pt x="13747" y="220"/>
                    <a:pt x="10039" y="-53"/>
                    <a:pt x="6824" y="8"/>
                  </a:cubicBezTo>
                  <a:cubicBezTo>
                    <a:pt x="4205" y="38"/>
                    <a:pt x="860" y="675"/>
                    <a:pt x="82" y="4133"/>
                  </a:cubicBezTo>
                  <a:cubicBezTo>
                    <a:pt x="-437" y="6469"/>
                    <a:pt x="1637" y="7258"/>
                    <a:pt x="2934" y="8381"/>
                  </a:cubicBezTo>
                  <a:cubicBezTo>
                    <a:pt x="4282" y="9533"/>
                    <a:pt x="5060" y="11384"/>
                    <a:pt x="4827" y="13356"/>
                  </a:cubicBezTo>
                  <a:cubicBezTo>
                    <a:pt x="4542" y="15935"/>
                    <a:pt x="2597" y="20151"/>
                    <a:pt x="5968" y="21001"/>
                  </a:cubicBezTo>
                  <a:cubicBezTo>
                    <a:pt x="8146" y="21547"/>
                    <a:pt x="10376" y="20303"/>
                    <a:pt x="12191" y="18999"/>
                  </a:cubicBezTo>
                  <a:cubicBezTo>
                    <a:pt x="14188" y="17542"/>
                    <a:pt x="15925" y="15631"/>
                    <a:pt x="17377" y="13447"/>
                  </a:cubicBezTo>
                  <a:cubicBezTo>
                    <a:pt x="18881" y="11232"/>
                    <a:pt x="21163" y="8108"/>
                    <a:pt x="20411" y="5044"/>
                  </a:cubicBezTo>
                  <a:cubicBezTo>
                    <a:pt x="20100" y="3739"/>
                    <a:pt x="19270" y="2768"/>
                    <a:pt x="18311" y="2101"/>
                  </a:cubicBezTo>
                  <a:close/>
                </a:path>
              </a:pathLst>
            </a:custGeom>
            <a:solidFill>
              <a:schemeClr val="accent1"/>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10" name="Group 9"/>
          <p:cNvGrpSpPr/>
          <p:nvPr/>
        </p:nvGrpSpPr>
        <p:grpSpPr>
          <a:xfrm>
            <a:off x="2668992" y="1373676"/>
            <a:ext cx="2173812" cy="1610546"/>
            <a:chOff x="2945835" y="1064726"/>
            <a:chExt cx="2173812" cy="2007451"/>
          </a:xfrm>
        </p:grpSpPr>
        <p:sp>
          <p:nvSpPr>
            <p:cNvPr id="17" name="Shape">
              <a:extLst>
                <a:ext uri="{FF2B5EF4-FFF2-40B4-BE49-F238E27FC236}">
                  <a16:creationId xmlns:a16="http://schemas.microsoft.com/office/drawing/2014/main" id="{B8AF94B2-B182-4914-898C-0D26E79F42D8}"/>
                </a:ext>
              </a:extLst>
            </p:cNvPr>
            <p:cNvSpPr/>
            <p:nvPr/>
          </p:nvSpPr>
          <p:spPr>
            <a:xfrm>
              <a:off x="2958486" y="1173366"/>
              <a:ext cx="2161161" cy="1898811"/>
            </a:xfrm>
            <a:custGeom>
              <a:avLst/>
              <a:gdLst/>
              <a:ahLst/>
              <a:cxnLst>
                <a:cxn ang="0">
                  <a:pos x="wd2" y="hd2"/>
                </a:cxn>
                <a:cxn ang="5400000">
                  <a:pos x="wd2" y="hd2"/>
                </a:cxn>
                <a:cxn ang="10800000">
                  <a:pos x="wd2" y="hd2"/>
                </a:cxn>
                <a:cxn ang="16200000">
                  <a:pos x="wd2" y="hd2"/>
                </a:cxn>
              </a:cxnLst>
              <a:rect l="0" t="0" r="r" b="b"/>
              <a:pathLst>
                <a:path w="20559" h="21133" extrusionOk="0">
                  <a:moveTo>
                    <a:pt x="18311" y="2101"/>
                  </a:moveTo>
                  <a:cubicBezTo>
                    <a:pt x="17844" y="1767"/>
                    <a:pt x="17325" y="1525"/>
                    <a:pt x="16807" y="1342"/>
                  </a:cubicBezTo>
                  <a:cubicBezTo>
                    <a:pt x="13747" y="220"/>
                    <a:pt x="10039" y="-53"/>
                    <a:pt x="6824" y="8"/>
                  </a:cubicBezTo>
                  <a:cubicBezTo>
                    <a:pt x="4205" y="38"/>
                    <a:pt x="860" y="675"/>
                    <a:pt x="82" y="4133"/>
                  </a:cubicBezTo>
                  <a:cubicBezTo>
                    <a:pt x="-437" y="6469"/>
                    <a:pt x="1637" y="7258"/>
                    <a:pt x="2934" y="8381"/>
                  </a:cubicBezTo>
                  <a:cubicBezTo>
                    <a:pt x="4282" y="9533"/>
                    <a:pt x="5060" y="11384"/>
                    <a:pt x="4827" y="13356"/>
                  </a:cubicBezTo>
                  <a:cubicBezTo>
                    <a:pt x="4542" y="15935"/>
                    <a:pt x="2597" y="20151"/>
                    <a:pt x="5968" y="21001"/>
                  </a:cubicBezTo>
                  <a:cubicBezTo>
                    <a:pt x="8146" y="21547"/>
                    <a:pt x="10376" y="20303"/>
                    <a:pt x="12191" y="18999"/>
                  </a:cubicBezTo>
                  <a:cubicBezTo>
                    <a:pt x="14188" y="17542"/>
                    <a:pt x="15925" y="15631"/>
                    <a:pt x="17377" y="13447"/>
                  </a:cubicBezTo>
                  <a:cubicBezTo>
                    <a:pt x="18881" y="11232"/>
                    <a:pt x="21163" y="8108"/>
                    <a:pt x="20411" y="5044"/>
                  </a:cubicBezTo>
                  <a:cubicBezTo>
                    <a:pt x="20100" y="3739"/>
                    <a:pt x="19296" y="2768"/>
                    <a:pt x="18311" y="2101"/>
                  </a:cubicBezTo>
                  <a:close/>
                </a:path>
              </a:pathLst>
            </a:custGeom>
            <a:solidFill>
              <a:schemeClr val="accent2">
                <a:lumMod val="50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Verdana"/>
                <a:ea typeface="+mn-ea"/>
                <a:cs typeface="+mn-cs"/>
              </a:endParaRPr>
            </a:p>
          </p:txBody>
        </p:sp>
        <p:sp>
          <p:nvSpPr>
            <p:cNvPr id="18" name="Shape">
              <a:extLst>
                <a:ext uri="{FF2B5EF4-FFF2-40B4-BE49-F238E27FC236}">
                  <a16:creationId xmlns:a16="http://schemas.microsoft.com/office/drawing/2014/main" id="{4588C97A-DA20-48AA-A396-3126CC9A1F0E}"/>
                </a:ext>
              </a:extLst>
            </p:cNvPr>
            <p:cNvSpPr/>
            <p:nvPr/>
          </p:nvSpPr>
          <p:spPr>
            <a:xfrm>
              <a:off x="2945835" y="1064726"/>
              <a:ext cx="2161161" cy="1898811"/>
            </a:xfrm>
            <a:custGeom>
              <a:avLst/>
              <a:gdLst/>
              <a:ahLst/>
              <a:cxnLst>
                <a:cxn ang="0">
                  <a:pos x="wd2" y="hd2"/>
                </a:cxn>
                <a:cxn ang="5400000">
                  <a:pos x="wd2" y="hd2"/>
                </a:cxn>
                <a:cxn ang="10800000">
                  <a:pos x="wd2" y="hd2"/>
                </a:cxn>
                <a:cxn ang="16200000">
                  <a:pos x="wd2" y="hd2"/>
                </a:cxn>
              </a:cxnLst>
              <a:rect l="0" t="0" r="r" b="b"/>
              <a:pathLst>
                <a:path w="20559" h="21133" extrusionOk="0">
                  <a:moveTo>
                    <a:pt x="18311" y="2101"/>
                  </a:moveTo>
                  <a:cubicBezTo>
                    <a:pt x="17844" y="1767"/>
                    <a:pt x="17325" y="1525"/>
                    <a:pt x="16807" y="1342"/>
                  </a:cubicBezTo>
                  <a:cubicBezTo>
                    <a:pt x="13747" y="220"/>
                    <a:pt x="10039" y="-53"/>
                    <a:pt x="6824" y="8"/>
                  </a:cubicBezTo>
                  <a:cubicBezTo>
                    <a:pt x="4205" y="38"/>
                    <a:pt x="860" y="675"/>
                    <a:pt x="82" y="4133"/>
                  </a:cubicBezTo>
                  <a:cubicBezTo>
                    <a:pt x="-437" y="6469"/>
                    <a:pt x="1637" y="7258"/>
                    <a:pt x="2934" y="8381"/>
                  </a:cubicBezTo>
                  <a:cubicBezTo>
                    <a:pt x="4282" y="9533"/>
                    <a:pt x="5060" y="11384"/>
                    <a:pt x="4827" y="13356"/>
                  </a:cubicBezTo>
                  <a:cubicBezTo>
                    <a:pt x="4542" y="15935"/>
                    <a:pt x="2597" y="20151"/>
                    <a:pt x="5968" y="21001"/>
                  </a:cubicBezTo>
                  <a:cubicBezTo>
                    <a:pt x="8146" y="21547"/>
                    <a:pt x="10376" y="20303"/>
                    <a:pt x="12191" y="18999"/>
                  </a:cubicBezTo>
                  <a:cubicBezTo>
                    <a:pt x="14188" y="17542"/>
                    <a:pt x="15925" y="15631"/>
                    <a:pt x="17377" y="13447"/>
                  </a:cubicBezTo>
                  <a:cubicBezTo>
                    <a:pt x="18881" y="11232"/>
                    <a:pt x="21163" y="8108"/>
                    <a:pt x="20411" y="5044"/>
                  </a:cubicBezTo>
                  <a:cubicBezTo>
                    <a:pt x="20100" y="3739"/>
                    <a:pt x="19296" y="2768"/>
                    <a:pt x="18311" y="2101"/>
                  </a:cubicBezTo>
                  <a:close/>
                </a:path>
              </a:pathLst>
            </a:custGeom>
            <a:solidFill>
              <a:schemeClr val="accent2"/>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3" name="Group 2"/>
          <p:cNvGrpSpPr/>
          <p:nvPr/>
        </p:nvGrpSpPr>
        <p:grpSpPr>
          <a:xfrm>
            <a:off x="7406143" y="1373676"/>
            <a:ext cx="2173809" cy="1610546"/>
            <a:chOff x="8261136" y="1064726"/>
            <a:chExt cx="2173809" cy="2007451"/>
          </a:xfrm>
        </p:grpSpPr>
        <p:sp>
          <p:nvSpPr>
            <p:cNvPr id="22" name="Shape">
              <a:extLst>
                <a:ext uri="{FF2B5EF4-FFF2-40B4-BE49-F238E27FC236}">
                  <a16:creationId xmlns:a16="http://schemas.microsoft.com/office/drawing/2014/main" id="{2C036978-545D-45F8-B05C-779F751A4E20}"/>
                </a:ext>
              </a:extLst>
            </p:cNvPr>
            <p:cNvSpPr/>
            <p:nvPr/>
          </p:nvSpPr>
          <p:spPr>
            <a:xfrm>
              <a:off x="8273785" y="1173366"/>
              <a:ext cx="2161160" cy="1898811"/>
            </a:xfrm>
            <a:custGeom>
              <a:avLst/>
              <a:gdLst/>
              <a:ahLst/>
              <a:cxnLst>
                <a:cxn ang="0">
                  <a:pos x="wd2" y="hd2"/>
                </a:cxn>
                <a:cxn ang="5400000">
                  <a:pos x="wd2" y="hd2"/>
                </a:cxn>
                <a:cxn ang="10800000">
                  <a:pos x="wd2" y="hd2"/>
                </a:cxn>
                <a:cxn ang="16200000">
                  <a:pos x="wd2" y="hd2"/>
                </a:cxn>
              </a:cxnLst>
              <a:rect l="0" t="0" r="r" b="b"/>
              <a:pathLst>
                <a:path w="20559" h="21133" extrusionOk="0">
                  <a:moveTo>
                    <a:pt x="18311" y="2101"/>
                  </a:moveTo>
                  <a:cubicBezTo>
                    <a:pt x="17844" y="1767"/>
                    <a:pt x="17325" y="1525"/>
                    <a:pt x="16807" y="1342"/>
                  </a:cubicBezTo>
                  <a:cubicBezTo>
                    <a:pt x="13747" y="220"/>
                    <a:pt x="10039" y="-53"/>
                    <a:pt x="6824" y="8"/>
                  </a:cubicBezTo>
                  <a:cubicBezTo>
                    <a:pt x="4205" y="38"/>
                    <a:pt x="860" y="675"/>
                    <a:pt x="82" y="4133"/>
                  </a:cubicBezTo>
                  <a:cubicBezTo>
                    <a:pt x="-437" y="6469"/>
                    <a:pt x="1637" y="7258"/>
                    <a:pt x="2934" y="8381"/>
                  </a:cubicBezTo>
                  <a:cubicBezTo>
                    <a:pt x="4282" y="9533"/>
                    <a:pt x="5060" y="11384"/>
                    <a:pt x="4827" y="13356"/>
                  </a:cubicBezTo>
                  <a:cubicBezTo>
                    <a:pt x="4542" y="15935"/>
                    <a:pt x="2597" y="20151"/>
                    <a:pt x="5968" y="21001"/>
                  </a:cubicBezTo>
                  <a:cubicBezTo>
                    <a:pt x="8146" y="21547"/>
                    <a:pt x="10376" y="20303"/>
                    <a:pt x="12191" y="18999"/>
                  </a:cubicBezTo>
                  <a:cubicBezTo>
                    <a:pt x="14188" y="17542"/>
                    <a:pt x="15925" y="15631"/>
                    <a:pt x="17377" y="13447"/>
                  </a:cubicBezTo>
                  <a:cubicBezTo>
                    <a:pt x="18881" y="11232"/>
                    <a:pt x="21163" y="8108"/>
                    <a:pt x="20411" y="5044"/>
                  </a:cubicBezTo>
                  <a:cubicBezTo>
                    <a:pt x="20100" y="3739"/>
                    <a:pt x="19296" y="2768"/>
                    <a:pt x="18311" y="2101"/>
                  </a:cubicBezTo>
                  <a:close/>
                </a:path>
              </a:pathLst>
            </a:custGeom>
            <a:solidFill>
              <a:schemeClr val="accent5">
                <a:lumMod val="50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Verdana"/>
                <a:ea typeface="+mn-ea"/>
                <a:cs typeface="+mn-cs"/>
              </a:endParaRPr>
            </a:p>
          </p:txBody>
        </p:sp>
        <p:sp>
          <p:nvSpPr>
            <p:cNvPr id="23" name="Shape">
              <a:extLst>
                <a:ext uri="{FF2B5EF4-FFF2-40B4-BE49-F238E27FC236}">
                  <a16:creationId xmlns:a16="http://schemas.microsoft.com/office/drawing/2014/main" id="{F76CDF5F-E9BF-47F2-A5F2-41DB29012382}"/>
                </a:ext>
              </a:extLst>
            </p:cNvPr>
            <p:cNvSpPr/>
            <p:nvPr/>
          </p:nvSpPr>
          <p:spPr>
            <a:xfrm>
              <a:off x="8261136" y="1064726"/>
              <a:ext cx="2161160" cy="1898811"/>
            </a:xfrm>
            <a:custGeom>
              <a:avLst/>
              <a:gdLst/>
              <a:ahLst/>
              <a:cxnLst>
                <a:cxn ang="0">
                  <a:pos x="wd2" y="hd2"/>
                </a:cxn>
                <a:cxn ang="5400000">
                  <a:pos x="wd2" y="hd2"/>
                </a:cxn>
                <a:cxn ang="10800000">
                  <a:pos x="wd2" y="hd2"/>
                </a:cxn>
                <a:cxn ang="16200000">
                  <a:pos x="wd2" y="hd2"/>
                </a:cxn>
              </a:cxnLst>
              <a:rect l="0" t="0" r="r" b="b"/>
              <a:pathLst>
                <a:path w="20559" h="21133" extrusionOk="0">
                  <a:moveTo>
                    <a:pt x="18311" y="2101"/>
                  </a:moveTo>
                  <a:cubicBezTo>
                    <a:pt x="17844" y="1767"/>
                    <a:pt x="17325" y="1525"/>
                    <a:pt x="16807" y="1342"/>
                  </a:cubicBezTo>
                  <a:cubicBezTo>
                    <a:pt x="13747" y="220"/>
                    <a:pt x="10039" y="-53"/>
                    <a:pt x="6824" y="8"/>
                  </a:cubicBezTo>
                  <a:cubicBezTo>
                    <a:pt x="4205" y="38"/>
                    <a:pt x="860" y="675"/>
                    <a:pt x="82" y="4133"/>
                  </a:cubicBezTo>
                  <a:cubicBezTo>
                    <a:pt x="-437" y="6469"/>
                    <a:pt x="1637" y="7258"/>
                    <a:pt x="2934" y="8381"/>
                  </a:cubicBezTo>
                  <a:cubicBezTo>
                    <a:pt x="4282" y="9533"/>
                    <a:pt x="5060" y="11384"/>
                    <a:pt x="4827" y="13356"/>
                  </a:cubicBezTo>
                  <a:cubicBezTo>
                    <a:pt x="4542" y="15935"/>
                    <a:pt x="2597" y="20151"/>
                    <a:pt x="5968" y="21001"/>
                  </a:cubicBezTo>
                  <a:cubicBezTo>
                    <a:pt x="8146" y="21547"/>
                    <a:pt x="10376" y="20303"/>
                    <a:pt x="12191" y="18999"/>
                  </a:cubicBezTo>
                  <a:cubicBezTo>
                    <a:pt x="14188" y="17542"/>
                    <a:pt x="15925" y="15631"/>
                    <a:pt x="17377" y="13447"/>
                  </a:cubicBezTo>
                  <a:cubicBezTo>
                    <a:pt x="18881" y="11232"/>
                    <a:pt x="21163" y="8108"/>
                    <a:pt x="20411" y="5044"/>
                  </a:cubicBezTo>
                  <a:cubicBezTo>
                    <a:pt x="20100" y="3739"/>
                    <a:pt x="19296" y="2768"/>
                    <a:pt x="18311" y="2101"/>
                  </a:cubicBezTo>
                  <a:close/>
                </a:path>
              </a:pathLst>
            </a:custGeom>
            <a:solidFill>
              <a:schemeClr val="accent5"/>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9" name="Group 8"/>
          <p:cNvGrpSpPr/>
          <p:nvPr/>
        </p:nvGrpSpPr>
        <p:grpSpPr>
          <a:xfrm>
            <a:off x="9774717" y="1373676"/>
            <a:ext cx="2175769" cy="1610546"/>
            <a:chOff x="5547991" y="1064726"/>
            <a:chExt cx="2175769" cy="2007451"/>
          </a:xfrm>
        </p:grpSpPr>
        <p:sp>
          <p:nvSpPr>
            <p:cNvPr id="19" name="Shape">
              <a:extLst>
                <a:ext uri="{FF2B5EF4-FFF2-40B4-BE49-F238E27FC236}">
                  <a16:creationId xmlns:a16="http://schemas.microsoft.com/office/drawing/2014/main" id="{BB80361C-B37E-463C-B7EA-6FB7CB40A42D}"/>
                </a:ext>
              </a:extLst>
            </p:cNvPr>
            <p:cNvSpPr/>
            <p:nvPr/>
          </p:nvSpPr>
          <p:spPr>
            <a:xfrm>
              <a:off x="5547991" y="1173366"/>
              <a:ext cx="2161160" cy="1898811"/>
            </a:xfrm>
            <a:custGeom>
              <a:avLst/>
              <a:gdLst/>
              <a:ahLst/>
              <a:cxnLst>
                <a:cxn ang="0">
                  <a:pos x="wd2" y="hd2"/>
                </a:cxn>
                <a:cxn ang="5400000">
                  <a:pos x="wd2" y="hd2"/>
                </a:cxn>
                <a:cxn ang="10800000">
                  <a:pos x="wd2" y="hd2"/>
                </a:cxn>
                <a:cxn ang="16200000">
                  <a:pos x="wd2" y="hd2"/>
                </a:cxn>
              </a:cxnLst>
              <a:rect l="0" t="0" r="r" b="b"/>
              <a:pathLst>
                <a:path w="20559" h="21133" extrusionOk="0">
                  <a:moveTo>
                    <a:pt x="18311" y="2101"/>
                  </a:moveTo>
                  <a:cubicBezTo>
                    <a:pt x="17844" y="1767"/>
                    <a:pt x="17325" y="1525"/>
                    <a:pt x="16807" y="1342"/>
                  </a:cubicBezTo>
                  <a:cubicBezTo>
                    <a:pt x="13747" y="220"/>
                    <a:pt x="10039" y="-53"/>
                    <a:pt x="6824" y="8"/>
                  </a:cubicBezTo>
                  <a:cubicBezTo>
                    <a:pt x="4205" y="38"/>
                    <a:pt x="860" y="675"/>
                    <a:pt x="82" y="4133"/>
                  </a:cubicBezTo>
                  <a:cubicBezTo>
                    <a:pt x="-437" y="6469"/>
                    <a:pt x="1637" y="7258"/>
                    <a:pt x="2934" y="8381"/>
                  </a:cubicBezTo>
                  <a:cubicBezTo>
                    <a:pt x="4282" y="9533"/>
                    <a:pt x="5060" y="11384"/>
                    <a:pt x="4827" y="13356"/>
                  </a:cubicBezTo>
                  <a:cubicBezTo>
                    <a:pt x="4542" y="15935"/>
                    <a:pt x="2597" y="20151"/>
                    <a:pt x="5968" y="21001"/>
                  </a:cubicBezTo>
                  <a:cubicBezTo>
                    <a:pt x="8146" y="21547"/>
                    <a:pt x="10376" y="20303"/>
                    <a:pt x="12191" y="18999"/>
                  </a:cubicBezTo>
                  <a:cubicBezTo>
                    <a:pt x="14188" y="17542"/>
                    <a:pt x="15925" y="15631"/>
                    <a:pt x="17377" y="13447"/>
                  </a:cubicBezTo>
                  <a:cubicBezTo>
                    <a:pt x="18881" y="11232"/>
                    <a:pt x="21163" y="8108"/>
                    <a:pt x="20411" y="5044"/>
                  </a:cubicBezTo>
                  <a:cubicBezTo>
                    <a:pt x="20100" y="3739"/>
                    <a:pt x="19296" y="2768"/>
                    <a:pt x="18311" y="2101"/>
                  </a:cubicBezTo>
                  <a:close/>
                </a:path>
              </a:pathLst>
            </a:custGeom>
            <a:solidFill>
              <a:schemeClr val="accent6">
                <a:lumMod val="75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Verdana"/>
                <a:ea typeface="+mn-ea"/>
                <a:cs typeface="+mn-cs"/>
              </a:endParaRPr>
            </a:p>
          </p:txBody>
        </p:sp>
        <p:sp>
          <p:nvSpPr>
            <p:cNvPr id="20" name="Shape">
              <a:extLst>
                <a:ext uri="{FF2B5EF4-FFF2-40B4-BE49-F238E27FC236}">
                  <a16:creationId xmlns:a16="http://schemas.microsoft.com/office/drawing/2014/main" id="{A9DB4F5B-A849-4174-8E2D-44A7932EAE2A}"/>
                </a:ext>
              </a:extLst>
            </p:cNvPr>
            <p:cNvSpPr/>
            <p:nvPr/>
          </p:nvSpPr>
          <p:spPr>
            <a:xfrm>
              <a:off x="5562600" y="1064726"/>
              <a:ext cx="2161160" cy="1898811"/>
            </a:xfrm>
            <a:custGeom>
              <a:avLst/>
              <a:gdLst/>
              <a:ahLst/>
              <a:cxnLst>
                <a:cxn ang="0">
                  <a:pos x="wd2" y="hd2"/>
                </a:cxn>
                <a:cxn ang="5400000">
                  <a:pos x="wd2" y="hd2"/>
                </a:cxn>
                <a:cxn ang="10800000">
                  <a:pos x="wd2" y="hd2"/>
                </a:cxn>
                <a:cxn ang="16200000">
                  <a:pos x="wd2" y="hd2"/>
                </a:cxn>
              </a:cxnLst>
              <a:rect l="0" t="0" r="r" b="b"/>
              <a:pathLst>
                <a:path w="20559" h="21133" extrusionOk="0">
                  <a:moveTo>
                    <a:pt x="18311" y="2101"/>
                  </a:moveTo>
                  <a:cubicBezTo>
                    <a:pt x="17844" y="1767"/>
                    <a:pt x="17325" y="1525"/>
                    <a:pt x="16807" y="1342"/>
                  </a:cubicBezTo>
                  <a:cubicBezTo>
                    <a:pt x="13747" y="220"/>
                    <a:pt x="10039" y="-53"/>
                    <a:pt x="6824" y="8"/>
                  </a:cubicBezTo>
                  <a:cubicBezTo>
                    <a:pt x="4205" y="38"/>
                    <a:pt x="860" y="675"/>
                    <a:pt x="82" y="4133"/>
                  </a:cubicBezTo>
                  <a:cubicBezTo>
                    <a:pt x="-437" y="6469"/>
                    <a:pt x="1637" y="7258"/>
                    <a:pt x="2934" y="8381"/>
                  </a:cubicBezTo>
                  <a:cubicBezTo>
                    <a:pt x="4282" y="9533"/>
                    <a:pt x="5060" y="11384"/>
                    <a:pt x="4827" y="13356"/>
                  </a:cubicBezTo>
                  <a:cubicBezTo>
                    <a:pt x="4542" y="15935"/>
                    <a:pt x="2597" y="20151"/>
                    <a:pt x="5968" y="21001"/>
                  </a:cubicBezTo>
                  <a:cubicBezTo>
                    <a:pt x="8146" y="21547"/>
                    <a:pt x="10376" y="20303"/>
                    <a:pt x="12191" y="18999"/>
                  </a:cubicBezTo>
                  <a:cubicBezTo>
                    <a:pt x="14188" y="17542"/>
                    <a:pt x="15925" y="15631"/>
                    <a:pt x="17377" y="13447"/>
                  </a:cubicBezTo>
                  <a:cubicBezTo>
                    <a:pt x="18881" y="11232"/>
                    <a:pt x="21163" y="8108"/>
                    <a:pt x="20411" y="5044"/>
                  </a:cubicBezTo>
                  <a:cubicBezTo>
                    <a:pt x="20100" y="3739"/>
                    <a:pt x="19270" y="2768"/>
                    <a:pt x="18311" y="2101"/>
                  </a:cubicBezTo>
                  <a:close/>
                </a:path>
              </a:pathLst>
            </a:custGeom>
            <a:solidFill>
              <a:schemeClr val="accent6"/>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26" name="Group 25"/>
          <p:cNvGrpSpPr/>
          <p:nvPr/>
        </p:nvGrpSpPr>
        <p:grpSpPr>
          <a:xfrm>
            <a:off x="5037569" y="1373676"/>
            <a:ext cx="2173809" cy="1610546"/>
            <a:chOff x="8261136" y="1064726"/>
            <a:chExt cx="2173809" cy="2007451"/>
          </a:xfrm>
        </p:grpSpPr>
        <p:sp>
          <p:nvSpPr>
            <p:cNvPr id="27" name="Shape">
              <a:extLst>
                <a:ext uri="{FF2B5EF4-FFF2-40B4-BE49-F238E27FC236}">
                  <a16:creationId xmlns:a16="http://schemas.microsoft.com/office/drawing/2014/main" id="{2C036978-545D-45F8-B05C-779F751A4E20}"/>
                </a:ext>
              </a:extLst>
            </p:cNvPr>
            <p:cNvSpPr/>
            <p:nvPr/>
          </p:nvSpPr>
          <p:spPr>
            <a:xfrm>
              <a:off x="8273785" y="1173366"/>
              <a:ext cx="2161160" cy="1898811"/>
            </a:xfrm>
            <a:custGeom>
              <a:avLst/>
              <a:gdLst/>
              <a:ahLst/>
              <a:cxnLst>
                <a:cxn ang="0">
                  <a:pos x="wd2" y="hd2"/>
                </a:cxn>
                <a:cxn ang="5400000">
                  <a:pos x="wd2" y="hd2"/>
                </a:cxn>
                <a:cxn ang="10800000">
                  <a:pos x="wd2" y="hd2"/>
                </a:cxn>
                <a:cxn ang="16200000">
                  <a:pos x="wd2" y="hd2"/>
                </a:cxn>
              </a:cxnLst>
              <a:rect l="0" t="0" r="r" b="b"/>
              <a:pathLst>
                <a:path w="20559" h="21133" extrusionOk="0">
                  <a:moveTo>
                    <a:pt x="18311" y="2101"/>
                  </a:moveTo>
                  <a:cubicBezTo>
                    <a:pt x="17844" y="1767"/>
                    <a:pt x="17325" y="1525"/>
                    <a:pt x="16807" y="1342"/>
                  </a:cubicBezTo>
                  <a:cubicBezTo>
                    <a:pt x="13747" y="220"/>
                    <a:pt x="10039" y="-53"/>
                    <a:pt x="6824" y="8"/>
                  </a:cubicBezTo>
                  <a:cubicBezTo>
                    <a:pt x="4205" y="38"/>
                    <a:pt x="860" y="675"/>
                    <a:pt x="82" y="4133"/>
                  </a:cubicBezTo>
                  <a:cubicBezTo>
                    <a:pt x="-437" y="6469"/>
                    <a:pt x="1637" y="7258"/>
                    <a:pt x="2934" y="8381"/>
                  </a:cubicBezTo>
                  <a:cubicBezTo>
                    <a:pt x="4282" y="9533"/>
                    <a:pt x="5060" y="11384"/>
                    <a:pt x="4827" y="13356"/>
                  </a:cubicBezTo>
                  <a:cubicBezTo>
                    <a:pt x="4542" y="15935"/>
                    <a:pt x="2597" y="20151"/>
                    <a:pt x="5968" y="21001"/>
                  </a:cubicBezTo>
                  <a:cubicBezTo>
                    <a:pt x="8146" y="21547"/>
                    <a:pt x="10376" y="20303"/>
                    <a:pt x="12191" y="18999"/>
                  </a:cubicBezTo>
                  <a:cubicBezTo>
                    <a:pt x="14188" y="17542"/>
                    <a:pt x="15925" y="15631"/>
                    <a:pt x="17377" y="13447"/>
                  </a:cubicBezTo>
                  <a:cubicBezTo>
                    <a:pt x="18881" y="11232"/>
                    <a:pt x="21163" y="8108"/>
                    <a:pt x="20411" y="5044"/>
                  </a:cubicBezTo>
                  <a:cubicBezTo>
                    <a:pt x="20100" y="3739"/>
                    <a:pt x="19296" y="2768"/>
                    <a:pt x="18311" y="2101"/>
                  </a:cubicBezTo>
                  <a:close/>
                </a:path>
              </a:pathLst>
            </a:custGeom>
            <a:solidFill>
              <a:schemeClr val="accent4">
                <a:lumMod val="50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Verdana"/>
                <a:ea typeface="+mn-ea"/>
                <a:cs typeface="+mn-cs"/>
              </a:endParaRPr>
            </a:p>
          </p:txBody>
        </p:sp>
        <p:sp>
          <p:nvSpPr>
            <p:cNvPr id="28" name="Shape">
              <a:extLst>
                <a:ext uri="{FF2B5EF4-FFF2-40B4-BE49-F238E27FC236}">
                  <a16:creationId xmlns:a16="http://schemas.microsoft.com/office/drawing/2014/main" id="{F76CDF5F-E9BF-47F2-A5F2-41DB29012382}"/>
                </a:ext>
              </a:extLst>
            </p:cNvPr>
            <p:cNvSpPr/>
            <p:nvPr/>
          </p:nvSpPr>
          <p:spPr>
            <a:xfrm>
              <a:off x="8261136" y="1064726"/>
              <a:ext cx="2161160" cy="1898811"/>
            </a:xfrm>
            <a:custGeom>
              <a:avLst/>
              <a:gdLst/>
              <a:ahLst/>
              <a:cxnLst>
                <a:cxn ang="0">
                  <a:pos x="wd2" y="hd2"/>
                </a:cxn>
                <a:cxn ang="5400000">
                  <a:pos x="wd2" y="hd2"/>
                </a:cxn>
                <a:cxn ang="10800000">
                  <a:pos x="wd2" y="hd2"/>
                </a:cxn>
                <a:cxn ang="16200000">
                  <a:pos x="wd2" y="hd2"/>
                </a:cxn>
              </a:cxnLst>
              <a:rect l="0" t="0" r="r" b="b"/>
              <a:pathLst>
                <a:path w="20559" h="21133" extrusionOk="0">
                  <a:moveTo>
                    <a:pt x="18311" y="2101"/>
                  </a:moveTo>
                  <a:cubicBezTo>
                    <a:pt x="17844" y="1767"/>
                    <a:pt x="17325" y="1525"/>
                    <a:pt x="16807" y="1342"/>
                  </a:cubicBezTo>
                  <a:cubicBezTo>
                    <a:pt x="13747" y="220"/>
                    <a:pt x="10039" y="-53"/>
                    <a:pt x="6824" y="8"/>
                  </a:cubicBezTo>
                  <a:cubicBezTo>
                    <a:pt x="4205" y="38"/>
                    <a:pt x="860" y="675"/>
                    <a:pt x="82" y="4133"/>
                  </a:cubicBezTo>
                  <a:cubicBezTo>
                    <a:pt x="-437" y="6469"/>
                    <a:pt x="1637" y="7258"/>
                    <a:pt x="2934" y="8381"/>
                  </a:cubicBezTo>
                  <a:cubicBezTo>
                    <a:pt x="4282" y="9533"/>
                    <a:pt x="5060" y="11384"/>
                    <a:pt x="4827" y="13356"/>
                  </a:cubicBezTo>
                  <a:cubicBezTo>
                    <a:pt x="4542" y="15935"/>
                    <a:pt x="2597" y="20151"/>
                    <a:pt x="5968" y="21001"/>
                  </a:cubicBezTo>
                  <a:cubicBezTo>
                    <a:pt x="8146" y="21547"/>
                    <a:pt x="10376" y="20303"/>
                    <a:pt x="12191" y="18999"/>
                  </a:cubicBezTo>
                  <a:cubicBezTo>
                    <a:pt x="14188" y="17542"/>
                    <a:pt x="15925" y="15631"/>
                    <a:pt x="17377" y="13447"/>
                  </a:cubicBezTo>
                  <a:cubicBezTo>
                    <a:pt x="18881" y="11232"/>
                    <a:pt x="21163" y="8108"/>
                    <a:pt x="20411" y="5044"/>
                  </a:cubicBezTo>
                  <a:cubicBezTo>
                    <a:pt x="20100" y="3739"/>
                    <a:pt x="19296" y="2768"/>
                    <a:pt x="18311" y="2101"/>
                  </a:cubicBezTo>
                  <a:close/>
                </a:path>
              </a:pathLst>
            </a:custGeom>
            <a:solidFill>
              <a:schemeClr val="accent4"/>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Verdana"/>
                <a:ea typeface="+mn-ea"/>
                <a:cs typeface="+mn-cs"/>
              </a:endParaRPr>
            </a:p>
          </p:txBody>
        </p:sp>
      </p:grpSp>
      <p:sp>
        <p:nvSpPr>
          <p:cNvPr id="31" name="Rectangle 30">
            <a:extLst>
              <a:ext uri="{FF2B5EF4-FFF2-40B4-BE49-F238E27FC236}">
                <a16:creationId xmlns:a16="http://schemas.microsoft.com/office/drawing/2014/main" id="{326820D3-7CC5-45D6-8C81-2AD75554D631}"/>
              </a:ext>
            </a:extLst>
          </p:cNvPr>
          <p:cNvSpPr/>
          <p:nvPr/>
        </p:nvSpPr>
        <p:spPr>
          <a:xfrm>
            <a:off x="673707" y="1453284"/>
            <a:ext cx="1524000" cy="664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2372" rIns="212372" rtlCol="0" anchor="t"/>
          <a:lstStyle/>
          <a:p>
            <a:pPr marL="0" marR="0" lvl="0" indent="0" algn="ctr" defTabSz="89903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Verdana"/>
                <a:ea typeface="+mn-ea"/>
                <a:cs typeface="+mn-cs"/>
              </a:rPr>
              <a:t>Sogeti DevSecOps</a:t>
            </a:r>
          </a:p>
          <a:p>
            <a:pPr lvl="0" algn="ctr" defTabSz="899038">
              <a:defRPr/>
            </a:pPr>
            <a:r>
              <a:rPr lang="en-GB" sz="1400" dirty="0">
                <a:solidFill>
                  <a:srgbClr val="FFFFFF"/>
                </a:solidFill>
              </a:rPr>
              <a:t>Adoption</a:t>
            </a:r>
            <a:r>
              <a:rPr kumimoji="0" lang="en-GB" sz="1400" b="0" i="0" u="none" strike="noStrike" kern="1200" cap="none" spc="0" normalizeH="0" baseline="0" noProof="0" dirty="0">
                <a:ln>
                  <a:noFill/>
                </a:ln>
                <a:solidFill>
                  <a:srgbClr val="FFFFFF"/>
                </a:solidFill>
                <a:effectLst/>
                <a:uLnTx/>
                <a:uFillTx/>
                <a:latin typeface="Verdana"/>
                <a:ea typeface="+mn-ea"/>
                <a:cs typeface="+mn-cs"/>
              </a:rPr>
              <a:t> Framework</a:t>
            </a:r>
          </a:p>
        </p:txBody>
      </p:sp>
      <p:sp>
        <p:nvSpPr>
          <p:cNvPr id="32" name="Rectangle 31">
            <a:extLst>
              <a:ext uri="{FF2B5EF4-FFF2-40B4-BE49-F238E27FC236}">
                <a16:creationId xmlns:a16="http://schemas.microsoft.com/office/drawing/2014/main" id="{AD6BEFD7-952A-45AA-8A25-11F6958D4277}"/>
              </a:ext>
            </a:extLst>
          </p:cNvPr>
          <p:cNvSpPr/>
          <p:nvPr/>
        </p:nvSpPr>
        <p:spPr>
          <a:xfrm>
            <a:off x="3120659" y="1558742"/>
            <a:ext cx="1524000" cy="664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6977" tIns="44952" rIns="176977" bIns="44952" numCol="1" spcCol="0" rtlCol="0" fromWordArt="0" anchor="t" anchorCtr="0" forceAA="0" compatLnSpc="1">
            <a:prstTxWarp prst="textNoShape">
              <a:avLst/>
            </a:prstTxWarp>
            <a:noAutofit/>
          </a:bodyPr>
          <a:lstStyle/>
          <a:p>
            <a:pPr lvl="0" algn="ctr" defTabSz="899038">
              <a:defRPr/>
            </a:pPr>
            <a:r>
              <a:rPr lang="en-GB" sz="1400" dirty="0">
                <a:solidFill>
                  <a:srgbClr val="FFFFFF"/>
                </a:solidFill>
              </a:rPr>
              <a:t>Sogeti </a:t>
            </a:r>
            <a:r>
              <a:rPr kumimoji="0" lang="en-GB" sz="1400" b="0" i="0" u="none" strike="noStrike" kern="1200" cap="none" spc="0" normalizeH="0" baseline="0" noProof="0" dirty="0">
                <a:ln>
                  <a:noFill/>
                </a:ln>
                <a:solidFill>
                  <a:srgbClr val="FFFFFF"/>
                </a:solidFill>
                <a:effectLst/>
                <a:uLnTx/>
                <a:uFillTx/>
                <a:latin typeface="Verdana"/>
                <a:ea typeface="+mn-ea"/>
                <a:cs typeface="+mn-cs"/>
              </a:rPr>
              <a:t>Cloud Automation</a:t>
            </a:r>
          </a:p>
        </p:txBody>
      </p:sp>
      <p:sp>
        <p:nvSpPr>
          <p:cNvPr id="33" name="Rectangle 32">
            <a:extLst>
              <a:ext uri="{FF2B5EF4-FFF2-40B4-BE49-F238E27FC236}">
                <a16:creationId xmlns:a16="http://schemas.microsoft.com/office/drawing/2014/main" id="{E6F751CF-B484-4694-BA21-7B7F5A6C76AD}"/>
              </a:ext>
            </a:extLst>
          </p:cNvPr>
          <p:cNvSpPr/>
          <p:nvPr/>
        </p:nvSpPr>
        <p:spPr>
          <a:xfrm>
            <a:off x="5500666" y="1468566"/>
            <a:ext cx="1524000" cy="664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808" tIns="44952" rIns="179808" bIns="44952" numCol="1" spcCol="0" rtlCol="0" fromWordArt="0" anchor="t" anchorCtr="0" forceAA="0" compatLnSpc="1">
            <a:prstTxWarp prst="textNoShape">
              <a:avLst/>
            </a:prstTxWarp>
            <a:noAutofit/>
          </a:bodyPr>
          <a:lstStyle/>
          <a:p>
            <a:pPr lvl="0" algn="ctr" defTabSz="899038">
              <a:defRPr/>
            </a:pPr>
            <a:r>
              <a:rPr lang="en-GB" sz="1400" dirty="0">
                <a:solidFill>
                  <a:srgbClr val="FFFFFF"/>
                </a:solidFill>
              </a:rPr>
              <a:t>Sogeti </a:t>
            </a:r>
            <a:r>
              <a:rPr kumimoji="0" lang="en-GB" sz="1400" b="0" i="0" u="none" strike="noStrike" kern="1200" cap="none" spc="0" normalizeH="0" baseline="0" noProof="0" dirty="0">
                <a:ln>
                  <a:noFill/>
                </a:ln>
                <a:solidFill>
                  <a:srgbClr val="FFFFFF"/>
                </a:solidFill>
                <a:effectLst/>
                <a:uLnTx/>
                <a:uFillTx/>
                <a:latin typeface="Verdana"/>
                <a:ea typeface="+mn-ea"/>
                <a:cs typeface="+mn-cs"/>
              </a:rPr>
              <a:t>Reference Architecture</a:t>
            </a:r>
          </a:p>
        </p:txBody>
      </p:sp>
      <p:sp>
        <p:nvSpPr>
          <p:cNvPr id="34" name="Rectangle 33">
            <a:extLst>
              <a:ext uri="{FF2B5EF4-FFF2-40B4-BE49-F238E27FC236}">
                <a16:creationId xmlns:a16="http://schemas.microsoft.com/office/drawing/2014/main" id="{BAAE79AA-A74E-46FB-AF53-68F7592B5FF6}"/>
              </a:ext>
            </a:extLst>
          </p:cNvPr>
          <p:cNvSpPr/>
          <p:nvPr/>
        </p:nvSpPr>
        <p:spPr>
          <a:xfrm>
            <a:off x="7742529" y="1453284"/>
            <a:ext cx="1587501" cy="780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2372" tIns="44952" rIns="212372" bIns="44952" numCol="1" spcCol="0" rtlCol="0" fromWordArt="0" anchor="t" anchorCtr="0" forceAA="0" compatLnSpc="1">
            <a:prstTxWarp prst="textNoShape">
              <a:avLst/>
            </a:prstTxWarp>
            <a:noAutofit/>
          </a:bodyPr>
          <a:lstStyle/>
          <a:p>
            <a:pPr lvl="0" algn="ctr" defTabSz="899038">
              <a:defRPr/>
            </a:pPr>
            <a:r>
              <a:rPr lang="en-GB" sz="1400" dirty="0">
                <a:solidFill>
                  <a:srgbClr val="2B0A3D"/>
                </a:solidFill>
                <a:latin typeface="Verdana"/>
              </a:rPr>
              <a:t>Sogeti</a:t>
            </a:r>
            <a:r>
              <a:rPr kumimoji="0" lang="en-US" sz="1400" b="0" i="0" u="none" strike="noStrike" kern="1200" cap="none" spc="0" normalizeH="0" baseline="0" noProof="0" dirty="0">
                <a:ln>
                  <a:noFill/>
                </a:ln>
                <a:solidFill>
                  <a:srgbClr val="2B0A3D"/>
                </a:solidFill>
                <a:effectLst/>
                <a:uLnTx/>
                <a:uFillTx/>
                <a:latin typeface="Verdana"/>
                <a:ea typeface="+mn-ea"/>
                <a:cs typeface="+mn-cs"/>
              </a:rPr>
              <a:t> Security &amp; Quality services</a:t>
            </a:r>
            <a:endParaRPr kumimoji="0" lang="en-GB" sz="1400" b="0" i="0" u="none" strike="noStrike" kern="1200" cap="none" spc="0" normalizeH="0" baseline="0" noProof="0" dirty="0">
              <a:ln>
                <a:noFill/>
              </a:ln>
              <a:solidFill>
                <a:srgbClr val="2B0A3D"/>
              </a:solidFill>
              <a:effectLst/>
              <a:uLnTx/>
              <a:uFillTx/>
              <a:latin typeface="Verdana"/>
              <a:ea typeface="+mn-ea"/>
              <a:cs typeface="+mn-cs"/>
            </a:endParaRPr>
          </a:p>
        </p:txBody>
      </p:sp>
      <p:sp>
        <p:nvSpPr>
          <p:cNvPr id="37" name="Rectangle 36">
            <a:extLst>
              <a:ext uri="{FF2B5EF4-FFF2-40B4-BE49-F238E27FC236}">
                <a16:creationId xmlns:a16="http://schemas.microsoft.com/office/drawing/2014/main" id="{80CF8E77-EFB2-4273-B92D-F84AF8EB3BDB}"/>
              </a:ext>
            </a:extLst>
          </p:cNvPr>
          <p:cNvSpPr/>
          <p:nvPr/>
        </p:nvSpPr>
        <p:spPr>
          <a:xfrm>
            <a:off x="10103019" y="1478116"/>
            <a:ext cx="1654212" cy="780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2372" tIns="44952" rIns="212372" bIns="44952" numCol="1" spcCol="0" rtlCol="0" fromWordArt="0" anchor="t" anchorCtr="0" forceAA="0" compatLnSpc="1">
            <a:prstTxWarp prst="textNoShape">
              <a:avLst/>
            </a:prstTxWarp>
            <a:noAutofit/>
          </a:bodyPr>
          <a:lstStyle/>
          <a:p>
            <a:pPr lvl="0" algn="ctr" defTabSz="899038">
              <a:defRPr/>
            </a:pPr>
            <a:r>
              <a:rPr lang="en-US" sz="1400" dirty="0">
                <a:solidFill>
                  <a:srgbClr val="FFFFFF"/>
                </a:solidFill>
              </a:rPr>
              <a:t>Sogeti </a:t>
            </a:r>
            <a:r>
              <a:rPr lang="en-GB" sz="1400" dirty="0">
                <a:solidFill>
                  <a:srgbClr val="FFFFFF"/>
                </a:solidFill>
              </a:rPr>
              <a:t>CloudBoost Library</a:t>
            </a:r>
            <a:endParaRPr kumimoji="0" lang="en-GB" sz="1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4" name="Graphic 20" descr="Unlock">
            <a:extLst>
              <a:ext uri="{FF2B5EF4-FFF2-40B4-BE49-F238E27FC236}">
                <a16:creationId xmlns:a16="http://schemas.microsoft.com/office/drawing/2014/main" id="{663084D3-59C1-4118-A15F-23AD16B26351}"/>
              </a:ext>
            </a:extLst>
          </p:cNvPr>
          <p:cNvSpPr/>
          <p:nvPr/>
        </p:nvSpPr>
        <p:spPr>
          <a:xfrm>
            <a:off x="7534275" y="1242846"/>
            <a:ext cx="281370" cy="342957"/>
          </a:xfrm>
          <a:custGeom>
            <a:avLst/>
            <a:gdLst>
              <a:gd name="connsiteX0" fmla="*/ 187806 w 375611"/>
              <a:gd name="connsiteY0" fmla="*/ 254879 h 536587"/>
              <a:gd name="connsiteX1" fmla="*/ 87195 w 375611"/>
              <a:gd name="connsiteY1" fmla="*/ 262257 h 536587"/>
              <a:gd name="connsiteX2" fmla="*/ 87195 w 375611"/>
              <a:gd name="connsiteY2" fmla="*/ 140854 h 536587"/>
              <a:gd name="connsiteX3" fmla="*/ 187806 w 375611"/>
              <a:gd name="connsiteY3" fmla="*/ 40244 h 536587"/>
              <a:gd name="connsiteX4" fmla="*/ 288416 w 375611"/>
              <a:gd name="connsiteY4" fmla="*/ 140854 h 536587"/>
              <a:gd name="connsiteX5" fmla="*/ 288416 w 375611"/>
              <a:gd name="connsiteY5" fmla="*/ 181098 h 536587"/>
              <a:gd name="connsiteX6" fmla="*/ 328660 w 375611"/>
              <a:gd name="connsiteY6" fmla="*/ 181098 h 536587"/>
              <a:gd name="connsiteX7" fmla="*/ 328660 w 375611"/>
              <a:gd name="connsiteY7" fmla="*/ 140854 h 536587"/>
              <a:gd name="connsiteX8" fmla="*/ 187806 w 375611"/>
              <a:gd name="connsiteY8" fmla="*/ 0 h 536587"/>
              <a:gd name="connsiteX9" fmla="*/ 46951 w 375611"/>
              <a:gd name="connsiteY9" fmla="*/ 140854 h 536587"/>
              <a:gd name="connsiteX10" fmla="*/ 46951 w 375611"/>
              <a:gd name="connsiteY10" fmla="*/ 264940 h 536587"/>
              <a:gd name="connsiteX11" fmla="*/ 0 w 375611"/>
              <a:gd name="connsiteY11" fmla="*/ 268294 h 536587"/>
              <a:gd name="connsiteX12" fmla="*/ 0 w 375611"/>
              <a:gd name="connsiteY12" fmla="*/ 523173 h 536587"/>
              <a:gd name="connsiteX13" fmla="*/ 187806 w 375611"/>
              <a:gd name="connsiteY13" fmla="*/ 536588 h 536587"/>
              <a:gd name="connsiteX14" fmla="*/ 375611 w 375611"/>
              <a:gd name="connsiteY14" fmla="*/ 523173 h 536587"/>
              <a:gd name="connsiteX15" fmla="*/ 375611 w 375611"/>
              <a:gd name="connsiteY15" fmla="*/ 268294 h 536587"/>
              <a:gd name="connsiteX16" fmla="*/ 187806 w 375611"/>
              <a:gd name="connsiteY16" fmla="*/ 254879 h 536587"/>
              <a:gd name="connsiteX17" fmla="*/ 201220 w 375611"/>
              <a:gd name="connsiteY17" fmla="*/ 433965 h 536587"/>
              <a:gd name="connsiteX18" fmla="*/ 201220 w 375611"/>
              <a:gd name="connsiteY18" fmla="*/ 469514 h 536587"/>
              <a:gd name="connsiteX19" fmla="*/ 174391 w 375611"/>
              <a:gd name="connsiteY19" fmla="*/ 469514 h 536587"/>
              <a:gd name="connsiteX20" fmla="*/ 174391 w 375611"/>
              <a:gd name="connsiteY20" fmla="*/ 433965 h 536587"/>
              <a:gd name="connsiteX21" fmla="*/ 147562 w 375611"/>
              <a:gd name="connsiteY21" fmla="*/ 395733 h 536587"/>
              <a:gd name="connsiteX22" fmla="*/ 187806 w 375611"/>
              <a:gd name="connsiteY22" fmla="*/ 355489 h 536587"/>
              <a:gd name="connsiteX23" fmla="*/ 228050 w 375611"/>
              <a:gd name="connsiteY23" fmla="*/ 395733 h 536587"/>
              <a:gd name="connsiteX24" fmla="*/ 201220 w 375611"/>
              <a:gd name="connsiteY24" fmla="*/ 433965 h 5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5611" h="536587">
                <a:moveTo>
                  <a:pt x="187806" y="254879"/>
                </a:moveTo>
                <a:lnTo>
                  <a:pt x="87195" y="262257"/>
                </a:lnTo>
                <a:lnTo>
                  <a:pt x="87195" y="140854"/>
                </a:lnTo>
                <a:cubicBezTo>
                  <a:pt x="87195" y="85183"/>
                  <a:pt x="132135" y="40244"/>
                  <a:pt x="187806" y="40244"/>
                </a:cubicBezTo>
                <a:cubicBezTo>
                  <a:pt x="243477" y="40244"/>
                  <a:pt x="288416" y="85183"/>
                  <a:pt x="288416" y="140854"/>
                </a:cubicBezTo>
                <a:lnTo>
                  <a:pt x="288416" y="181098"/>
                </a:lnTo>
                <a:lnTo>
                  <a:pt x="328660" y="181098"/>
                </a:lnTo>
                <a:lnTo>
                  <a:pt x="328660" y="140854"/>
                </a:lnTo>
                <a:cubicBezTo>
                  <a:pt x="328660" y="63049"/>
                  <a:pt x="265611" y="0"/>
                  <a:pt x="187806" y="0"/>
                </a:cubicBezTo>
                <a:cubicBezTo>
                  <a:pt x="110000" y="0"/>
                  <a:pt x="46951" y="63049"/>
                  <a:pt x="46951" y="140854"/>
                </a:cubicBezTo>
                <a:lnTo>
                  <a:pt x="46951" y="264940"/>
                </a:lnTo>
                <a:lnTo>
                  <a:pt x="0" y="268294"/>
                </a:lnTo>
                <a:lnTo>
                  <a:pt x="0" y="523173"/>
                </a:lnTo>
                <a:lnTo>
                  <a:pt x="187806" y="536588"/>
                </a:lnTo>
                <a:lnTo>
                  <a:pt x="375611" y="523173"/>
                </a:lnTo>
                <a:lnTo>
                  <a:pt x="375611" y="268294"/>
                </a:lnTo>
                <a:lnTo>
                  <a:pt x="187806" y="254879"/>
                </a:lnTo>
                <a:close/>
                <a:moveTo>
                  <a:pt x="201220" y="433965"/>
                </a:moveTo>
                <a:lnTo>
                  <a:pt x="201220" y="469514"/>
                </a:lnTo>
                <a:lnTo>
                  <a:pt x="174391" y="469514"/>
                </a:lnTo>
                <a:lnTo>
                  <a:pt x="174391" y="433965"/>
                </a:lnTo>
                <a:cubicBezTo>
                  <a:pt x="158964" y="428599"/>
                  <a:pt x="147562" y="413843"/>
                  <a:pt x="147562" y="395733"/>
                </a:cubicBezTo>
                <a:cubicBezTo>
                  <a:pt x="147562" y="373599"/>
                  <a:pt x="165671" y="355489"/>
                  <a:pt x="187806" y="355489"/>
                </a:cubicBezTo>
                <a:cubicBezTo>
                  <a:pt x="209940" y="355489"/>
                  <a:pt x="228050" y="373599"/>
                  <a:pt x="228050" y="395733"/>
                </a:cubicBezTo>
                <a:cubicBezTo>
                  <a:pt x="228050" y="413172"/>
                  <a:pt x="216647" y="427929"/>
                  <a:pt x="201220" y="433965"/>
                </a:cubicBezTo>
                <a:close/>
              </a:path>
            </a:pathLst>
          </a:custGeom>
          <a:solidFill>
            <a:schemeClr val="bg1"/>
          </a:solidFill>
          <a:ln w="6648" cap="flat">
            <a:solidFill>
              <a:schemeClr val="bg1">
                <a:lumMod val="95000"/>
              </a:schemeClr>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nvGrpSpPr>
          <p:cNvPr id="40" name="Groupe 738">
            <a:extLst>
              <a:ext uri="{FF2B5EF4-FFF2-40B4-BE49-F238E27FC236}">
                <a16:creationId xmlns:a16="http://schemas.microsoft.com/office/drawing/2014/main" id="{5B9BC9B6-39A0-4EF3-9FC5-0D0ABD8FC0E8}"/>
              </a:ext>
            </a:extLst>
          </p:cNvPr>
          <p:cNvGrpSpPr/>
          <p:nvPr/>
        </p:nvGrpSpPr>
        <p:grpSpPr>
          <a:xfrm>
            <a:off x="463001" y="1220523"/>
            <a:ext cx="387783" cy="340489"/>
            <a:chOff x="3705024" y="3217672"/>
            <a:chExt cx="406397" cy="411163"/>
          </a:xfrm>
          <a:effectLst>
            <a:outerShdw blurRad="50800" dist="38100" dir="2700000" algn="tl" rotWithShape="0">
              <a:prstClr val="black">
                <a:alpha val="40000"/>
              </a:prstClr>
            </a:outerShdw>
          </a:effectLst>
        </p:grpSpPr>
        <p:sp>
          <p:nvSpPr>
            <p:cNvPr id="41" name="Freeform 265">
              <a:extLst>
                <a:ext uri="{FF2B5EF4-FFF2-40B4-BE49-F238E27FC236}">
                  <a16:creationId xmlns:a16="http://schemas.microsoft.com/office/drawing/2014/main" id="{FD19E96E-957A-4B49-9C8A-982872B02A63}"/>
                </a:ext>
              </a:extLst>
            </p:cNvPr>
            <p:cNvSpPr>
              <a:spLocks/>
            </p:cNvSpPr>
            <p:nvPr/>
          </p:nvSpPr>
          <p:spPr bwMode="auto">
            <a:xfrm>
              <a:off x="3722483" y="3271647"/>
              <a:ext cx="388938" cy="357188"/>
            </a:xfrm>
            <a:custGeom>
              <a:avLst/>
              <a:gdLst>
                <a:gd name="T0" fmla="*/ 77 w 115"/>
                <a:gd name="T1" fmla="*/ 1 h 105"/>
                <a:gd name="T2" fmla="*/ 5 w 115"/>
                <a:gd name="T3" fmla="*/ 1 h 105"/>
                <a:gd name="T4" fmla="*/ 0 w 115"/>
                <a:gd name="T5" fmla="*/ 25 h 105"/>
                <a:gd name="T6" fmla="*/ 4 w 115"/>
                <a:gd name="T7" fmla="*/ 97 h 105"/>
                <a:gd name="T8" fmla="*/ 104 w 115"/>
                <a:gd name="T9" fmla="*/ 94 h 105"/>
                <a:gd name="T10" fmla="*/ 102 w 115"/>
                <a:gd name="T11" fmla="*/ 34 h 105"/>
                <a:gd name="T12" fmla="*/ 100 w 115"/>
                <a:gd name="T13" fmla="*/ 8 h 105"/>
                <a:gd name="T14" fmla="*/ 99 w 115"/>
                <a:gd name="T15" fmla="*/ 0 h 105"/>
                <a:gd name="T16" fmla="*/ 77 w 115"/>
                <a:gd name="T1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5">
                  <a:moveTo>
                    <a:pt x="77" y="1"/>
                  </a:moveTo>
                  <a:cubicBezTo>
                    <a:pt x="77" y="1"/>
                    <a:pt x="22" y="11"/>
                    <a:pt x="5" y="1"/>
                  </a:cubicBezTo>
                  <a:cubicBezTo>
                    <a:pt x="0" y="25"/>
                    <a:pt x="0" y="25"/>
                    <a:pt x="0" y="25"/>
                  </a:cubicBezTo>
                  <a:cubicBezTo>
                    <a:pt x="4" y="97"/>
                    <a:pt x="4" y="97"/>
                    <a:pt x="4" y="97"/>
                  </a:cubicBezTo>
                  <a:cubicBezTo>
                    <a:pt x="4" y="97"/>
                    <a:pt x="92" y="105"/>
                    <a:pt x="104" y="94"/>
                  </a:cubicBezTo>
                  <a:cubicBezTo>
                    <a:pt x="115" y="83"/>
                    <a:pt x="102" y="34"/>
                    <a:pt x="102" y="34"/>
                  </a:cubicBezTo>
                  <a:cubicBezTo>
                    <a:pt x="100" y="8"/>
                    <a:pt x="100" y="8"/>
                    <a:pt x="100" y="8"/>
                  </a:cubicBezTo>
                  <a:cubicBezTo>
                    <a:pt x="99" y="0"/>
                    <a:pt x="99" y="0"/>
                    <a:pt x="99" y="0"/>
                  </a:cubicBezTo>
                  <a:lnTo>
                    <a:pt x="77" y="1"/>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42" name="Freeform 266">
              <a:extLst>
                <a:ext uri="{FF2B5EF4-FFF2-40B4-BE49-F238E27FC236}">
                  <a16:creationId xmlns:a16="http://schemas.microsoft.com/office/drawing/2014/main" id="{BAD137C2-AFE2-4DB6-94D2-3E29603A5E0E}"/>
                </a:ext>
              </a:extLst>
            </p:cNvPr>
            <p:cNvSpPr>
              <a:spLocks/>
            </p:cNvSpPr>
            <p:nvPr/>
          </p:nvSpPr>
          <p:spPr bwMode="auto">
            <a:xfrm>
              <a:off x="3803446" y="3217672"/>
              <a:ext cx="304800" cy="342900"/>
            </a:xfrm>
            <a:custGeom>
              <a:avLst/>
              <a:gdLst>
                <a:gd name="T0" fmla="*/ 88 w 90"/>
                <a:gd name="T1" fmla="*/ 2 h 101"/>
                <a:gd name="T2" fmla="*/ 86 w 90"/>
                <a:gd name="T3" fmla="*/ 1 h 101"/>
                <a:gd name="T4" fmla="*/ 80 w 90"/>
                <a:gd name="T5" fmla="*/ 2 h 101"/>
                <a:gd name="T6" fmla="*/ 36 w 90"/>
                <a:gd name="T7" fmla="*/ 64 h 101"/>
                <a:gd name="T8" fmla="*/ 27 w 90"/>
                <a:gd name="T9" fmla="*/ 46 h 101"/>
                <a:gd name="T10" fmla="*/ 26 w 90"/>
                <a:gd name="T11" fmla="*/ 46 h 101"/>
                <a:gd name="T12" fmla="*/ 20 w 90"/>
                <a:gd name="T13" fmla="*/ 43 h 101"/>
                <a:gd name="T14" fmla="*/ 10 w 90"/>
                <a:gd name="T15" fmla="*/ 46 h 101"/>
                <a:gd name="T16" fmla="*/ 3 w 90"/>
                <a:gd name="T17" fmla="*/ 61 h 101"/>
                <a:gd name="T18" fmla="*/ 4 w 90"/>
                <a:gd name="T19" fmla="*/ 61 h 101"/>
                <a:gd name="T20" fmla="*/ 31 w 90"/>
                <a:gd name="T21" fmla="*/ 99 h 101"/>
                <a:gd name="T22" fmla="*/ 35 w 90"/>
                <a:gd name="T23" fmla="*/ 101 h 101"/>
                <a:gd name="T24" fmla="*/ 35 w 90"/>
                <a:gd name="T25" fmla="*/ 101 h 101"/>
                <a:gd name="T26" fmla="*/ 39 w 90"/>
                <a:gd name="T27" fmla="*/ 98 h 101"/>
                <a:gd name="T28" fmla="*/ 89 w 90"/>
                <a:gd name="T29" fmla="*/ 8 h 101"/>
                <a:gd name="T30" fmla="*/ 88 w 90"/>
                <a:gd name="T31"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01">
                  <a:moveTo>
                    <a:pt x="88" y="2"/>
                  </a:moveTo>
                  <a:cubicBezTo>
                    <a:pt x="86" y="1"/>
                    <a:pt x="86" y="1"/>
                    <a:pt x="86" y="1"/>
                  </a:cubicBezTo>
                  <a:cubicBezTo>
                    <a:pt x="84" y="0"/>
                    <a:pt x="82" y="0"/>
                    <a:pt x="80" y="2"/>
                  </a:cubicBezTo>
                  <a:cubicBezTo>
                    <a:pt x="36" y="64"/>
                    <a:pt x="36" y="64"/>
                    <a:pt x="36" y="64"/>
                  </a:cubicBezTo>
                  <a:cubicBezTo>
                    <a:pt x="27" y="46"/>
                    <a:pt x="27" y="46"/>
                    <a:pt x="27" y="46"/>
                  </a:cubicBezTo>
                  <a:cubicBezTo>
                    <a:pt x="27" y="46"/>
                    <a:pt x="27" y="46"/>
                    <a:pt x="26" y="46"/>
                  </a:cubicBezTo>
                  <a:cubicBezTo>
                    <a:pt x="26" y="45"/>
                    <a:pt x="24" y="43"/>
                    <a:pt x="20" y="43"/>
                  </a:cubicBezTo>
                  <a:cubicBezTo>
                    <a:pt x="17" y="43"/>
                    <a:pt x="13" y="44"/>
                    <a:pt x="10" y="46"/>
                  </a:cubicBezTo>
                  <a:cubicBezTo>
                    <a:pt x="3" y="50"/>
                    <a:pt x="0" y="57"/>
                    <a:pt x="3" y="61"/>
                  </a:cubicBezTo>
                  <a:cubicBezTo>
                    <a:pt x="4" y="61"/>
                    <a:pt x="4" y="61"/>
                    <a:pt x="4" y="61"/>
                  </a:cubicBezTo>
                  <a:cubicBezTo>
                    <a:pt x="31" y="99"/>
                    <a:pt x="31" y="99"/>
                    <a:pt x="31" y="99"/>
                  </a:cubicBezTo>
                  <a:cubicBezTo>
                    <a:pt x="32" y="100"/>
                    <a:pt x="34" y="101"/>
                    <a:pt x="35" y="101"/>
                  </a:cubicBezTo>
                  <a:cubicBezTo>
                    <a:pt x="35" y="101"/>
                    <a:pt x="35" y="101"/>
                    <a:pt x="35" y="101"/>
                  </a:cubicBezTo>
                  <a:cubicBezTo>
                    <a:pt x="37" y="101"/>
                    <a:pt x="38" y="100"/>
                    <a:pt x="39" y="98"/>
                  </a:cubicBezTo>
                  <a:cubicBezTo>
                    <a:pt x="89" y="8"/>
                    <a:pt x="89" y="8"/>
                    <a:pt x="89" y="8"/>
                  </a:cubicBezTo>
                  <a:cubicBezTo>
                    <a:pt x="90" y="6"/>
                    <a:pt x="90" y="3"/>
                    <a:pt x="88" y="2"/>
                  </a:cubicBezTo>
                  <a:close/>
                </a:path>
              </a:pathLst>
            </a:custGeom>
            <a:solidFill>
              <a:schemeClr val="bg1"/>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43" name="Freeform 267">
              <a:extLst>
                <a:ext uri="{FF2B5EF4-FFF2-40B4-BE49-F238E27FC236}">
                  <a16:creationId xmlns:a16="http://schemas.microsoft.com/office/drawing/2014/main" id="{EF8AD6ED-5748-46D2-808C-9ED3610D89B7}"/>
                </a:ext>
              </a:extLst>
            </p:cNvPr>
            <p:cNvSpPr>
              <a:spLocks/>
            </p:cNvSpPr>
            <p:nvPr/>
          </p:nvSpPr>
          <p:spPr bwMode="auto">
            <a:xfrm>
              <a:off x="3705024" y="3258946"/>
              <a:ext cx="385763" cy="366712"/>
            </a:xfrm>
            <a:custGeom>
              <a:avLst/>
              <a:gdLst>
                <a:gd name="T0" fmla="*/ 45 w 114"/>
                <a:gd name="T1" fmla="*/ 108 h 108"/>
                <a:gd name="T2" fmla="*/ 10 w 114"/>
                <a:gd name="T3" fmla="*/ 107 h 108"/>
                <a:gd name="T4" fmla="*/ 6 w 114"/>
                <a:gd name="T5" fmla="*/ 107 h 108"/>
                <a:gd name="T6" fmla="*/ 5 w 114"/>
                <a:gd name="T7" fmla="*/ 103 h 108"/>
                <a:gd name="T8" fmla="*/ 2 w 114"/>
                <a:gd name="T9" fmla="*/ 56 h 108"/>
                <a:gd name="T10" fmla="*/ 8 w 114"/>
                <a:gd name="T11" fmla="*/ 2 h 108"/>
                <a:gd name="T12" fmla="*/ 15 w 114"/>
                <a:gd name="T13" fmla="*/ 3 h 108"/>
                <a:gd name="T14" fmla="*/ 102 w 114"/>
                <a:gd name="T15" fmla="*/ 0 h 108"/>
                <a:gd name="T16" fmla="*/ 94 w 114"/>
                <a:gd name="T17" fmla="*/ 11 h 108"/>
                <a:gd name="T18" fmla="*/ 12 w 114"/>
                <a:gd name="T19" fmla="*/ 12 h 108"/>
                <a:gd name="T20" fmla="*/ 14 w 114"/>
                <a:gd name="T21" fmla="*/ 98 h 108"/>
                <a:gd name="T22" fmla="*/ 104 w 114"/>
                <a:gd name="T23" fmla="*/ 95 h 108"/>
                <a:gd name="T24" fmla="*/ 101 w 114"/>
                <a:gd name="T25" fmla="*/ 25 h 108"/>
                <a:gd name="T26" fmla="*/ 111 w 114"/>
                <a:gd name="T27" fmla="*/ 9 h 108"/>
                <a:gd name="T28" fmla="*/ 114 w 114"/>
                <a:gd name="T29" fmla="*/ 101 h 108"/>
                <a:gd name="T30" fmla="*/ 111 w 114"/>
                <a:gd name="T31" fmla="*/ 102 h 108"/>
                <a:gd name="T32" fmla="*/ 45 w 114"/>
                <a:gd name="T3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8">
                  <a:moveTo>
                    <a:pt x="45" y="108"/>
                  </a:moveTo>
                  <a:cubicBezTo>
                    <a:pt x="26" y="108"/>
                    <a:pt x="11" y="107"/>
                    <a:pt x="10" y="107"/>
                  </a:cubicBezTo>
                  <a:cubicBezTo>
                    <a:pt x="6" y="107"/>
                    <a:pt x="6" y="107"/>
                    <a:pt x="6" y="107"/>
                  </a:cubicBezTo>
                  <a:cubicBezTo>
                    <a:pt x="5" y="103"/>
                    <a:pt x="5" y="103"/>
                    <a:pt x="5" y="103"/>
                  </a:cubicBezTo>
                  <a:cubicBezTo>
                    <a:pt x="5" y="103"/>
                    <a:pt x="3" y="80"/>
                    <a:pt x="2" y="56"/>
                  </a:cubicBezTo>
                  <a:cubicBezTo>
                    <a:pt x="0" y="6"/>
                    <a:pt x="5" y="4"/>
                    <a:pt x="8" y="2"/>
                  </a:cubicBezTo>
                  <a:cubicBezTo>
                    <a:pt x="10" y="1"/>
                    <a:pt x="13" y="1"/>
                    <a:pt x="15" y="3"/>
                  </a:cubicBezTo>
                  <a:cubicBezTo>
                    <a:pt x="21" y="8"/>
                    <a:pt x="81" y="3"/>
                    <a:pt x="102" y="0"/>
                  </a:cubicBezTo>
                  <a:cubicBezTo>
                    <a:pt x="94" y="11"/>
                    <a:pt x="94" y="11"/>
                    <a:pt x="94" y="11"/>
                  </a:cubicBezTo>
                  <a:cubicBezTo>
                    <a:pt x="85" y="12"/>
                    <a:pt x="28" y="19"/>
                    <a:pt x="12" y="12"/>
                  </a:cubicBezTo>
                  <a:cubicBezTo>
                    <a:pt x="10" y="23"/>
                    <a:pt x="11" y="63"/>
                    <a:pt x="14" y="98"/>
                  </a:cubicBezTo>
                  <a:cubicBezTo>
                    <a:pt x="37" y="99"/>
                    <a:pt x="87" y="99"/>
                    <a:pt x="104" y="95"/>
                  </a:cubicBezTo>
                  <a:cubicBezTo>
                    <a:pt x="101" y="25"/>
                    <a:pt x="101" y="25"/>
                    <a:pt x="101" y="25"/>
                  </a:cubicBezTo>
                  <a:cubicBezTo>
                    <a:pt x="111" y="9"/>
                    <a:pt x="111" y="9"/>
                    <a:pt x="111" y="9"/>
                  </a:cubicBezTo>
                  <a:cubicBezTo>
                    <a:pt x="114" y="101"/>
                    <a:pt x="114" y="101"/>
                    <a:pt x="114" y="101"/>
                  </a:cubicBezTo>
                  <a:cubicBezTo>
                    <a:pt x="111" y="102"/>
                    <a:pt x="111" y="102"/>
                    <a:pt x="111" y="102"/>
                  </a:cubicBezTo>
                  <a:cubicBezTo>
                    <a:pt x="100" y="107"/>
                    <a:pt x="69" y="108"/>
                    <a:pt x="4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44" name="Freeform 68"/>
          <p:cNvSpPr>
            <a:spLocks noEditPoints="1"/>
          </p:cNvSpPr>
          <p:nvPr/>
        </p:nvSpPr>
        <p:spPr bwMode="auto">
          <a:xfrm>
            <a:off x="5159819" y="1220523"/>
            <a:ext cx="353958" cy="339577"/>
          </a:xfrm>
          <a:custGeom>
            <a:avLst/>
            <a:gdLst>
              <a:gd name="T0" fmla="*/ 507 w 555"/>
              <a:gd name="T1" fmla="*/ 231 h 555"/>
              <a:gd name="T2" fmla="*/ 526 w 555"/>
              <a:gd name="T3" fmla="*/ 180 h 555"/>
              <a:gd name="T4" fmla="*/ 502 w 555"/>
              <a:gd name="T5" fmla="*/ 111 h 555"/>
              <a:gd name="T6" fmla="*/ 453 w 555"/>
              <a:gd name="T7" fmla="*/ 123 h 555"/>
              <a:gd name="T8" fmla="*/ 444 w 555"/>
              <a:gd name="T9" fmla="*/ 69 h 555"/>
              <a:gd name="T10" fmla="*/ 389 w 555"/>
              <a:gd name="T11" fmla="*/ 21 h 555"/>
              <a:gd name="T12" fmla="*/ 352 w 555"/>
              <a:gd name="T13" fmla="*/ 56 h 555"/>
              <a:gd name="T14" fmla="*/ 317 w 555"/>
              <a:gd name="T15" fmla="*/ 14 h 555"/>
              <a:gd name="T16" fmla="*/ 273 w 555"/>
              <a:gd name="T17" fmla="*/ 0 h 555"/>
              <a:gd name="T18" fmla="*/ 232 w 555"/>
              <a:gd name="T19" fmla="*/ 14 h 555"/>
              <a:gd name="T20" fmla="*/ 197 w 555"/>
              <a:gd name="T21" fmla="*/ 58 h 555"/>
              <a:gd name="T22" fmla="*/ 161 w 555"/>
              <a:gd name="T23" fmla="*/ 24 h 555"/>
              <a:gd name="T24" fmla="*/ 106 w 555"/>
              <a:gd name="T25" fmla="*/ 72 h 555"/>
              <a:gd name="T26" fmla="*/ 98 w 555"/>
              <a:gd name="T27" fmla="*/ 128 h 555"/>
              <a:gd name="T28" fmla="*/ 50 w 555"/>
              <a:gd name="T29" fmla="*/ 117 h 555"/>
              <a:gd name="T30" fmla="*/ 26 w 555"/>
              <a:gd name="T31" fmla="*/ 186 h 555"/>
              <a:gd name="T32" fmla="*/ 47 w 555"/>
              <a:gd name="T33" fmla="*/ 238 h 555"/>
              <a:gd name="T34" fmla="*/ 0 w 555"/>
              <a:gd name="T35" fmla="*/ 252 h 555"/>
              <a:gd name="T36" fmla="*/ 14 w 555"/>
              <a:gd name="T37" fmla="*/ 324 h 555"/>
              <a:gd name="T38" fmla="*/ 58 w 555"/>
              <a:gd name="T39" fmla="*/ 358 h 555"/>
              <a:gd name="T40" fmla="*/ 24 w 555"/>
              <a:gd name="T41" fmla="*/ 394 h 555"/>
              <a:gd name="T42" fmla="*/ 73 w 555"/>
              <a:gd name="T43" fmla="*/ 449 h 555"/>
              <a:gd name="T44" fmla="*/ 128 w 555"/>
              <a:gd name="T45" fmla="*/ 457 h 555"/>
              <a:gd name="T46" fmla="*/ 117 w 555"/>
              <a:gd name="T47" fmla="*/ 505 h 555"/>
              <a:gd name="T48" fmla="*/ 186 w 555"/>
              <a:gd name="T49" fmla="*/ 529 h 555"/>
              <a:gd name="T50" fmla="*/ 238 w 555"/>
              <a:gd name="T51" fmla="*/ 508 h 555"/>
              <a:gd name="T52" fmla="*/ 252 w 555"/>
              <a:gd name="T53" fmla="*/ 555 h 555"/>
              <a:gd name="T54" fmla="*/ 273 w 555"/>
              <a:gd name="T55" fmla="*/ 555 h 555"/>
              <a:gd name="T56" fmla="*/ 324 w 555"/>
              <a:gd name="T57" fmla="*/ 541 h 555"/>
              <a:gd name="T58" fmla="*/ 359 w 555"/>
              <a:gd name="T59" fmla="*/ 497 h 555"/>
              <a:gd name="T60" fmla="*/ 394 w 555"/>
              <a:gd name="T61" fmla="*/ 531 h 555"/>
              <a:gd name="T62" fmla="*/ 449 w 555"/>
              <a:gd name="T63" fmla="*/ 483 h 555"/>
              <a:gd name="T64" fmla="*/ 457 w 555"/>
              <a:gd name="T65" fmla="*/ 427 h 555"/>
              <a:gd name="T66" fmla="*/ 505 w 555"/>
              <a:gd name="T67" fmla="*/ 438 h 555"/>
              <a:gd name="T68" fmla="*/ 529 w 555"/>
              <a:gd name="T69" fmla="*/ 369 h 555"/>
              <a:gd name="T70" fmla="*/ 508 w 555"/>
              <a:gd name="T71" fmla="*/ 317 h 555"/>
              <a:gd name="T72" fmla="*/ 555 w 555"/>
              <a:gd name="T73" fmla="*/ 303 h 555"/>
              <a:gd name="T74" fmla="*/ 541 w 555"/>
              <a:gd name="T75" fmla="*/ 231 h 555"/>
              <a:gd name="T76" fmla="*/ 177 w 555"/>
              <a:gd name="T77" fmla="*/ 277 h 555"/>
              <a:gd name="T78" fmla="*/ 378 w 555"/>
              <a:gd name="T79" fmla="*/ 277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5" h="555">
                <a:moveTo>
                  <a:pt x="541" y="231"/>
                </a:moveTo>
                <a:cubicBezTo>
                  <a:pt x="507" y="231"/>
                  <a:pt x="507" y="231"/>
                  <a:pt x="507" y="231"/>
                </a:cubicBezTo>
                <a:cubicBezTo>
                  <a:pt x="505" y="219"/>
                  <a:pt x="501" y="208"/>
                  <a:pt x="497" y="197"/>
                </a:cubicBezTo>
                <a:cubicBezTo>
                  <a:pt x="526" y="180"/>
                  <a:pt x="526" y="180"/>
                  <a:pt x="526" y="180"/>
                </a:cubicBezTo>
                <a:cubicBezTo>
                  <a:pt x="532" y="176"/>
                  <a:pt x="535" y="167"/>
                  <a:pt x="531" y="161"/>
                </a:cubicBezTo>
                <a:cubicBezTo>
                  <a:pt x="502" y="111"/>
                  <a:pt x="502" y="111"/>
                  <a:pt x="502" y="111"/>
                </a:cubicBezTo>
                <a:cubicBezTo>
                  <a:pt x="498" y="104"/>
                  <a:pt x="490" y="102"/>
                  <a:pt x="483" y="106"/>
                </a:cubicBezTo>
                <a:cubicBezTo>
                  <a:pt x="453" y="123"/>
                  <a:pt x="453" y="123"/>
                  <a:pt x="453" y="123"/>
                </a:cubicBezTo>
                <a:cubicBezTo>
                  <a:pt x="445" y="114"/>
                  <a:pt x="436" y="106"/>
                  <a:pt x="427" y="98"/>
                </a:cubicBezTo>
                <a:cubicBezTo>
                  <a:pt x="444" y="69"/>
                  <a:pt x="444" y="69"/>
                  <a:pt x="444" y="69"/>
                </a:cubicBezTo>
                <a:cubicBezTo>
                  <a:pt x="448" y="62"/>
                  <a:pt x="445" y="54"/>
                  <a:pt x="438" y="50"/>
                </a:cubicBezTo>
                <a:cubicBezTo>
                  <a:pt x="389" y="21"/>
                  <a:pt x="389" y="21"/>
                  <a:pt x="389" y="21"/>
                </a:cubicBezTo>
                <a:cubicBezTo>
                  <a:pt x="382" y="17"/>
                  <a:pt x="373" y="20"/>
                  <a:pt x="369" y="26"/>
                </a:cubicBezTo>
                <a:cubicBezTo>
                  <a:pt x="352" y="56"/>
                  <a:pt x="352" y="56"/>
                  <a:pt x="352" y="56"/>
                </a:cubicBezTo>
                <a:cubicBezTo>
                  <a:pt x="341" y="52"/>
                  <a:pt x="329" y="49"/>
                  <a:pt x="317" y="47"/>
                </a:cubicBezTo>
                <a:cubicBezTo>
                  <a:pt x="317" y="14"/>
                  <a:pt x="317" y="14"/>
                  <a:pt x="317" y="14"/>
                </a:cubicBezTo>
                <a:cubicBezTo>
                  <a:pt x="317" y="6"/>
                  <a:pt x="311" y="0"/>
                  <a:pt x="303" y="0"/>
                </a:cubicBezTo>
                <a:cubicBezTo>
                  <a:pt x="273" y="0"/>
                  <a:pt x="273" y="0"/>
                  <a:pt x="273" y="0"/>
                </a:cubicBezTo>
                <a:cubicBezTo>
                  <a:pt x="246" y="0"/>
                  <a:pt x="246" y="0"/>
                  <a:pt x="246" y="0"/>
                </a:cubicBezTo>
                <a:cubicBezTo>
                  <a:pt x="238" y="0"/>
                  <a:pt x="232" y="6"/>
                  <a:pt x="232" y="14"/>
                </a:cubicBezTo>
                <a:cubicBezTo>
                  <a:pt x="232" y="48"/>
                  <a:pt x="232" y="48"/>
                  <a:pt x="232" y="48"/>
                </a:cubicBezTo>
                <a:cubicBezTo>
                  <a:pt x="220" y="51"/>
                  <a:pt x="208" y="54"/>
                  <a:pt x="197" y="58"/>
                </a:cubicBezTo>
                <a:cubicBezTo>
                  <a:pt x="180" y="30"/>
                  <a:pt x="180" y="30"/>
                  <a:pt x="180" y="30"/>
                </a:cubicBezTo>
                <a:cubicBezTo>
                  <a:pt x="176" y="23"/>
                  <a:pt x="168" y="20"/>
                  <a:pt x="161" y="24"/>
                </a:cubicBezTo>
                <a:cubicBezTo>
                  <a:pt x="111" y="53"/>
                  <a:pt x="111" y="53"/>
                  <a:pt x="111" y="53"/>
                </a:cubicBezTo>
                <a:cubicBezTo>
                  <a:pt x="104" y="57"/>
                  <a:pt x="102" y="66"/>
                  <a:pt x="106" y="72"/>
                </a:cubicBezTo>
                <a:cubicBezTo>
                  <a:pt x="123" y="102"/>
                  <a:pt x="123" y="102"/>
                  <a:pt x="123" y="102"/>
                </a:cubicBezTo>
                <a:cubicBezTo>
                  <a:pt x="114" y="110"/>
                  <a:pt x="106" y="119"/>
                  <a:pt x="98" y="128"/>
                </a:cubicBezTo>
                <a:cubicBezTo>
                  <a:pt x="69" y="111"/>
                  <a:pt x="69" y="111"/>
                  <a:pt x="69" y="111"/>
                </a:cubicBezTo>
                <a:cubicBezTo>
                  <a:pt x="63" y="107"/>
                  <a:pt x="54" y="110"/>
                  <a:pt x="50" y="117"/>
                </a:cubicBezTo>
                <a:cubicBezTo>
                  <a:pt x="21" y="166"/>
                  <a:pt x="21" y="166"/>
                  <a:pt x="21" y="166"/>
                </a:cubicBezTo>
                <a:cubicBezTo>
                  <a:pt x="17" y="173"/>
                  <a:pt x="20" y="182"/>
                  <a:pt x="26" y="186"/>
                </a:cubicBezTo>
                <a:cubicBezTo>
                  <a:pt x="56" y="203"/>
                  <a:pt x="56" y="203"/>
                  <a:pt x="56" y="203"/>
                </a:cubicBezTo>
                <a:cubicBezTo>
                  <a:pt x="52" y="214"/>
                  <a:pt x="49" y="226"/>
                  <a:pt x="47" y="238"/>
                </a:cubicBezTo>
                <a:cubicBezTo>
                  <a:pt x="14" y="238"/>
                  <a:pt x="14" y="238"/>
                  <a:pt x="14" y="238"/>
                </a:cubicBezTo>
                <a:cubicBezTo>
                  <a:pt x="6" y="238"/>
                  <a:pt x="0" y="244"/>
                  <a:pt x="0" y="252"/>
                </a:cubicBezTo>
                <a:cubicBezTo>
                  <a:pt x="0" y="309"/>
                  <a:pt x="0" y="309"/>
                  <a:pt x="0" y="309"/>
                </a:cubicBezTo>
                <a:cubicBezTo>
                  <a:pt x="0" y="317"/>
                  <a:pt x="6" y="324"/>
                  <a:pt x="14" y="324"/>
                </a:cubicBezTo>
                <a:cubicBezTo>
                  <a:pt x="48" y="324"/>
                  <a:pt x="48" y="324"/>
                  <a:pt x="48" y="324"/>
                </a:cubicBezTo>
                <a:cubicBezTo>
                  <a:pt x="51" y="335"/>
                  <a:pt x="54" y="347"/>
                  <a:pt x="58" y="358"/>
                </a:cubicBezTo>
                <a:cubicBezTo>
                  <a:pt x="30" y="375"/>
                  <a:pt x="30" y="375"/>
                  <a:pt x="30" y="375"/>
                </a:cubicBezTo>
                <a:cubicBezTo>
                  <a:pt x="23" y="379"/>
                  <a:pt x="21" y="388"/>
                  <a:pt x="24" y="394"/>
                </a:cubicBezTo>
                <a:cubicBezTo>
                  <a:pt x="53" y="444"/>
                  <a:pt x="53" y="444"/>
                  <a:pt x="53" y="444"/>
                </a:cubicBezTo>
                <a:cubicBezTo>
                  <a:pt x="57" y="451"/>
                  <a:pt x="66" y="453"/>
                  <a:pt x="73" y="449"/>
                </a:cubicBezTo>
                <a:cubicBezTo>
                  <a:pt x="102" y="432"/>
                  <a:pt x="102" y="432"/>
                  <a:pt x="102" y="432"/>
                </a:cubicBezTo>
                <a:cubicBezTo>
                  <a:pt x="110" y="441"/>
                  <a:pt x="119" y="450"/>
                  <a:pt x="128" y="457"/>
                </a:cubicBezTo>
                <a:cubicBezTo>
                  <a:pt x="112" y="486"/>
                  <a:pt x="112" y="486"/>
                  <a:pt x="112" y="486"/>
                </a:cubicBezTo>
                <a:cubicBezTo>
                  <a:pt x="108" y="493"/>
                  <a:pt x="110" y="501"/>
                  <a:pt x="117" y="505"/>
                </a:cubicBezTo>
                <a:cubicBezTo>
                  <a:pt x="166" y="534"/>
                  <a:pt x="166" y="534"/>
                  <a:pt x="166" y="534"/>
                </a:cubicBezTo>
                <a:cubicBezTo>
                  <a:pt x="173" y="538"/>
                  <a:pt x="182" y="535"/>
                  <a:pt x="186" y="529"/>
                </a:cubicBezTo>
                <a:cubicBezTo>
                  <a:pt x="203" y="499"/>
                  <a:pt x="203" y="499"/>
                  <a:pt x="203" y="499"/>
                </a:cubicBezTo>
                <a:cubicBezTo>
                  <a:pt x="214" y="503"/>
                  <a:pt x="226" y="506"/>
                  <a:pt x="238" y="508"/>
                </a:cubicBezTo>
                <a:cubicBezTo>
                  <a:pt x="238" y="541"/>
                  <a:pt x="238" y="541"/>
                  <a:pt x="238" y="541"/>
                </a:cubicBezTo>
                <a:cubicBezTo>
                  <a:pt x="238" y="549"/>
                  <a:pt x="244" y="555"/>
                  <a:pt x="252" y="555"/>
                </a:cubicBezTo>
                <a:cubicBezTo>
                  <a:pt x="273" y="555"/>
                  <a:pt x="273" y="555"/>
                  <a:pt x="273" y="555"/>
                </a:cubicBezTo>
                <a:cubicBezTo>
                  <a:pt x="273" y="555"/>
                  <a:pt x="273" y="555"/>
                  <a:pt x="273" y="555"/>
                </a:cubicBezTo>
                <a:cubicBezTo>
                  <a:pt x="309" y="555"/>
                  <a:pt x="309" y="555"/>
                  <a:pt x="309" y="555"/>
                </a:cubicBezTo>
                <a:cubicBezTo>
                  <a:pt x="317" y="555"/>
                  <a:pt x="324" y="549"/>
                  <a:pt x="324" y="541"/>
                </a:cubicBezTo>
                <a:cubicBezTo>
                  <a:pt x="324" y="507"/>
                  <a:pt x="324" y="507"/>
                  <a:pt x="324" y="507"/>
                </a:cubicBezTo>
                <a:cubicBezTo>
                  <a:pt x="336" y="504"/>
                  <a:pt x="347" y="501"/>
                  <a:pt x="359" y="497"/>
                </a:cubicBezTo>
                <a:cubicBezTo>
                  <a:pt x="375" y="525"/>
                  <a:pt x="375" y="525"/>
                  <a:pt x="375" y="525"/>
                </a:cubicBezTo>
                <a:cubicBezTo>
                  <a:pt x="379" y="532"/>
                  <a:pt x="388" y="535"/>
                  <a:pt x="394" y="531"/>
                </a:cubicBezTo>
                <a:cubicBezTo>
                  <a:pt x="444" y="502"/>
                  <a:pt x="444" y="502"/>
                  <a:pt x="444" y="502"/>
                </a:cubicBezTo>
                <a:cubicBezTo>
                  <a:pt x="451" y="498"/>
                  <a:pt x="453" y="489"/>
                  <a:pt x="449" y="483"/>
                </a:cubicBezTo>
                <a:cubicBezTo>
                  <a:pt x="432" y="453"/>
                  <a:pt x="432" y="453"/>
                  <a:pt x="432" y="453"/>
                </a:cubicBezTo>
                <a:cubicBezTo>
                  <a:pt x="441" y="445"/>
                  <a:pt x="450" y="436"/>
                  <a:pt x="457" y="427"/>
                </a:cubicBezTo>
                <a:cubicBezTo>
                  <a:pt x="486" y="444"/>
                  <a:pt x="486" y="444"/>
                  <a:pt x="486" y="444"/>
                </a:cubicBezTo>
                <a:cubicBezTo>
                  <a:pt x="493" y="448"/>
                  <a:pt x="501" y="445"/>
                  <a:pt x="505" y="438"/>
                </a:cubicBezTo>
                <a:cubicBezTo>
                  <a:pt x="534" y="389"/>
                  <a:pt x="534" y="389"/>
                  <a:pt x="534" y="389"/>
                </a:cubicBezTo>
                <a:cubicBezTo>
                  <a:pt x="538" y="382"/>
                  <a:pt x="536" y="373"/>
                  <a:pt x="529" y="369"/>
                </a:cubicBezTo>
                <a:cubicBezTo>
                  <a:pt x="499" y="352"/>
                  <a:pt x="499" y="352"/>
                  <a:pt x="499" y="352"/>
                </a:cubicBezTo>
                <a:cubicBezTo>
                  <a:pt x="503" y="341"/>
                  <a:pt x="506" y="329"/>
                  <a:pt x="508" y="317"/>
                </a:cubicBezTo>
                <a:cubicBezTo>
                  <a:pt x="541" y="317"/>
                  <a:pt x="541" y="317"/>
                  <a:pt x="541" y="317"/>
                </a:cubicBezTo>
                <a:cubicBezTo>
                  <a:pt x="549" y="317"/>
                  <a:pt x="555" y="311"/>
                  <a:pt x="555" y="303"/>
                </a:cubicBezTo>
                <a:cubicBezTo>
                  <a:pt x="555" y="246"/>
                  <a:pt x="555" y="246"/>
                  <a:pt x="555" y="246"/>
                </a:cubicBezTo>
                <a:cubicBezTo>
                  <a:pt x="555" y="238"/>
                  <a:pt x="549" y="231"/>
                  <a:pt x="541" y="231"/>
                </a:cubicBezTo>
                <a:close/>
                <a:moveTo>
                  <a:pt x="278" y="378"/>
                </a:moveTo>
                <a:cubicBezTo>
                  <a:pt x="222" y="378"/>
                  <a:pt x="177" y="333"/>
                  <a:pt x="177" y="277"/>
                </a:cubicBezTo>
                <a:cubicBezTo>
                  <a:pt x="177" y="222"/>
                  <a:pt x="222" y="177"/>
                  <a:pt x="278" y="177"/>
                </a:cubicBezTo>
                <a:cubicBezTo>
                  <a:pt x="333" y="177"/>
                  <a:pt x="378" y="222"/>
                  <a:pt x="378" y="277"/>
                </a:cubicBezTo>
                <a:cubicBezTo>
                  <a:pt x="378" y="333"/>
                  <a:pt x="333" y="378"/>
                  <a:pt x="278" y="378"/>
                </a:cubicBezTo>
                <a:close/>
              </a:path>
            </a:pathLst>
          </a:custGeom>
          <a:solidFill>
            <a:schemeClr val="bg1"/>
          </a:solidFill>
          <a:ln>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nvGrpSpPr>
          <p:cNvPr id="45" name="Groupe 557">
            <a:extLst>
              <a:ext uri="{FF2B5EF4-FFF2-40B4-BE49-F238E27FC236}">
                <a16:creationId xmlns:a16="http://schemas.microsoft.com/office/drawing/2014/main" id="{030BC89B-A309-4AB3-96DD-D1C659D6BF50}"/>
              </a:ext>
            </a:extLst>
          </p:cNvPr>
          <p:cNvGrpSpPr/>
          <p:nvPr/>
        </p:nvGrpSpPr>
        <p:grpSpPr>
          <a:xfrm>
            <a:off x="9826153" y="1265220"/>
            <a:ext cx="444367" cy="296959"/>
            <a:chOff x="7319964" y="871538"/>
            <a:chExt cx="509588" cy="374650"/>
          </a:xfrm>
          <a:effectLst>
            <a:outerShdw blurRad="50800" dist="38100" dir="2700000" algn="tl" rotWithShape="0">
              <a:prstClr val="black">
                <a:alpha val="40000"/>
              </a:prstClr>
            </a:outerShdw>
          </a:effectLst>
        </p:grpSpPr>
        <p:sp>
          <p:nvSpPr>
            <p:cNvPr id="46" name="Oval 51">
              <a:extLst>
                <a:ext uri="{FF2B5EF4-FFF2-40B4-BE49-F238E27FC236}">
                  <a16:creationId xmlns:a16="http://schemas.microsoft.com/office/drawing/2014/main" id="{0AF25FB0-3782-4A7D-B0AD-4059E307F024}"/>
                </a:ext>
              </a:extLst>
            </p:cNvPr>
            <p:cNvSpPr>
              <a:spLocks noChangeArrowheads="1"/>
            </p:cNvSpPr>
            <p:nvPr/>
          </p:nvSpPr>
          <p:spPr bwMode="auto">
            <a:xfrm>
              <a:off x="7319964" y="1117600"/>
              <a:ext cx="509588" cy="128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47" name="Oval 52">
              <a:extLst>
                <a:ext uri="{FF2B5EF4-FFF2-40B4-BE49-F238E27FC236}">
                  <a16:creationId xmlns:a16="http://schemas.microsoft.com/office/drawing/2014/main" id="{D7D39B46-A5F5-4C9B-BC4B-43A649F960DF}"/>
                </a:ext>
              </a:extLst>
            </p:cNvPr>
            <p:cNvSpPr>
              <a:spLocks noChangeArrowheads="1"/>
            </p:cNvSpPr>
            <p:nvPr/>
          </p:nvSpPr>
          <p:spPr bwMode="auto">
            <a:xfrm>
              <a:off x="7367591" y="1125538"/>
              <a:ext cx="420688" cy="10159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48" name="Oval 53">
              <a:extLst>
                <a:ext uri="{FF2B5EF4-FFF2-40B4-BE49-F238E27FC236}">
                  <a16:creationId xmlns:a16="http://schemas.microsoft.com/office/drawing/2014/main" id="{34A43AF8-3570-462E-B320-D24EAC0FFBBB}"/>
                </a:ext>
              </a:extLst>
            </p:cNvPr>
            <p:cNvSpPr>
              <a:spLocks noChangeArrowheads="1"/>
            </p:cNvSpPr>
            <p:nvPr/>
          </p:nvSpPr>
          <p:spPr bwMode="auto">
            <a:xfrm>
              <a:off x="7427911" y="1139825"/>
              <a:ext cx="304800" cy="57149"/>
            </a:xfrm>
            <a:prstGeom prst="ellipse">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49" name="Freeform 54">
              <a:extLst>
                <a:ext uri="{FF2B5EF4-FFF2-40B4-BE49-F238E27FC236}">
                  <a16:creationId xmlns:a16="http://schemas.microsoft.com/office/drawing/2014/main" id="{60871C56-FAF4-4C26-A7EF-B43213356ABA}"/>
                </a:ext>
              </a:extLst>
            </p:cNvPr>
            <p:cNvSpPr>
              <a:spLocks/>
            </p:cNvSpPr>
            <p:nvPr/>
          </p:nvSpPr>
          <p:spPr bwMode="auto">
            <a:xfrm>
              <a:off x="7345365" y="871538"/>
              <a:ext cx="244475" cy="295275"/>
            </a:xfrm>
            <a:custGeom>
              <a:avLst/>
              <a:gdLst>
                <a:gd name="T0" fmla="*/ 9 w 65"/>
                <a:gd name="T1" fmla="*/ 1 h 78"/>
                <a:gd name="T2" fmla="*/ 27 w 65"/>
                <a:gd name="T3" fmla="*/ 10 h 78"/>
                <a:gd name="T4" fmla="*/ 61 w 65"/>
                <a:gd name="T5" fmla="*/ 53 h 78"/>
                <a:gd name="T6" fmla="*/ 65 w 65"/>
                <a:gd name="T7" fmla="*/ 51 h 78"/>
                <a:gd name="T8" fmla="*/ 64 w 65"/>
                <a:gd name="T9" fmla="*/ 78 h 78"/>
                <a:gd name="T10" fmla="*/ 48 w 65"/>
                <a:gd name="T11" fmla="*/ 60 h 78"/>
                <a:gd name="T12" fmla="*/ 52 w 65"/>
                <a:gd name="T13" fmla="*/ 56 h 78"/>
                <a:gd name="T14" fmla="*/ 10 w 65"/>
                <a:gd name="T15" fmla="*/ 8 h 78"/>
                <a:gd name="T16" fmla="*/ 3 w 65"/>
                <a:gd name="T17" fmla="*/ 12 h 78"/>
                <a:gd name="T18" fmla="*/ 3 w 65"/>
                <a:gd name="T19" fmla="*/ 20 h 78"/>
                <a:gd name="T20" fmla="*/ 9 w 65"/>
                <a:gd name="T21"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78">
                  <a:moveTo>
                    <a:pt x="9" y="1"/>
                  </a:moveTo>
                  <a:cubicBezTo>
                    <a:pt x="13" y="0"/>
                    <a:pt x="21" y="4"/>
                    <a:pt x="27" y="10"/>
                  </a:cubicBezTo>
                  <a:cubicBezTo>
                    <a:pt x="39" y="21"/>
                    <a:pt x="61" y="53"/>
                    <a:pt x="61" y="53"/>
                  </a:cubicBezTo>
                  <a:cubicBezTo>
                    <a:pt x="61" y="53"/>
                    <a:pt x="61" y="53"/>
                    <a:pt x="65" y="51"/>
                  </a:cubicBezTo>
                  <a:cubicBezTo>
                    <a:pt x="65" y="51"/>
                    <a:pt x="65" y="51"/>
                    <a:pt x="64" y="78"/>
                  </a:cubicBezTo>
                  <a:cubicBezTo>
                    <a:pt x="64" y="78"/>
                    <a:pt x="64" y="78"/>
                    <a:pt x="48" y="60"/>
                  </a:cubicBezTo>
                  <a:cubicBezTo>
                    <a:pt x="48" y="60"/>
                    <a:pt x="48" y="60"/>
                    <a:pt x="52" y="56"/>
                  </a:cubicBezTo>
                  <a:cubicBezTo>
                    <a:pt x="52" y="56"/>
                    <a:pt x="27" y="15"/>
                    <a:pt x="10" y="8"/>
                  </a:cubicBezTo>
                  <a:cubicBezTo>
                    <a:pt x="7" y="7"/>
                    <a:pt x="4" y="9"/>
                    <a:pt x="3" y="12"/>
                  </a:cubicBezTo>
                  <a:cubicBezTo>
                    <a:pt x="2" y="15"/>
                    <a:pt x="3" y="20"/>
                    <a:pt x="3" y="20"/>
                  </a:cubicBezTo>
                  <a:cubicBezTo>
                    <a:pt x="1" y="14"/>
                    <a:pt x="0" y="3"/>
                    <a:pt x="9" y="1"/>
                  </a:cubicBezTo>
                  <a:close/>
                </a:path>
              </a:pathLst>
            </a:custGeom>
            <a:solidFill>
              <a:schemeClr val="bg1"/>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50" name="Freeform 211">
            <a:extLst>
              <a:ext uri="{FF2B5EF4-FFF2-40B4-BE49-F238E27FC236}">
                <a16:creationId xmlns:a16="http://schemas.microsoft.com/office/drawing/2014/main" id="{05FE8A50-35B1-4A45-9E56-5C8410F0BC00}"/>
              </a:ext>
            </a:extLst>
          </p:cNvPr>
          <p:cNvSpPr>
            <a:spLocks/>
          </p:cNvSpPr>
          <p:nvPr/>
        </p:nvSpPr>
        <p:spPr bwMode="auto">
          <a:xfrm>
            <a:off x="2674738" y="1234964"/>
            <a:ext cx="514313" cy="333331"/>
          </a:xfrm>
          <a:custGeom>
            <a:avLst/>
            <a:gdLst>
              <a:gd name="T0" fmla="*/ 114 w 119"/>
              <a:gd name="T1" fmla="*/ 52 h 96"/>
              <a:gd name="T2" fmla="*/ 91 w 119"/>
              <a:gd name="T3" fmla="*/ 18 h 96"/>
              <a:gd name="T4" fmla="*/ 83 w 119"/>
              <a:gd name="T5" fmla="*/ 19 h 96"/>
              <a:gd name="T6" fmla="*/ 55 w 119"/>
              <a:gd name="T7" fmla="*/ 0 h 96"/>
              <a:gd name="T8" fmla="*/ 24 w 119"/>
              <a:gd name="T9" fmla="*/ 28 h 96"/>
              <a:gd name="T10" fmla="*/ 25 w 119"/>
              <a:gd name="T11" fmla="*/ 29 h 96"/>
              <a:gd name="T12" fmla="*/ 24 w 119"/>
              <a:gd name="T13" fmla="*/ 29 h 96"/>
              <a:gd name="T14" fmla="*/ 7 w 119"/>
              <a:gd name="T15" fmla="*/ 55 h 96"/>
              <a:gd name="T16" fmla="*/ 114 w 119"/>
              <a:gd name="T1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96">
                <a:moveTo>
                  <a:pt x="114" y="52"/>
                </a:moveTo>
                <a:cubicBezTo>
                  <a:pt x="119" y="28"/>
                  <a:pt x="102" y="16"/>
                  <a:pt x="91" y="18"/>
                </a:cubicBezTo>
                <a:cubicBezTo>
                  <a:pt x="88" y="18"/>
                  <a:pt x="85" y="18"/>
                  <a:pt x="83" y="19"/>
                </a:cubicBezTo>
                <a:cubicBezTo>
                  <a:pt x="79" y="8"/>
                  <a:pt x="68" y="0"/>
                  <a:pt x="55" y="0"/>
                </a:cubicBezTo>
                <a:cubicBezTo>
                  <a:pt x="38" y="0"/>
                  <a:pt x="24" y="13"/>
                  <a:pt x="24" y="28"/>
                </a:cubicBezTo>
                <a:cubicBezTo>
                  <a:pt x="24" y="29"/>
                  <a:pt x="24" y="29"/>
                  <a:pt x="25" y="29"/>
                </a:cubicBezTo>
                <a:cubicBezTo>
                  <a:pt x="24" y="29"/>
                  <a:pt x="24" y="29"/>
                  <a:pt x="24" y="29"/>
                </a:cubicBezTo>
                <a:cubicBezTo>
                  <a:pt x="14" y="29"/>
                  <a:pt x="0" y="38"/>
                  <a:pt x="7" y="55"/>
                </a:cubicBezTo>
                <a:cubicBezTo>
                  <a:pt x="18" y="51"/>
                  <a:pt x="106" y="96"/>
                  <a:pt x="114" y="52"/>
                </a:cubicBezTo>
                <a:close/>
              </a:path>
            </a:pathLst>
          </a:custGeom>
          <a:solidFill>
            <a:schemeClr val="bg1"/>
          </a:solidFill>
          <a:ln>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57" name="Text Placeholder 2">
            <a:extLst>
              <a:ext uri="{FF2B5EF4-FFF2-40B4-BE49-F238E27FC236}">
                <a16:creationId xmlns:a16="http://schemas.microsoft.com/office/drawing/2014/main" id="{3CE208D0-0D4B-4B77-8B6E-CEDDE6D85A0F}"/>
              </a:ext>
            </a:extLst>
          </p:cNvPr>
          <p:cNvSpPr txBox="1">
            <a:spLocks/>
          </p:cNvSpPr>
          <p:nvPr/>
        </p:nvSpPr>
        <p:spPr>
          <a:xfrm>
            <a:off x="3639377" y="2967974"/>
            <a:ext cx="3851512" cy="3432826"/>
          </a:xfrm>
          <a:prstGeom prst="rect">
            <a:avLst/>
          </a:prstGeom>
        </p:spPr>
        <p:txBody>
          <a:bodyPr/>
          <a:lstStyle>
            <a:lvl1pPr marL="0" indent="0" algn="l" defTabSz="914400" rtl="0" eaLnBrk="1" latinLnBrk="0" hangingPunct="1">
              <a:lnSpc>
                <a:spcPct val="90000"/>
              </a:lnSpc>
              <a:spcBef>
                <a:spcPts val="0"/>
              </a:spcBef>
              <a:spcAft>
                <a:spcPts val="300"/>
              </a:spcAft>
              <a:buClr>
                <a:schemeClr val="accent2"/>
              </a:buClr>
              <a:buFont typeface="Arial" panose="020B0604020202020204" pitchFamily="34" charset="0"/>
              <a:buNone/>
              <a:defRPr sz="1800" kern="1200">
                <a:solidFill>
                  <a:schemeClr val="tx1"/>
                </a:solidFill>
                <a:latin typeface="+mn-lt"/>
                <a:ea typeface="+mn-ea"/>
                <a:cs typeface="+mn-cs"/>
              </a:defRPr>
            </a:lvl1pPr>
            <a:lvl2pPr marL="352425" indent="-193675" algn="l" defTabSz="914400" rtl="0" eaLnBrk="1" latinLnBrk="0" hangingPunct="1">
              <a:lnSpc>
                <a:spcPct val="90000"/>
              </a:lnSpc>
              <a:spcBef>
                <a:spcPts val="0"/>
              </a:spcBef>
              <a:spcAft>
                <a:spcPts val="3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546100" indent="-176213" algn="l" defTabSz="914400" rtl="0" eaLnBrk="1" latinLnBrk="0" hangingPunct="1">
              <a:lnSpc>
                <a:spcPct val="90000"/>
              </a:lnSpc>
              <a:spcBef>
                <a:spcPts val="0"/>
              </a:spcBef>
              <a:spcAft>
                <a:spcPts val="300"/>
              </a:spcAft>
              <a:buClr>
                <a:schemeClr val="accent4"/>
              </a:buClr>
              <a:buFont typeface="Arial" panose="020B0604020202020204" pitchFamily="34" charset="0"/>
              <a:buChar char="•"/>
              <a:defRPr sz="1400" kern="1200">
                <a:solidFill>
                  <a:schemeClr val="tx1"/>
                </a:solidFill>
                <a:latin typeface="+mn-lt"/>
                <a:ea typeface="+mn-ea"/>
                <a:cs typeface="+mn-cs"/>
              </a:defRPr>
            </a:lvl3pPr>
            <a:lvl4pPr marL="722313" indent="-149225" algn="l" defTabSz="914400" rtl="0" eaLnBrk="1" latinLnBrk="0" hangingPunct="1">
              <a:lnSpc>
                <a:spcPct val="90000"/>
              </a:lnSpc>
              <a:spcBef>
                <a:spcPts val="0"/>
              </a:spcBef>
              <a:spcAft>
                <a:spcPts val="300"/>
              </a:spcAft>
              <a:buClr>
                <a:schemeClr val="tx2"/>
              </a:buClr>
              <a:buFont typeface="Verdana" panose="020B0604030504040204" pitchFamily="34" charset="0"/>
              <a:buChar char="–"/>
              <a:defRPr sz="1200" kern="1200">
                <a:solidFill>
                  <a:schemeClr val="tx1"/>
                </a:solidFill>
                <a:latin typeface="+mn-lt"/>
                <a:ea typeface="+mn-ea"/>
                <a:cs typeface="+mn-cs"/>
              </a:defRPr>
            </a:lvl4pPr>
            <a:lvl5pPr marL="898525" indent="-131763" algn="l" defTabSz="914400" rtl="0" eaLnBrk="1" latinLnBrk="0" hangingPunct="1">
              <a:lnSpc>
                <a:spcPct val="90000"/>
              </a:lnSpc>
              <a:spcBef>
                <a:spcPts val="0"/>
              </a:spcBef>
              <a:spcAft>
                <a:spcPts val="300"/>
              </a:spcAft>
              <a:buClr>
                <a:schemeClr val="accent3"/>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590"/>
              </a:spcAft>
              <a:buClr>
                <a:srgbClr val="12ABDB"/>
              </a:buClr>
              <a:buSzTx/>
              <a:buFont typeface="Arial" panose="020B0604020202020204" pitchFamily="34" charset="0"/>
              <a:buNone/>
              <a:tabLst/>
              <a:defRPr/>
            </a:pPr>
            <a:r>
              <a:rPr kumimoji="0" lang="en-GB" sz="1200" b="1" i="0" u="none" strike="noStrike" kern="1200" cap="none" spc="0" normalizeH="0" baseline="0" noProof="0" dirty="0">
                <a:ln>
                  <a:noFill/>
                </a:ln>
                <a:solidFill>
                  <a:srgbClr val="12ABDB"/>
                </a:solidFill>
                <a:effectLst/>
                <a:uLnTx/>
                <a:uFillTx/>
                <a:latin typeface="Verdana"/>
                <a:ea typeface="+mn-ea"/>
                <a:cs typeface="+mn-cs"/>
              </a:rPr>
              <a:t>Summary of accelerators</a:t>
            </a:r>
          </a:p>
          <a:p>
            <a:pPr marL="280949" indent="-280949" eaLnBrk="0" hangingPunct="0">
              <a:spcAft>
                <a:spcPts val="590"/>
              </a:spcAft>
              <a:buClr>
                <a:srgbClr val="FFFFFF"/>
              </a:buClr>
              <a:buFont typeface="Wingdings" panose="05000000000000000000" pitchFamily="2" charset="2"/>
              <a:buChar char="§"/>
              <a:defRPr/>
            </a:pPr>
            <a:r>
              <a:rPr lang="en-GB" sz="1100" b="1" kern="0" dirty="0">
                <a:solidFill>
                  <a:srgbClr val="95E616"/>
                </a:solidFill>
                <a:latin typeface="Verdana"/>
              </a:rPr>
              <a:t>CloudBoost Library </a:t>
            </a:r>
            <a:r>
              <a:rPr lang="en-GB" sz="1100" kern="0" dirty="0">
                <a:solidFill>
                  <a:srgbClr val="FFFFFF"/>
                </a:solidFill>
                <a:latin typeface="Verdana"/>
              </a:rPr>
              <a:t>– Landing zone provision automation platform using reusable and standardized scripts / templates.</a:t>
            </a:r>
          </a:p>
          <a:p>
            <a:pPr marL="280949" indent="-280949" eaLnBrk="0" hangingPunct="0">
              <a:spcAft>
                <a:spcPts val="590"/>
              </a:spcAft>
              <a:buClr>
                <a:srgbClr val="FFFFFF"/>
              </a:buClr>
              <a:buFont typeface="Wingdings" panose="05000000000000000000" pitchFamily="2" charset="2"/>
              <a:buChar char="§"/>
              <a:defRPr/>
            </a:pPr>
            <a:r>
              <a:rPr lang="en-GB" sz="1100" b="1" kern="0" dirty="0">
                <a:solidFill>
                  <a:srgbClr val="95E616"/>
                </a:solidFill>
                <a:latin typeface="Verdana"/>
              </a:rPr>
              <a:t>Sogeti Cloud Reference Architecture </a:t>
            </a:r>
            <a:r>
              <a:rPr lang="en-GB" sz="1100" kern="0" dirty="0">
                <a:solidFill>
                  <a:srgbClr val="FFFFFF"/>
                </a:solidFill>
                <a:latin typeface="Verdana"/>
              </a:rPr>
              <a:t>- Define a consistent and standardized architecture moving to Cloud</a:t>
            </a:r>
          </a:p>
          <a:p>
            <a:pPr marL="280949" indent="-280949" eaLnBrk="0" hangingPunct="0">
              <a:spcAft>
                <a:spcPts val="590"/>
              </a:spcAft>
              <a:buClr>
                <a:schemeClr val="bg1"/>
              </a:buClr>
              <a:buFont typeface="Wingdings" panose="05000000000000000000" pitchFamily="2" charset="2"/>
              <a:buChar char="§"/>
              <a:defRPr/>
            </a:pPr>
            <a:r>
              <a:rPr lang="en-GB" sz="1100" b="1" kern="0" dirty="0">
                <a:solidFill>
                  <a:srgbClr val="95E616"/>
                </a:solidFill>
                <a:latin typeface="Verdana"/>
              </a:rPr>
              <a:t>Sogeti Cloud Automation </a:t>
            </a:r>
            <a:r>
              <a:rPr lang="en-GB" sz="1100" kern="0" dirty="0">
                <a:solidFill>
                  <a:srgbClr val="FFFFFF"/>
                </a:solidFill>
                <a:latin typeface="Verdana"/>
              </a:rPr>
              <a:t>– scripts and templates for CICD pipelines, SRE implementation</a:t>
            </a:r>
          </a:p>
          <a:p>
            <a:pPr marL="280949" marR="0" lvl="0" indent="-280949" algn="l" defTabSz="914400" rtl="0" eaLnBrk="0" fontAlgn="auto" latinLnBrk="0" hangingPunct="0">
              <a:lnSpc>
                <a:spcPct val="90000"/>
              </a:lnSpc>
              <a:spcBef>
                <a:spcPts val="0"/>
              </a:spcBef>
              <a:spcAft>
                <a:spcPts val="590"/>
              </a:spcAft>
              <a:buClr>
                <a:srgbClr val="FFFFFF"/>
              </a:buClr>
              <a:buSzTx/>
              <a:buFont typeface="Wingdings" panose="05000000000000000000" pitchFamily="2" charset="2"/>
              <a:buChar char="§"/>
              <a:tabLst/>
              <a:defRPr/>
            </a:pPr>
            <a:r>
              <a:rPr kumimoji="0" lang="en-GB" sz="1100" b="1" i="0" u="none" strike="noStrike" kern="0" cap="none" spc="0" normalizeH="0" baseline="0" noProof="0" dirty="0">
                <a:ln>
                  <a:noFill/>
                </a:ln>
                <a:solidFill>
                  <a:srgbClr val="95E616"/>
                </a:solidFill>
                <a:effectLst/>
                <a:uLnTx/>
                <a:uFillTx/>
                <a:latin typeface="Verdana"/>
                <a:ea typeface="+mn-ea"/>
                <a:cs typeface="+mn-cs"/>
              </a:rPr>
              <a:t>Security &amp; Quality Services </a:t>
            </a:r>
            <a:r>
              <a:rPr kumimoji="0" lang="en-GB" sz="1100" b="0" i="0" u="none" strike="noStrike" kern="0" cap="none" spc="0" normalizeH="0" baseline="0" noProof="0" dirty="0">
                <a:ln>
                  <a:noFill/>
                </a:ln>
                <a:solidFill>
                  <a:srgbClr val="FFFFFF"/>
                </a:solidFill>
                <a:effectLst/>
                <a:uLnTx/>
                <a:uFillTx/>
                <a:latin typeface="Verdana"/>
                <a:ea typeface="+mn-ea"/>
                <a:cs typeface="+mn-cs"/>
              </a:rPr>
              <a:t>– well defined Cloud Security and Quality testing standards and Frameworks</a:t>
            </a:r>
          </a:p>
          <a:p>
            <a:pPr marL="280949" marR="0" lvl="0" indent="-280949" algn="l" defTabSz="914400" rtl="0" eaLnBrk="0" fontAlgn="auto" latinLnBrk="0" hangingPunct="0">
              <a:lnSpc>
                <a:spcPct val="90000"/>
              </a:lnSpc>
              <a:spcBef>
                <a:spcPts val="0"/>
              </a:spcBef>
              <a:spcAft>
                <a:spcPts val="590"/>
              </a:spcAft>
              <a:buClr>
                <a:srgbClr val="FFFFFF"/>
              </a:buClr>
              <a:buSzTx/>
              <a:buFont typeface="Wingdings" panose="05000000000000000000" pitchFamily="2" charset="2"/>
              <a:buChar char="§"/>
              <a:tabLst/>
              <a:defRPr/>
            </a:pPr>
            <a:r>
              <a:rPr kumimoji="0" lang="en-GB" sz="1100" b="1" i="0" u="none" strike="noStrike" kern="0" cap="none" spc="0" normalizeH="0" baseline="0" noProof="0" dirty="0">
                <a:ln>
                  <a:noFill/>
                </a:ln>
                <a:solidFill>
                  <a:srgbClr val="95E616"/>
                </a:solidFill>
                <a:effectLst/>
                <a:uLnTx/>
                <a:uFillTx/>
                <a:latin typeface="Verdana"/>
                <a:ea typeface="+mn-ea"/>
                <a:cs typeface="+mn-cs"/>
              </a:rPr>
              <a:t>DevSecOps Framework </a:t>
            </a:r>
            <a:r>
              <a:rPr kumimoji="0" lang="en-GB" sz="1100" b="0" i="0" u="none" strike="noStrike" kern="0" cap="none" spc="0" normalizeH="0" baseline="0" noProof="0" dirty="0">
                <a:ln>
                  <a:noFill/>
                </a:ln>
                <a:solidFill>
                  <a:srgbClr val="FFFFFF"/>
                </a:solidFill>
                <a:effectLst/>
                <a:uLnTx/>
                <a:uFillTx/>
                <a:latin typeface="Verdana"/>
                <a:ea typeface="+mn-ea"/>
                <a:cs typeface="+mn-cs"/>
              </a:rPr>
              <a:t>– helps measuring DevOps maturity and adoption of Reference Architecture &amp; standardization principles.</a:t>
            </a:r>
          </a:p>
          <a:p>
            <a:pPr marL="280949" marR="0" lvl="0" indent="-280949" algn="l" defTabSz="914400" rtl="0" eaLnBrk="0" fontAlgn="auto" latinLnBrk="0" hangingPunct="0">
              <a:lnSpc>
                <a:spcPct val="90000"/>
              </a:lnSpc>
              <a:spcBef>
                <a:spcPts val="0"/>
              </a:spcBef>
              <a:spcAft>
                <a:spcPts val="590"/>
              </a:spcAft>
              <a:buClr>
                <a:srgbClr val="FFFFFF"/>
              </a:buClr>
              <a:buSzTx/>
              <a:buFont typeface="Wingdings" panose="05000000000000000000" pitchFamily="2" charset="2"/>
              <a:buChar char="§"/>
              <a:tabLst/>
              <a:defRPr/>
            </a:pPr>
            <a:r>
              <a:rPr kumimoji="0" lang="en-US" sz="1100" b="1" i="0" u="none" strike="noStrike" kern="0" cap="none" spc="0" normalizeH="0" baseline="0" noProof="0" dirty="0" err="1">
                <a:ln>
                  <a:noFill/>
                </a:ln>
                <a:solidFill>
                  <a:srgbClr val="95E616"/>
                </a:solidFill>
                <a:effectLst/>
                <a:uLnTx/>
                <a:uFillTx/>
                <a:latin typeface="Verdana"/>
                <a:ea typeface="+mn-ea"/>
                <a:cs typeface="+mn-cs"/>
              </a:rPr>
              <a:t>CoreFlex</a:t>
            </a:r>
            <a:r>
              <a:rPr kumimoji="0" lang="en-US" sz="1100" b="1" i="0" u="none" strike="noStrike" kern="0" cap="none" spc="0" normalizeH="0" baseline="0" noProof="0" dirty="0">
                <a:ln>
                  <a:noFill/>
                </a:ln>
                <a:solidFill>
                  <a:srgbClr val="95E616"/>
                </a:solidFill>
                <a:effectLst/>
                <a:uLnTx/>
                <a:uFillTx/>
                <a:latin typeface="Verdana"/>
                <a:ea typeface="+mn-ea"/>
                <a:cs typeface="+mn-cs"/>
              </a:rPr>
              <a:t> Squad Model</a:t>
            </a:r>
            <a:r>
              <a:rPr kumimoji="0" lang="en-US" sz="1100" b="1" i="0" u="none" strike="noStrike" kern="0" cap="none" spc="0" normalizeH="0" baseline="0" noProof="0" dirty="0">
                <a:ln>
                  <a:noFill/>
                </a:ln>
                <a:solidFill>
                  <a:srgbClr val="FFFFFF"/>
                </a:solidFill>
                <a:effectLst/>
                <a:uLnTx/>
                <a:uFillTx/>
                <a:latin typeface="Verdana"/>
                <a:ea typeface="+mn-ea"/>
                <a:cs typeface="+mn-cs"/>
              </a:rPr>
              <a:t> -  </a:t>
            </a:r>
            <a:r>
              <a:rPr kumimoji="0" lang="en-US" sz="1100" b="0" i="0" u="none" strike="noStrike" kern="0" cap="none" spc="0" normalizeH="0" baseline="0" noProof="0" dirty="0">
                <a:ln>
                  <a:noFill/>
                </a:ln>
                <a:solidFill>
                  <a:srgbClr val="FFFFFF"/>
                </a:solidFill>
                <a:effectLst/>
                <a:uLnTx/>
                <a:uFillTx/>
                <a:latin typeface="Verdana"/>
                <a:ea typeface="+mn-ea"/>
                <a:cs typeface="+mn-cs"/>
              </a:rPr>
              <a:t>Core and flexible squad model  to bring accountability for Migration Velocity and Team Right-Sizing</a:t>
            </a:r>
          </a:p>
        </p:txBody>
      </p:sp>
      <p:sp>
        <p:nvSpPr>
          <p:cNvPr id="59" name="Text Box 25">
            <a:extLst>
              <a:ext uri="{FF2B5EF4-FFF2-40B4-BE49-F238E27FC236}">
                <a16:creationId xmlns:a16="http://schemas.microsoft.com/office/drawing/2014/main" id="{E7F234CA-574A-431B-B58B-992E5370762C}"/>
              </a:ext>
            </a:extLst>
          </p:cNvPr>
          <p:cNvSpPr txBox="1">
            <a:spLocks noChangeArrowheads="1"/>
          </p:cNvSpPr>
          <p:nvPr/>
        </p:nvSpPr>
        <p:spPr bwMode="auto">
          <a:xfrm>
            <a:off x="7674960" y="2967974"/>
            <a:ext cx="4039123" cy="2643801"/>
          </a:xfrm>
          <a:prstGeom prst="rect">
            <a:avLst/>
          </a:prstGeom>
          <a:noFill/>
          <a:ln w="19050">
            <a:noFill/>
            <a:miter lim="800000"/>
            <a:headEnd/>
            <a:tailEnd/>
          </a:ln>
        </p:spPr>
        <p:txBody>
          <a:bodyPr wrap="square" rIns="0">
            <a:spAutoFit/>
          </a:bodyPr>
          <a:lstStyle/>
          <a:p>
            <a:pPr marL="0" marR="0" lvl="0" indent="0" algn="l" defTabSz="899038" rtl="0" eaLnBrk="0" fontAlgn="auto" latinLnBrk="0" hangingPunct="0">
              <a:lnSpc>
                <a:spcPct val="100000"/>
              </a:lnSpc>
              <a:spcBef>
                <a:spcPts val="0"/>
              </a:spcBef>
              <a:spcAft>
                <a:spcPts val="590"/>
              </a:spcAft>
              <a:buClr>
                <a:srgbClr val="12ABDB"/>
              </a:buClr>
              <a:buSzTx/>
              <a:buFontTx/>
              <a:buNone/>
              <a:tabLst/>
              <a:defRPr/>
            </a:pPr>
            <a:r>
              <a:rPr kumimoji="0" lang="en-IN" sz="1200" b="1" i="0" u="none" strike="noStrike" kern="1200" cap="none" spc="0" normalizeH="0" baseline="0" noProof="0" dirty="0">
                <a:ln>
                  <a:noFill/>
                </a:ln>
                <a:solidFill>
                  <a:srgbClr val="12ABDB"/>
                </a:solidFill>
                <a:effectLst/>
                <a:uLnTx/>
                <a:uFillTx/>
                <a:latin typeface="Verdana"/>
                <a:ea typeface="+mn-ea"/>
                <a:cs typeface="+mn-cs"/>
              </a:rPr>
              <a:t>Accelerators Benefits </a:t>
            </a:r>
            <a:endParaRPr kumimoji="0" lang="en-US" sz="1200" b="1" i="0" u="none" strike="noStrike" kern="1200" cap="none" spc="0" normalizeH="0" baseline="0" noProof="0" dirty="0">
              <a:ln>
                <a:noFill/>
              </a:ln>
              <a:solidFill>
                <a:srgbClr val="12ABDB"/>
              </a:solidFill>
              <a:effectLst/>
              <a:uLnTx/>
              <a:uFillTx/>
              <a:latin typeface="Verdana"/>
              <a:ea typeface="+mn-ea"/>
              <a:cs typeface="+mn-cs"/>
            </a:endParaRPr>
          </a:p>
          <a:p>
            <a:pPr marL="280949" marR="0" lvl="0" indent="-280949" algn="l" defTabSz="914400" rtl="0" eaLnBrk="0" fontAlgn="auto" latinLnBrk="0" hangingPunct="0">
              <a:lnSpc>
                <a:spcPct val="90000"/>
              </a:lnSpc>
              <a:spcBef>
                <a:spcPts val="0"/>
              </a:spcBef>
              <a:spcAft>
                <a:spcPts val="590"/>
              </a:spcAft>
              <a:buClr>
                <a:srgbClr val="FFFFFF"/>
              </a:buClr>
              <a:buSzTx/>
              <a:buFont typeface="Wingdings" panose="05000000000000000000" pitchFamily="2" charset="2"/>
              <a:buChar char="§"/>
              <a:tabLst/>
              <a:defRPr/>
            </a:pPr>
            <a:r>
              <a:rPr kumimoji="0" lang="en-US" sz="1100" b="0" i="0" u="none" strike="noStrike" kern="0" cap="none" spc="0" normalizeH="0" baseline="0" noProof="0" dirty="0">
                <a:ln>
                  <a:noFill/>
                </a:ln>
                <a:solidFill>
                  <a:srgbClr val="FFFFFF"/>
                </a:solidFill>
                <a:effectLst/>
                <a:uLnTx/>
                <a:uFillTx/>
                <a:latin typeface="Verdana"/>
                <a:ea typeface="+mn-ea"/>
                <a:cs typeface="+mn-cs"/>
              </a:rPr>
              <a:t>Suite of services to build applications to Cloud.</a:t>
            </a:r>
          </a:p>
          <a:p>
            <a:pPr marL="280949" marR="0" lvl="0" indent="-280949" algn="l" defTabSz="914400" rtl="0" eaLnBrk="0" fontAlgn="auto" latinLnBrk="0" hangingPunct="0">
              <a:lnSpc>
                <a:spcPct val="90000"/>
              </a:lnSpc>
              <a:spcBef>
                <a:spcPts val="0"/>
              </a:spcBef>
              <a:spcAft>
                <a:spcPts val="590"/>
              </a:spcAft>
              <a:buClr>
                <a:srgbClr val="FFFFFF"/>
              </a:buClr>
              <a:buSzTx/>
              <a:buFont typeface="Wingdings" panose="05000000000000000000" pitchFamily="2" charset="2"/>
              <a:buChar char="§"/>
              <a:tabLst/>
              <a:defRPr/>
            </a:pPr>
            <a:r>
              <a:rPr kumimoji="0" lang="en-US" sz="1100" b="0" i="0" u="none" strike="noStrike" kern="0" cap="none" spc="0" normalizeH="0" baseline="0" noProof="0" dirty="0">
                <a:ln>
                  <a:noFill/>
                </a:ln>
                <a:solidFill>
                  <a:srgbClr val="FFFFFF"/>
                </a:solidFill>
                <a:effectLst/>
                <a:uLnTx/>
                <a:uFillTx/>
                <a:latin typeface="Verdana"/>
                <a:ea typeface="+mn-ea"/>
                <a:cs typeface="+mn-cs"/>
              </a:rPr>
              <a:t>Transform with speed and flexibility at scale</a:t>
            </a:r>
          </a:p>
          <a:p>
            <a:pPr marL="280949" marR="0" lvl="0" indent="-280949" algn="l" defTabSz="914400" rtl="0" eaLnBrk="0" fontAlgn="auto" latinLnBrk="0" hangingPunct="0">
              <a:lnSpc>
                <a:spcPct val="90000"/>
              </a:lnSpc>
              <a:spcBef>
                <a:spcPts val="0"/>
              </a:spcBef>
              <a:spcAft>
                <a:spcPts val="590"/>
              </a:spcAft>
              <a:buClr>
                <a:srgbClr val="FFFFFF"/>
              </a:buClr>
              <a:buSzTx/>
              <a:buFont typeface="Wingdings" panose="05000000000000000000" pitchFamily="2" charset="2"/>
              <a:buChar char="§"/>
              <a:tabLst/>
              <a:defRPr/>
            </a:pPr>
            <a:r>
              <a:rPr kumimoji="0" lang="en-US" sz="1100" b="0" i="0" u="none" strike="noStrike" kern="0" cap="none" spc="0" normalizeH="0" baseline="0" noProof="0" dirty="0">
                <a:ln>
                  <a:noFill/>
                </a:ln>
                <a:solidFill>
                  <a:srgbClr val="FFFFFF"/>
                </a:solidFill>
                <a:effectLst/>
                <a:uLnTx/>
                <a:uFillTx/>
                <a:latin typeface="Verdana"/>
                <a:ea typeface="+mn-ea"/>
                <a:cs typeface="+mn-cs"/>
              </a:rPr>
              <a:t>DevSecOps methodology for Infrastructure and Application transformation.</a:t>
            </a:r>
          </a:p>
          <a:p>
            <a:pPr marL="280949" marR="0" lvl="0" indent="-280949" algn="l" defTabSz="914400" rtl="0" eaLnBrk="0" fontAlgn="auto" latinLnBrk="0" hangingPunct="0">
              <a:lnSpc>
                <a:spcPct val="90000"/>
              </a:lnSpc>
              <a:spcBef>
                <a:spcPts val="0"/>
              </a:spcBef>
              <a:spcAft>
                <a:spcPts val="590"/>
              </a:spcAft>
              <a:buClr>
                <a:srgbClr val="FFFFFF"/>
              </a:buClr>
              <a:buSzTx/>
              <a:buFont typeface="Wingdings" panose="05000000000000000000" pitchFamily="2" charset="2"/>
              <a:buChar char="§"/>
              <a:tabLst/>
              <a:defRPr/>
            </a:pPr>
            <a:r>
              <a:rPr kumimoji="0" lang="en-US" sz="1100" b="0" i="0" u="none" strike="noStrike" kern="0" cap="none" spc="0" normalizeH="0" baseline="0" noProof="0" dirty="0">
                <a:ln>
                  <a:noFill/>
                </a:ln>
                <a:solidFill>
                  <a:srgbClr val="FFFFFF"/>
                </a:solidFill>
                <a:effectLst/>
                <a:uLnTx/>
                <a:uFillTx/>
                <a:latin typeface="Verdana"/>
                <a:ea typeface="+mn-ea"/>
                <a:cs typeface="+mn-cs"/>
              </a:rPr>
              <a:t>Managed services via a unit-based pricing model.</a:t>
            </a:r>
          </a:p>
          <a:p>
            <a:pPr marL="280949" marR="0" lvl="0" indent="-280949" algn="l" defTabSz="914400" rtl="0" eaLnBrk="0" fontAlgn="auto" latinLnBrk="0" hangingPunct="0">
              <a:lnSpc>
                <a:spcPct val="90000"/>
              </a:lnSpc>
              <a:spcBef>
                <a:spcPts val="0"/>
              </a:spcBef>
              <a:spcAft>
                <a:spcPts val="590"/>
              </a:spcAft>
              <a:buClr>
                <a:srgbClr val="FFFFFF"/>
              </a:buClr>
              <a:buSzTx/>
              <a:buFont typeface="Wingdings" panose="05000000000000000000" pitchFamily="2" charset="2"/>
              <a:buChar char="§"/>
              <a:tabLst/>
              <a:defRPr/>
            </a:pPr>
            <a:r>
              <a:rPr kumimoji="0" lang="en-US" sz="1100" b="0" i="0" u="none" strike="noStrike" kern="0" cap="none" spc="0" normalizeH="0" baseline="0" noProof="0" dirty="0">
                <a:ln>
                  <a:noFill/>
                </a:ln>
                <a:solidFill>
                  <a:srgbClr val="FFFFFF"/>
                </a:solidFill>
                <a:effectLst/>
                <a:uLnTx/>
                <a:uFillTx/>
                <a:latin typeface="Verdana"/>
                <a:ea typeface="+mn-ea"/>
                <a:cs typeface="+mn-cs"/>
              </a:rPr>
              <a:t>Accelerators enabled capability for public cloud providers like Azure, AWS, GCP and IBM</a:t>
            </a:r>
          </a:p>
          <a:p>
            <a:pPr marL="280949" marR="0" lvl="0" indent="-280949" algn="l" defTabSz="914400" rtl="0" eaLnBrk="0" fontAlgn="auto" latinLnBrk="0" hangingPunct="0">
              <a:lnSpc>
                <a:spcPct val="90000"/>
              </a:lnSpc>
              <a:spcBef>
                <a:spcPts val="0"/>
              </a:spcBef>
              <a:spcAft>
                <a:spcPts val="590"/>
              </a:spcAft>
              <a:buClr>
                <a:srgbClr val="FFFFFF"/>
              </a:buClr>
              <a:buSzTx/>
              <a:buFont typeface="Wingdings" panose="05000000000000000000" pitchFamily="2" charset="2"/>
              <a:buChar char="§"/>
              <a:tabLst/>
              <a:defRPr/>
            </a:pPr>
            <a:r>
              <a:rPr kumimoji="0" lang="en-IN" sz="1100" b="0" i="0" u="none" strike="noStrike" kern="0" cap="none" spc="0" normalizeH="0" baseline="0" noProof="0" dirty="0">
                <a:ln>
                  <a:noFill/>
                </a:ln>
                <a:solidFill>
                  <a:srgbClr val="FFFFFF"/>
                </a:solidFill>
                <a:effectLst/>
                <a:uLnTx/>
                <a:uFillTx/>
                <a:latin typeface="Verdana"/>
                <a:ea typeface="+mn-ea"/>
                <a:cs typeface="+mn-cs"/>
              </a:rPr>
              <a:t>Financial accountability by design in operations, Proactive Monitoring, bringing the DevOps culture and Continuous Right Sizing / Identify-consolidate</a:t>
            </a:r>
          </a:p>
          <a:p>
            <a:pPr marL="280949" marR="0" lvl="0" indent="-280949" algn="l" defTabSz="914400" rtl="0" eaLnBrk="0" fontAlgn="auto" latinLnBrk="0" hangingPunct="0">
              <a:lnSpc>
                <a:spcPct val="90000"/>
              </a:lnSpc>
              <a:spcBef>
                <a:spcPts val="0"/>
              </a:spcBef>
              <a:spcAft>
                <a:spcPts val="590"/>
              </a:spcAft>
              <a:buClr>
                <a:srgbClr val="FFFFFF"/>
              </a:buClr>
              <a:buSzTx/>
              <a:buFont typeface="Wingdings" panose="05000000000000000000" pitchFamily="2" charset="2"/>
              <a:buChar char="§"/>
              <a:tabLst/>
              <a:defRPr/>
            </a:pPr>
            <a:r>
              <a:rPr kumimoji="0" lang="en-IN" sz="1100" b="0" i="0" u="none" strike="noStrike" kern="0" cap="none" spc="0" normalizeH="0" baseline="0" noProof="0" dirty="0">
                <a:ln>
                  <a:noFill/>
                </a:ln>
                <a:solidFill>
                  <a:srgbClr val="FFFFFF"/>
                </a:solidFill>
                <a:effectLst/>
                <a:uLnTx/>
                <a:uFillTx/>
                <a:latin typeface="Verdana"/>
                <a:ea typeface="+mn-ea"/>
                <a:cs typeface="+mn-cs"/>
              </a:rPr>
              <a:t>Migration Factory to help accelerate the migration velocity.</a:t>
            </a:r>
            <a:endParaRPr kumimoji="0" lang="en-US" sz="1100" b="0" i="0" u="none" strike="noStrike" kern="0" cap="none" spc="0" normalizeH="0" baseline="0" noProof="0" dirty="0">
              <a:ln>
                <a:noFill/>
              </a:ln>
              <a:solidFill>
                <a:srgbClr val="FFFFFF"/>
              </a:solidFill>
              <a:effectLst/>
              <a:uLnTx/>
              <a:uFillTx/>
              <a:latin typeface="Verdana"/>
              <a:ea typeface="+mn-ea"/>
              <a:cs typeface="+mn-cs"/>
            </a:endParaRPr>
          </a:p>
        </p:txBody>
      </p:sp>
      <p:cxnSp>
        <p:nvCxnSpPr>
          <p:cNvPr id="61" name="Straight Connector 60"/>
          <p:cNvCxnSpPr>
            <a:cxnSpLocks/>
          </p:cNvCxnSpPr>
          <p:nvPr/>
        </p:nvCxnSpPr>
        <p:spPr>
          <a:xfrm>
            <a:off x="3326735" y="3167612"/>
            <a:ext cx="0" cy="30696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545217" y="3172653"/>
            <a:ext cx="2671465" cy="2923877"/>
            <a:chOff x="545217" y="3606643"/>
            <a:chExt cx="2671465" cy="2923877"/>
          </a:xfrm>
        </p:grpSpPr>
        <p:sp>
          <p:nvSpPr>
            <p:cNvPr id="58" name="Title 3">
              <a:extLst>
                <a:ext uri="{FF2B5EF4-FFF2-40B4-BE49-F238E27FC236}">
                  <a16:creationId xmlns:a16="http://schemas.microsoft.com/office/drawing/2014/main" id="{D1DD813D-65E6-4661-9312-E8C7D303FA3C}"/>
                </a:ext>
              </a:extLst>
            </p:cNvPr>
            <p:cNvSpPr txBox="1">
              <a:spLocks/>
            </p:cNvSpPr>
            <p:nvPr/>
          </p:nvSpPr>
          <p:spPr>
            <a:xfrm>
              <a:off x="545217" y="3606643"/>
              <a:ext cx="2671465" cy="2923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pt-PT" sz="2600" kern="1200" dirty="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899038"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Verdana"/>
                  <a:ea typeface="Verdana" panose="020B0604030504040204" pitchFamily="34" charset="0"/>
                </a:rPr>
                <a:t>Our accelerators help to </a:t>
              </a:r>
            </a:p>
            <a:p>
              <a:pPr marL="365760" marR="0" lvl="0" indent="0" algn="l" defTabSz="899038" rtl="0" eaLnBrk="1" fontAlgn="auto" latinLnBrk="0" hangingPunct="1">
                <a:lnSpc>
                  <a:spcPct val="150000"/>
                </a:lnSpc>
                <a:spcBef>
                  <a:spcPct val="0"/>
                </a:spcBef>
                <a:spcAft>
                  <a:spcPts val="0"/>
                </a:spcAft>
                <a:buClrTx/>
                <a:buSzTx/>
                <a:buFontTx/>
                <a:buNone/>
                <a:tabLst/>
                <a:defRPr/>
              </a:pPr>
              <a:r>
                <a:rPr kumimoji="0" lang="en-GB" sz="2000" b="1" i="0" u="none" strike="noStrike" kern="1200" cap="none" spc="0" normalizeH="0" baseline="0" noProof="0">
                  <a:ln>
                    <a:noFill/>
                  </a:ln>
                  <a:solidFill>
                    <a:srgbClr val="95E616"/>
                  </a:solidFill>
                  <a:effectLst/>
                  <a:uLnTx/>
                  <a:uFillTx/>
                  <a:latin typeface="Verdana"/>
                  <a:ea typeface="Verdana" panose="020B0604030504040204" pitchFamily="34" charset="0"/>
                </a:rPr>
                <a:t>Lower costs</a:t>
              </a:r>
            </a:p>
            <a:p>
              <a:pPr marL="365760" marR="0" lvl="0" indent="0" algn="l" defTabSz="899038" rtl="0" eaLnBrk="1" fontAlgn="auto" latinLnBrk="0" hangingPunct="1">
                <a:lnSpc>
                  <a:spcPct val="150000"/>
                </a:lnSpc>
                <a:spcBef>
                  <a:spcPct val="0"/>
                </a:spcBef>
                <a:spcAft>
                  <a:spcPts val="0"/>
                </a:spcAft>
                <a:buClrTx/>
                <a:buSzTx/>
                <a:buFontTx/>
                <a:buNone/>
                <a:tabLst/>
                <a:defRPr/>
              </a:pPr>
              <a:r>
                <a:rPr kumimoji="0" lang="en-GB" sz="2000" b="1" i="0" u="none" strike="noStrike" kern="1200" cap="none" spc="0" normalizeH="0" baseline="0" noProof="0">
                  <a:ln>
                    <a:noFill/>
                  </a:ln>
                  <a:solidFill>
                    <a:srgbClr val="95E616"/>
                  </a:solidFill>
                  <a:effectLst/>
                  <a:uLnTx/>
                  <a:uFillTx/>
                  <a:latin typeface="Verdana"/>
                  <a:ea typeface="Verdana" panose="020B0604030504040204" pitchFamily="34" charset="0"/>
                </a:rPr>
                <a:t>Improve 	Security</a:t>
              </a:r>
            </a:p>
            <a:p>
              <a:pPr marL="365760" marR="0" lvl="0" indent="0" algn="l" defTabSz="899038" rtl="0" eaLnBrk="1" fontAlgn="auto" latinLnBrk="0" hangingPunct="1">
                <a:lnSpc>
                  <a:spcPct val="150000"/>
                </a:lnSpc>
                <a:spcBef>
                  <a:spcPct val="0"/>
                </a:spcBef>
                <a:spcAft>
                  <a:spcPts val="0"/>
                </a:spcAft>
                <a:buClrTx/>
                <a:buSzTx/>
                <a:buFontTx/>
                <a:buNone/>
                <a:tabLst/>
                <a:defRPr/>
              </a:pPr>
              <a:r>
                <a:rPr kumimoji="0" lang="en-GB" sz="2000" b="1" i="0" u="none" strike="noStrike" kern="1200" cap="none" spc="0" normalizeH="0" baseline="0" noProof="0">
                  <a:ln>
                    <a:noFill/>
                  </a:ln>
                  <a:solidFill>
                    <a:srgbClr val="95E616"/>
                  </a:solidFill>
                  <a:effectLst/>
                  <a:uLnTx/>
                  <a:uFillTx/>
                  <a:latin typeface="Verdana"/>
                  <a:ea typeface="Verdana" panose="020B0604030504040204" pitchFamily="34" charset="0"/>
                </a:rPr>
                <a:t>	Agility </a:t>
              </a:r>
            </a:p>
            <a:p>
              <a:pPr marL="365760" marR="0" lvl="0" indent="0" algn="l" defTabSz="899038" rtl="0" eaLnBrk="1" fontAlgn="auto" latinLnBrk="0" hangingPunct="1">
                <a:lnSpc>
                  <a:spcPct val="150000"/>
                </a:lnSpc>
                <a:spcBef>
                  <a:spcPct val="0"/>
                </a:spcBef>
                <a:spcAft>
                  <a:spcPts val="0"/>
                </a:spcAft>
                <a:buClrTx/>
                <a:buSzTx/>
                <a:buFontTx/>
                <a:buNone/>
                <a:tabLst/>
                <a:defRPr/>
              </a:pPr>
              <a:r>
                <a:rPr kumimoji="0" lang="en-GB" sz="2000" b="1" i="0" u="none" strike="noStrike" kern="1200" cap="none" spc="0" normalizeH="0" baseline="0" noProof="0">
                  <a:ln>
                    <a:noFill/>
                  </a:ln>
                  <a:solidFill>
                    <a:srgbClr val="95E616"/>
                  </a:solidFill>
                  <a:effectLst/>
                  <a:uLnTx/>
                  <a:uFillTx/>
                  <a:latin typeface="Verdana"/>
                  <a:ea typeface="Verdana" panose="020B0604030504040204" pitchFamily="34" charset="0"/>
                </a:rPr>
                <a:t>	Velocity</a:t>
              </a:r>
            </a:p>
          </p:txBody>
        </p:sp>
        <p:cxnSp>
          <p:nvCxnSpPr>
            <p:cNvPr id="63" name="Straight Connector 62"/>
            <p:cNvCxnSpPr/>
            <p:nvPr/>
          </p:nvCxnSpPr>
          <p:spPr>
            <a:xfrm>
              <a:off x="556335" y="4704956"/>
              <a:ext cx="2818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56335" y="5151996"/>
              <a:ext cx="2818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41245" y="5629516"/>
              <a:ext cx="2818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25841" y="6101882"/>
              <a:ext cx="2818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Freeform 266">
            <a:extLst>
              <a:ext uri="{FF2B5EF4-FFF2-40B4-BE49-F238E27FC236}">
                <a16:creationId xmlns:a16="http://schemas.microsoft.com/office/drawing/2014/main" id="{BAD137C2-AFE2-4DB6-94D2-3E29603A5E0E}"/>
              </a:ext>
            </a:extLst>
          </p:cNvPr>
          <p:cNvSpPr>
            <a:spLocks/>
          </p:cNvSpPr>
          <p:nvPr/>
        </p:nvSpPr>
        <p:spPr bwMode="auto">
          <a:xfrm>
            <a:off x="601954" y="3911881"/>
            <a:ext cx="198146" cy="222912"/>
          </a:xfrm>
          <a:custGeom>
            <a:avLst/>
            <a:gdLst>
              <a:gd name="T0" fmla="*/ 88 w 90"/>
              <a:gd name="T1" fmla="*/ 2 h 101"/>
              <a:gd name="T2" fmla="*/ 86 w 90"/>
              <a:gd name="T3" fmla="*/ 1 h 101"/>
              <a:gd name="T4" fmla="*/ 80 w 90"/>
              <a:gd name="T5" fmla="*/ 2 h 101"/>
              <a:gd name="T6" fmla="*/ 36 w 90"/>
              <a:gd name="T7" fmla="*/ 64 h 101"/>
              <a:gd name="T8" fmla="*/ 27 w 90"/>
              <a:gd name="T9" fmla="*/ 46 h 101"/>
              <a:gd name="T10" fmla="*/ 26 w 90"/>
              <a:gd name="T11" fmla="*/ 46 h 101"/>
              <a:gd name="T12" fmla="*/ 20 w 90"/>
              <a:gd name="T13" fmla="*/ 43 h 101"/>
              <a:gd name="T14" fmla="*/ 10 w 90"/>
              <a:gd name="T15" fmla="*/ 46 h 101"/>
              <a:gd name="T16" fmla="*/ 3 w 90"/>
              <a:gd name="T17" fmla="*/ 61 h 101"/>
              <a:gd name="T18" fmla="*/ 4 w 90"/>
              <a:gd name="T19" fmla="*/ 61 h 101"/>
              <a:gd name="T20" fmla="*/ 31 w 90"/>
              <a:gd name="T21" fmla="*/ 99 h 101"/>
              <a:gd name="T22" fmla="*/ 35 w 90"/>
              <a:gd name="T23" fmla="*/ 101 h 101"/>
              <a:gd name="T24" fmla="*/ 35 w 90"/>
              <a:gd name="T25" fmla="*/ 101 h 101"/>
              <a:gd name="T26" fmla="*/ 39 w 90"/>
              <a:gd name="T27" fmla="*/ 98 h 101"/>
              <a:gd name="T28" fmla="*/ 89 w 90"/>
              <a:gd name="T29" fmla="*/ 8 h 101"/>
              <a:gd name="T30" fmla="*/ 88 w 90"/>
              <a:gd name="T31"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01">
                <a:moveTo>
                  <a:pt x="88" y="2"/>
                </a:moveTo>
                <a:cubicBezTo>
                  <a:pt x="86" y="1"/>
                  <a:pt x="86" y="1"/>
                  <a:pt x="86" y="1"/>
                </a:cubicBezTo>
                <a:cubicBezTo>
                  <a:pt x="84" y="0"/>
                  <a:pt x="82" y="0"/>
                  <a:pt x="80" y="2"/>
                </a:cubicBezTo>
                <a:cubicBezTo>
                  <a:pt x="36" y="64"/>
                  <a:pt x="36" y="64"/>
                  <a:pt x="36" y="64"/>
                </a:cubicBezTo>
                <a:cubicBezTo>
                  <a:pt x="27" y="46"/>
                  <a:pt x="27" y="46"/>
                  <a:pt x="27" y="46"/>
                </a:cubicBezTo>
                <a:cubicBezTo>
                  <a:pt x="27" y="46"/>
                  <a:pt x="27" y="46"/>
                  <a:pt x="26" y="46"/>
                </a:cubicBezTo>
                <a:cubicBezTo>
                  <a:pt x="26" y="45"/>
                  <a:pt x="24" y="43"/>
                  <a:pt x="20" y="43"/>
                </a:cubicBezTo>
                <a:cubicBezTo>
                  <a:pt x="17" y="43"/>
                  <a:pt x="13" y="44"/>
                  <a:pt x="10" y="46"/>
                </a:cubicBezTo>
                <a:cubicBezTo>
                  <a:pt x="3" y="50"/>
                  <a:pt x="0" y="57"/>
                  <a:pt x="3" y="61"/>
                </a:cubicBezTo>
                <a:cubicBezTo>
                  <a:pt x="4" y="61"/>
                  <a:pt x="4" y="61"/>
                  <a:pt x="4" y="61"/>
                </a:cubicBezTo>
                <a:cubicBezTo>
                  <a:pt x="31" y="99"/>
                  <a:pt x="31" y="99"/>
                  <a:pt x="31" y="99"/>
                </a:cubicBezTo>
                <a:cubicBezTo>
                  <a:pt x="32" y="100"/>
                  <a:pt x="34" y="101"/>
                  <a:pt x="35" y="101"/>
                </a:cubicBezTo>
                <a:cubicBezTo>
                  <a:pt x="35" y="101"/>
                  <a:pt x="35" y="101"/>
                  <a:pt x="35" y="101"/>
                </a:cubicBezTo>
                <a:cubicBezTo>
                  <a:pt x="37" y="101"/>
                  <a:pt x="38" y="100"/>
                  <a:pt x="39" y="98"/>
                </a:cubicBezTo>
                <a:cubicBezTo>
                  <a:pt x="89" y="8"/>
                  <a:pt x="89" y="8"/>
                  <a:pt x="89" y="8"/>
                </a:cubicBezTo>
                <a:cubicBezTo>
                  <a:pt x="90" y="6"/>
                  <a:pt x="90" y="3"/>
                  <a:pt x="88"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68" name="Freeform 266">
            <a:extLst>
              <a:ext uri="{FF2B5EF4-FFF2-40B4-BE49-F238E27FC236}">
                <a16:creationId xmlns:a16="http://schemas.microsoft.com/office/drawing/2014/main" id="{BAD137C2-AFE2-4DB6-94D2-3E29603A5E0E}"/>
              </a:ext>
            </a:extLst>
          </p:cNvPr>
          <p:cNvSpPr>
            <a:spLocks/>
          </p:cNvSpPr>
          <p:nvPr/>
        </p:nvSpPr>
        <p:spPr bwMode="auto">
          <a:xfrm>
            <a:off x="601954" y="4366964"/>
            <a:ext cx="198146" cy="222912"/>
          </a:xfrm>
          <a:custGeom>
            <a:avLst/>
            <a:gdLst>
              <a:gd name="T0" fmla="*/ 88 w 90"/>
              <a:gd name="T1" fmla="*/ 2 h 101"/>
              <a:gd name="T2" fmla="*/ 86 w 90"/>
              <a:gd name="T3" fmla="*/ 1 h 101"/>
              <a:gd name="T4" fmla="*/ 80 w 90"/>
              <a:gd name="T5" fmla="*/ 2 h 101"/>
              <a:gd name="T6" fmla="*/ 36 w 90"/>
              <a:gd name="T7" fmla="*/ 64 h 101"/>
              <a:gd name="T8" fmla="*/ 27 w 90"/>
              <a:gd name="T9" fmla="*/ 46 h 101"/>
              <a:gd name="T10" fmla="*/ 26 w 90"/>
              <a:gd name="T11" fmla="*/ 46 h 101"/>
              <a:gd name="T12" fmla="*/ 20 w 90"/>
              <a:gd name="T13" fmla="*/ 43 h 101"/>
              <a:gd name="T14" fmla="*/ 10 w 90"/>
              <a:gd name="T15" fmla="*/ 46 h 101"/>
              <a:gd name="T16" fmla="*/ 3 w 90"/>
              <a:gd name="T17" fmla="*/ 61 h 101"/>
              <a:gd name="T18" fmla="*/ 4 w 90"/>
              <a:gd name="T19" fmla="*/ 61 h 101"/>
              <a:gd name="T20" fmla="*/ 31 w 90"/>
              <a:gd name="T21" fmla="*/ 99 h 101"/>
              <a:gd name="T22" fmla="*/ 35 w 90"/>
              <a:gd name="T23" fmla="*/ 101 h 101"/>
              <a:gd name="T24" fmla="*/ 35 w 90"/>
              <a:gd name="T25" fmla="*/ 101 h 101"/>
              <a:gd name="T26" fmla="*/ 39 w 90"/>
              <a:gd name="T27" fmla="*/ 98 h 101"/>
              <a:gd name="T28" fmla="*/ 89 w 90"/>
              <a:gd name="T29" fmla="*/ 8 h 101"/>
              <a:gd name="T30" fmla="*/ 88 w 90"/>
              <a:gd name="T31"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01">
                <a:moveTo>
                  <a:pt x="88" y="2"/>
                </a:moveTo>
                <a:cubicBezTo>
                  <a:pt x="86" y="1"/>
                  <a:pt x="86" y="1"/>
                  <a:pt x="86" y="1"/>
                </a:cubicBezTo>
                <a:cubicBezTo>
                  <a:pt x="84" y="0"/>
                  <a:pt x="82" y="0"/>
                  <a:pt x="80" y="2"/>
                </a:cubicBezTo>
                <a:cubicBezTo>
                  <a:pt x="36" y="64"/>
                  <a:pt x="36" y="64"/>
                  <a:pt x="36" y="64"/>
                </a:cubicBezTo>
                <a:cubicBezTo>
                  <a:pt x="27" y="46"/>
                  <a:pt x="27" y="46"/>
                  <a:pt x="27" y="46"/>
                </a:cubicBezTo>
                <a:cubicBezTo>
                  <a:pt x="27" y="46"/>
                  <a:pt x="27" y="46"/>
                  <a:pt x="26" y="46"/>
                </a:cubicBezTo>
                <a:cubicBezTo>
                  <a:pt x="26" y="45"/>
                  <a:pt x="24" y="43"/>
                  <a:pt x="20" y="43"/>
                </a:cubicBezTo>
                <a:cubicBezTo>
                  <a:pt x="17" y="43"/>
                  <a:pt x="13" y="44"/>
                  <a:pt x="10" y="46"/>
                </a:cubicBezTo>
                <a:cubicBezTo>
                  <a:pt x="3" y="50"/>
                  <a:pt x="0" y="57"/>
                  <a:pt x="3" y="61"/>
                </a:cubicBezTo>
                <a:cubicBezTo>
                  <a:pt x="4" y="61"/>
                  <a:pt x="4" y="61"/>
                  <a:pt x="4" y="61"/>
                </a:cubicBezTo>
                <a:cubicBezTo>
                  <a:pt x="31" y="99"/>
                  <a:pt x="31" y="99"/>
                  <a:pt x="31" y="99"/>
                </a:cubicBezTo>
                <a:cubicBezTo>
                  <a:pt x="32" y="100"/>
                  <a:pt x="34" y="101"/>
                  <a:pt x="35" y="101"/>
                </a:cubicBezTo>
                <a:cubicBezTo>
                  <a:pt x="35" y="101"/>
                  <a:pt x="35" y="101"/>
                  <a:pt x="35" y="101"/>
                </a:cubicBezTo>
                <a:cubicBezTo>
                  <a:pt x="37" y="101"/>
                  <a:pt x="38" y="100"/>
                  <a:pt x="39" y="98"/>
                </a:cubicBezTo>
                <a:cubicBezTo>
                  <a:pt x="89" y="8"/>
                  <a:pt x="89" y="8"/>
                  <a:pt x="89" y="8"/>
                </a:cubicBezTo>
                <a:cubicBezTo>
                  <a:pt x="90" y="6"/>
                  <a:pt x="90" y="3"/>
                  <a:pt x="88"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69" name="Freeform 266">
            <a:extLst>
              <a:ext uri="{FF2B5EF4-FFF2-40B4-BE49-F238E27FC236}">
                <a16:creationId xmlns:a16="http://schemas.microsoft.com/office/drawing/2014/main" id="{BAD137C2-AFE2-4DB6-94D2-3E29603A5E0E}"/>
              </a:ext>
            </a:extLst>
          </p:cNvPr>
          <p:cNvSpPr>
            <a:spLocks/>
          </p:cNvSpPr>
          <p:nvPr/>
        </p:nvSpPr>
        <p:spPr bwMode="auto">
          <a:xfrm>
            <a:off x="1083105" y="4875626"/>
            <a:ext cx="198146" cy="222912"/>
          </a:xfrm>
          <a:custGeom>
            <a:avLst/>
            <a:gdLst>
              <a:gd name="T0" fmla="*/ 88 w 90"/>
              <a:gd name="T1" fmla="*/ 2 h 101"/>
              <a:gd name="T2" fmla="*/ 86 w 90"/>
              <a:gd name="T3" fmla="*/ 1 h 101"/>
              <a:gd name="T4" fmla="*/ 80 w 90"/>
              <a:gd name="T5" fmla="*/ 2 h 101"/>
              <a:gd name="T6" fmla="*/ 36 w 90"/>
              <a:gd name="T7" fmla="*/ 64 h 101"/>
              <a:gd name="T8" fmla="*/ 27 w 90"/>
              <a:gd name="T9" fmla="*/ 46 h 101"/>
              <a:gd name="T10" fmla="*/ 26 w 90"/>
              <a:gd name="T11" fmla="*/ 46 h 101"/>
              <a:gd name="T12" fmla="*/ 20 w 90"/>
              <a:gd name="T13" fmla="*/ 43 h 101"/>
              <a:gd name="T14" fmla="*/ 10 w 90"/>
              <a:gd name="T15" fmla="*/ 46 h 101"/>
              <a:gd name="T16" fmla="*/ 3 w 90"/>
              <a:gd name="T17" fmla="*/ 61 h 101"/>
              <a:gd name="T18" fmla="*/ 4 w 90"/>
              <a:gd name="T19" fmla="*/ 61 h 101"/>
              <a:gd name="T20" fmla="*/ 31 w 90"/>
              <a:gd name="T21" fmla="*/ 99 h 101"/>
              <a:gd name="T22" fmla="*/ 35 w 90"/>
              <a:gd name="T23" fmla="*/ 101 h 101"/>
              <a:gd name="T24" fmla="*/ 35 w 90"/>
              <a:gd name="T25" fmla="*/ 101 h 101"/>
              <a:gd name="T26" fmla="*/ 39 w 90"/>
              <a:gd name="T27" fmla="*/ 98 h 101"/>
              <a:gd name="T28" fmla="*/ 89 w 90"/>
              <a:gd name="T29" fmla="*/ 8 h 101"/>
              <a:gd name="T30" fmla="*/ 88 w 90"/>
              <a:gd name="T31"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01">
                <a:moveTo>
                  <a:pt x="88" y="2"/>
                </a:moveTo>
                <a:cubicBezTo>
                  <a:pt x="86" y="1"/>
                  <a:pt x="86" y="1"/>
                  <a:pt x="86" y="1"/>
                </a:cubicBezTo>
                <a:cubicBezTo>
                  <a:pt x="84" y="0"/>
                  <a:pt x="82" y="0"/>
                  <a:pt x="80" y="2"/>
                </a:cubicBezTo>
                <a:cubicBezTo>
                  <a:pt x="36" y="64"/>
                  <a:pt x="36" y="64"/>
                  <a:pt x="36" y="64"/>
                </a:cubicBezTo>
                <a:cubicBezTo>
                  <a:pt x="27" y="46"/>
                  <a:pt x="27" y="46"/>
                  <a:pt x="27" y="46"/>
                </a:cubicBezTo>
                <a:cubicBezTo>
                  <a:pt x="27" y="46"/>
                  <a:pt x="27" y="46"/>
                  <a:pt x="26" y="46"/>
                </a:cubicBezTo>
                <a:cubicBezTo>
                  <a:pt x="26" y="45"/>
                  <a:pt x="24" y="43"/>
                  <a:pt x="20" y="43"/>
                </a:cubicBezTo>
                <a:cubicBezTo>
                  <a:pt x="17" y="43"/>
                  <a:pt x="13" y="44"/>
                  <a:pt x="10" y="46"/>
                </a:cubicBezTo>
                <a:cubicBezTo>
                  <a:pt x="3" y="50"/>
                  <a:pt x="0" y="57"/>
                  <a:pt x="3" y="61"/>
                </a:cubicBezTo>
                <a:cubicBezTo>
                  <a:pt x="4" y="61"/>
                  <a:pt x="4" y="61"/>
                  <a:pt x="4" y="61"/>
                </a:cubicBezTo>
                <a:cubicBezTo>
                  <a:pt x="31" y="99"/>
                  <a:pt x="31" y="99"/>
                  <a:pt x="31" y="99"/>
                </a:cubicBezTo>
                <a:cubicBezTo>
                  <a:pt x="32" y="100"/>
                  <a:pt x="34" y="101"/>
                  <a:pt x="35" y="101"/>
                </a:cubicBezTo>
                <a:cubicBezTo>
                  <a:pt x="35" y="101"/>
                  <a:pt x="35" y="101"/>
                  <a:pt x="35" y="101"/>
                </a:cubicBezTo>
                <a:cubicBezTo>
                  <a:pt x="37" y="101"/>
                  <a:pt x="38" y="100"/>
                  <a:pt x="39" y="98"/>
                </a:cubicBezTo>
                <a:cubicBezTo>
                  <a:pt x="89" y="8"/>
                  <a:pt x="89" y="8"/>
                  <a:pt x="89" y="8"/>
                </a:cubicBezTo>
                <a:cubicBezTo>
                  <a:pt x="90" y="6"/>
                  <a:pt x="90" y="3"/>
                  <a:pt x="88"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71" name="Freeform 266">
            <a:extLst>
              <a:ext uri="{FF2B5EF4-FFF2-40B4-BE49-F238E27FC236}">
                <a16:creationId xmlns:a16="http://schemas.microsoft.com/office/drawing/2014/main" id="{BAD137C2-AFE2-4DB6-94D2-3E29603A5E0E}"/>
              </a:ext>
            </a:extLst>
          </p:cNvPr>
          <p:cNvSpPr>
            <a:spLocks/>
          </p:cNvSpPr>
          <p:nvPr/>
        </p:nvSpPr>
        <p:spPr bwMode="auto">
          <a:xfrm>
            <a:off x="1063770" y="5295410"/>
            <a:ext cx="198146" cy="222912"/>
          </a:xfrm>
          <a:custGeom>
            <a:avLst/>
            <a:gdLst>
              <a:gd name="T0" fmla="*/ 88 w 90"/>
              <a:gd name="T1" fmla="*/ 2 h 101"/>
              <a:gd name="T2" fmla="*/ 86 w 90"/>
              <a:gd name="T3" fmla="*/ 1 h 101"/>
              <a:gd name="T4" fmla="*/ 80 w 90"/>
              <a:gd name="T5" fmla="*/ 2 h 101"/>
              <a:gd name="T6" fmla="*/ 36 w 90"/>
              <a:gd name="T7" fmla="*/ 64 h 101"/>
              <a:gd name="T8" fmla="*/ 27 w 90"/>
              <a:gd name="T9" fmla="*/ 46 h 101"/>
              <a:gd name="T10" fmla="*/ 26 w 90"/>
              <a:gd name="T11" fmla="*/ 46 h 101"/>
              <a:gd name="T12" fmla="*/ 20 w 90"/>
              <a:gd name="T13" fmla="*/ 43 h 101"/>
              <a:gd name="T14" fmla="*/ 10 w 90"/>
              <a:gd name="T15" fmla="*/ 46 h 101"/>
              <a:gd name="T16" fmla="*/ 3 w 90"/>
              <a:gd name="T17" fmla="*/ 61 h 101"/>
              <a:gd name="T18" fmla="*/ 4 w 90"/>
              <a:gd name="T19" fmla="*/ 61 h 101"/>
              <a:gd name="T20" fmla="*/ 31 w 90"/>
              <a:gd name="T21" fmla="*/ 99 h 101"/>
              <a:gd name="T22" fmla="*/ 35 w 90"/>
              <a:gd name="T23" fmla="*/ 101 h 101"/>
              <a:gd name="T24" fmla="*/ 35 w 90"/>
              <a:gd name="T25" fmla="*/ 101 h 101"/>
              <a:gd name="T26" fmla="*/ 39 w 90"/>
              <a:gd name="T27" fmla="*/ 98 h 101"/>
              <a:gd name="T28" fmla="*/ 89 w 90"/>
              <a:gd name="T29" fmla="*/ 8 h 101"/>
              <a:gd name="T30" fmla="*/ 88 w 90"/>
              <a:gd name="T31"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01">
                <a:moveTo>
                  <a:pt x="88" y="2"/>
                </a:moveTo>
                <a:cubicBezTo>
                  <a:pt x="86" y="1"/>
                  <a:pt x="86" y="1"/>
                  <a:pt x="86" y="1"/>
                </a:cubicBezTo>
                <a:cubicBezTo>
                  <a:pt x="84" y="0"/>
                  <a:pt x="82" y="0"/>
                  <a:pt x="80" y="2"/>
                </a:cubicBezTo>
                <a:cubicBezTo>
                  <a:pt x="36" y="64"/>
                  <a:pt x="36" y="64"/>
                  <a:pt x="36" y="64"/>
                </a:cubicBezTo>
                <a:cubicBezTo>
                  <a:pt x="27" y="46"/>
                  <a:pt x="27" y="46"/>
                  <a:pt x="27" y="46"/>
                </a:cubicBezTo>
                <a:cubicBezTo>
                  <a:pt x="27" y="46"/>
                  <a:pt x="27" y="46"/>
                  <a:pt x="26" y="46"/>
                </a:cubicBezTo>
                <a:cubicBezTo>
                  <a:pt x="26" y="45"/>
                  <a:pt x="24" y="43"/>
                  <a:pt x="20" y="43"/>
                </a:cubicBezTo>
                <a:cubicBezTo>
                  <a:pt x="17" y="43"/>
                  <a:pt x="13" y="44"/>
                  <a:pt x="10" y="46"/>
                </a:cubicBezTo>
                <a:cubicBezTo>
                  <a:pt x="3" y="50"/>
                  <a:pt x="0" y="57"/>
                  <a:pt x="3" y="61"/>
                </a:cubicBezTo>
                <a:cubicBezTo>
                  <a:pt x="4" y="61"/>
                  <a:pt x="4" y="61"/>
                  <a:pt x="4" y="61"/>
                </a:cubicBezTo>
                <a:cubicBezTo>
                  <a:pt x="31" y="99"/>
                  <a:pt x="31" y="99"/>
                  <a:pt x="31" y="99"/>
                </a:cubicBezTo>
                <a:cubicBezTo>
                  <a:pt x="32" y="100"/>
                  <a:pt x="34" y="101"/>
                  <a:pt x="35" y="101"/>
                </a:cubicBezTo>
                <a:cubicBezTo>
                  <a:pt x="35" y="101"/>
                  <a:pt x="35" y="101"/>
                  <a:pt x="35" y="101"/>
                </a:cubicBezTo>
                <a:cubicBezTo>
                  <a:pt x="37" y="101"/>
                  <a:pt x="38" y="100"/>
                  <a:pt x="39" y="98"/>
                </a:cubicBezTo>
                <a:cubicBezTo>
                  <a:pt x="89" y="8"/>
                  <a:pt x="89" y="8"/>
                  <a:pt x="89" y="8"/>
                </a:cubicBezTo>
                <a:cubicBezTo>
                  <a:pt x="90" y="6"/>
                  <a:pt x="90" y="3"/>
                  <a:pt x="88"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72" name="Freeform 266">
            <a:extLst>
              <a:ext uri="{FF2B5EF4-FFF2-40B4-BE49-F238E27FC236}">
                <a16:creationId xmlns:a16="http://schemas.microsoft.com/office/drawing/2014/main" id="{BAD137C2-AFE2-4DB6-94D2-3E29603A5E0E}"/>
              </a:ext>
            </a:extLst>
          </p:cNvPr>
          <p:cNvSpPr>
            <a:spLocks/>
          </p:cNvSpPr>
          <p:nvPr/>
        </p:nvSpPr>
        <p:spPr bwMode="auto">
          <a:xfrm>
            <a:off x="1083105" y="5785792"/>
            <a:ext cx="198146" cy="222912"/>
          </a:xfrm>
          <a:custGeom>
            <a:avLst/>
            <a:gdLst>
              <a:gd name="T0" fmla="*/ 88 w 90"/>
              <a:gd name="T1" fmla="*/ 2 h 101"/>
              <a:gd name="T2" fmla="*/ 86 w 90"/>
              <a:gd name="T3" fmla="*/ 1 h 101"/>
              <a:gd name="T4" fmla="*/ 80 w 90"/>
              <a:gd name="T5" fmla="*/ 2 h 101"/>
              <a:gd name="T6" fmla="*/ 36 w 90"/>
              <a:gd name="T7" fmla="*/ 64 h 101"/>
              <a:gd name="T8" fmla="*/ 27 w 90"/>
              <a:gd name="T9" fmla="*/ 46 h 101"/>
              <a:gd name="T10" fmla="*/ 26 w 90"/>
              <a:gd name="T11" fmla="*/ 46 h 101"/>
              <a:gd name="T12" fmla="*/ 20 w 90"/>
              <a:gd name="T13" fmla="*/ 43 h 101"/>
              <a:gd name="T14" fmla="*/ 10 w 90"/>
              <a:gd name="T15" fmla="*/ 46 h 101"/>
              <a:gd name="T16" fmla="*/ 3 w 90"/>
              <a:gd name="T17" fmla="*/ 61 h 101"/>
              <a:gd name="T18" fmla="*/ 4 w 90"/>
              <a:gd name="T19" fmla="*/ 61 h 101"/>
              <a:gd name="T20" fmla="*/ 31 w 90"/>
              <a:gd name="T21" fmla="*/ 99 h 101"/>
              <a:gd name="T22" fmla="*/ 35 w 90"/>
              <a:gd name="T23" fmla="*/ 101 h 101"/>
              <a:gd name="T24" fmla="*/ 35 w 90"/>
              <a:gd name="T25" fmla="*/ 101 h 101"/>
              <a:gd name="T26" fmla="*/ 39 w 90"/>
              <a:gd name="T27" fmla="*/ 98 h 101"/>
              <a:gd name="T28" fmla="*/ 89 w 90"/>
              <a:gd name="T29" fmla="*/ 8 h 101"/>
              <a:gd name="T30" fmla="*/ 88 w 90"/>
              <a:gd name="T31"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01">
                <a:moveTo>
                  <a:pt x="88" y="2"/>
                </a:moveTo>
                <a:cubicBezTo>
                  <a:pt x="86" y="1"/>
                  <a:pt x="86" y="1"/>
                  <a:pt x="86" y="1"/>
                </a:cubicBezTo>
                <a:cubicBezTo>
                  <a:pt x="84" y="0"/>
                  <a:pt x="82" y="0"/>
                  <a:pt x="80" y="2"/>
                </a:cubicBezTo>
                <a:cubicBezTo>
                  <a:pt x="36" y="64"/>
                  <a:pt x="36" y="64"/>
                  <a:pt x="36" y="64"/>
                </a:cubicBezTo>
                <a:cubicBezTo>
                  <a:pt x="27" y="46"/>
                  <a:pt x="27" y="46"/>
                  <a:pt x="27" y="46"/>
                </a:cubicBezTo>
                <a:cubicBezTo>
                  <a:pt x="27" y="46"/>
                  <a:pt x="27" y="46"/>
                  <a:pt x="26" y="46"/>
                </a:cubicBezTo>
                <a:cubicBezTo>
                  <a:pt x="26" y="45"/>
                  <a:pt x="24" y="43"/>
                  <a:pt x="20" y="43"/>
                </a:cubicBezTo>
                <a:cubicBezTo>
                  <a:pt x="17" y="43"/>
                  <a:pt x="13" y="44"/>
                  <a:pt x="10" y="46"/>
                </a:cubicBezTo>
                <a:cubicBezTo>
                  <a:pt x="3" y="50"/>
                  <a:pt x="0" y="57"/>
                  <a:pt x="3" y="61"/>
                </a:cubicBezTo>
                <a:cubicBezTo>
                  <a:pt x="4" y="61"/>
                  <a:pt x="4" y="61"/>
                  <a:pt x="4" y="61"/>
                </a:cubicBezTo>
                <a:cubicBezTo>
                  <a:pt x="31" y="99"/>
                  <a:pt x="31" y="99"/>
                  <a:pt x="31" y="99"/>
                </a:cubicBezTo>
                <a:cubicBezTo>
                  <a:pt x="32" y="100"/>
                  <a:pt x="34" y="101"/>
                  <a:pt x="35" y="101"/>
                </a:cubicBezTo>
                <a:cubicBezTo>
                  <a:pt x="35" y="101"/>
                  <a:pt x="35" y="101"/>
                  <a:pt x="35" y="101"/>
                </a:cubicBezTo>
                <a:cubicBezTo>
                  <a:pt x="37" y="101"/>
                  <a:pt x="38" y="100"/>
                  <a:pt x="39" y="98"/>
                </a:cubicBezTo>
                <a:cubicBezTo>
                  <a:pt x="89" y="8"/>
                  <a:pt x="89" y="8"/>
                  <a:pt x="89" y="8"/>
                </a:cubicBezTo>
                <a:cubicBezTo>
                  <a:pt x="90" y="6"/>
                  <a:pt x="90" y="3"/>
                  <a:pt x="88"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62" name="Title 3">
            <a:extLst>
              <a:ext uri="{FF2B5EF4-FFF2-40B4-BE49-F238E27FC236}">
                <a16:creationId xmlns:a16="http://schemas.microsoft.com/office/drawing/2014/main" id="{646F015B-AE29-4DB8-BD5C-E4CD4953D6F8}"/>
              </a:ext>
            </a:extLst>
          </p:cNvPr>
          <p:cNvSpPr txBox="1">
            <a:spLocks/>
          </p:cNvSpPr>
          <p:nvPr/>
        </p:nvSpPr>
        <p:spPr>
          <a:xfrm>
            <a:off x="128184" y="879004"/>
            <a:ext cx="11333079" cy="27234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pt-PT" sz="2600" kern="1200" dirty="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899038" rtl="0" eaLnBrk="1" fontAlgn="auto" latinLnBrk="0" hangingPunct="1">
              <a:lnSpc>
                <a:spcPct val="90000"/>
              </a:lnSpc>
              <a:spcBef>
                <a:spcPct val="0"/>
              </a:spcBef>
              <a:spcAft>
                <a:spcPts val="0"/>
              </a:spcAft>
              <a:buClrTx/>
              <a:buSzTx/>
              <a:buFontTx/>
              <a:buNone/>
              <a:tabLst/>
              <a:defRPr/>
            </a:pPr>
            <a:r>
              <a:rPr kumimoji="0" lang="en-US" sz="1966" b="0" i="1" u="none" strike="noStrike" kern="1200" cap="none" spc="0" normalizeH="0" baseline="0" noProof="0" dirty="0">
                <a:ln>
                  <a:noFill/>
                </a:ln>
                <a:solidFill>
                  <a:srgbClr val="12ABDB"/>
                </a:solidFill>
                <a:effectLst/>
                <a:uLnTx/>
                <a:uFillTx/>
                <a:latin typeface="Verdana"/>
                <a:ea typeface="Verdana" panose="020B0604030504040204" pitchFamily="34" charset="0"/>
              </a:rPr>
              <a:t>40% Migration and 20% Cloud Native cost reduction</a:t>
            </a:r>
          </a:p>
        </p:txBody>
      </p:sp>
      <p:pic>
        <p:nvPicPr>
          <p:cNvPr id="73" name="Graphic 72">
            <a:extLst>
              <a:ext uri="{FF2B5EF4-FFF2-40B4-BE49-F238E27FC236}">
                <a16:creationId xmlns:a16="http://schemas.microsoft.com/office/drawing/2014/main" id="{0C68D44B-56AC-46CE-8B9A-3FC70E25F530}"/>
              </a:ext>
            </a:extLst>
          </p:cNvPr>
          <p:cNvPicPr>
            <a:picLocks noChangeAspect="1"/>
          </p:cNvPicPr>
          <p:nvPr/>
        </p:nvPicPr>
        <p:blipFill>
          <a:blip r:embed="rId3">
            <a:biLevel thresh="25000"/>
            <a:extLst>
              <a:ext uri="{96DAC541-7B7A-43D3-8B79-37D633B846F1}">
                <asvg:svgBlip xmlns:asvg="http://schemas.microsoft.com/office/drawing/2016/SVG/main" r:embed="rId4"/>
              </a:ext>
            </a:extLst>
          </a:blip>
          <a:stretch>
            <a:fillRect/>
          </a:stretch>
        </p:blipFill>
        <p:spPr>
          <a:xfrm>
            <a:off x="10855297" y="2399680"/>
            <a:ext cx="331811" cy="385848"/>
          </a:xfrm>
          <a:prstGeom prst="rect">
            <a:avLst/>
          </a:prstGeom>
          <a:effectLst/>
        </p:spPr>
      </p:pic>
      <p:pic>
        <p:nvPicPr>
          <p:cNvPr id="74" name="Picture 73" descr="A picture containing object, clock, drawing&#10;&#10;Description automatically generated">
            <a:extLst>
              <a:ext uri="{FF2B5EF4-FFF2-40B4-BE49-F238E27FC236}">
                <a16:creationId xmlns:a16="http://schemas.microsoft.com/office/drawing/2014/main" id="{71B30DE2-C3C3-429E-9A95-644CB7D4BE9C}"/>
              </a:ext>
            </a:extLst>
          </p:cNvPr>
          <p:cNvPicPr>
            <a:picLocks noChangeAspect="1"/>
          </p:cNvPicPr>
          <p:nvPr/>
        </p:nvPicPr>
        <p:blipFill>
          <a:blip r:embed="rId5">
            <a:biLevel thresh="25000"/>
          </a:blip>
          <a:stretch>
            <a:fillRect/>
          </a:stretch>
        </p:blipFill>
        <p:spPr>
          <a:xfrm>
            <a:off x="807238" y="2475601"/>
            <a:ext cx="234007" cy="234007"/>
          </a:xfrm>
          <a:prstGeom prst="rect">
            <a:avLst/>
          </a:prstGeom>
          <a:effectLst/>
        </p:spPr>
      </p:pic>
      <p:pic>
        <p:nvPicPr>
          <p:cNvPr id="75" name="Graphic 74">
            <a:extLst>
              <a:ext uri="{FF2B5EF4-FFF2-40B4-BE49-F238E27FC236}">
                <a16:creationId xmlns:a16="http://schemas.microsoft.com/office/drawing/2014/main" id="{C2566480-CAB4-4281-963A-00E641FEC42E}"/>
              </a:ext>
            </a:extLst>
          </p:cNvPr>
          <p:cNvPicPr>
            <a:picLocks noChangeAspect="1"/>
          </p:cNvPicPr>
          <p:nvPr/>
        </p:nvPicPr>
        <p:blipFill>
          <a:blip r:embed="rId6">
            <a:biLevel thresh="25000"/>
            <a:extLst>
              <a:ext uri="{96DAC541-7B7A-43D3-8B79-37D633B846F1}">
                <asvg:svgBlip xmlns:asvg="http://schemas.microsoft.com/office/drawing/2016/SVG/main" r:embed="rId7"/>
              </a:ext>
            </a:extLst>
          </a:blip>
          <a:stretch>
            <a:fillRect/>
          </a:stretch>
        </p:blipFill>
        <p:spPr>
          <a:xfrm>
            <a:off x="1041245" y="2418375"/>
            <a:ext cx="331811" cy="384901"/>
          </a:xfrm>
          <a:prstGeom prst="rect">
            <a:avLst/>
          </a:prstGeom>
          <a:effectLst/>
        </p:spPr>
      </p:pic>
      <p:pic>
        <p:nvPicPr>
          <p:cNvPr id="76" name="Graphic 75">
            <a:extLst>
              <a:ext uri="{FF2B5EF4-FFF2-40B4-BE49-F238E27FC236}">
                <a16:creationId xmlns:a16="http://schemas.microsoft.com/office/drawing/2014/main" id="{D53B76B0-59DC-4CA5-9B53-4D0A6AFE438D}"/>
              </a:ext>
            </a:extLst>
          </p:cNvPr>
          <p:cNvPicPr>
            <a:picLocks noChangeAspect="1"/>
          </p:cNvPicPr>
          <p:nvPr/>
        </p:nvPicPr>
        <p:blipFill>
          <a:blip r:embed="rId3">
            <a:biLevel thresh="25000"/>
            <a:extLst>
              <a:ext uri="{96DAC541-7B7A-43D3-8B79-37D633B846F1}">
                <asvg:svgBlip xmlns:asvg="http://schemas.microsoft.com/office/drawing/2016/SVG/main" r:embed="rId4"/>
              </a:ext>
            </a:extLst>
          </a:blip>
          <a:stretch>
            <a:fillRect/>
          </a:stretch>
        </p:blipFill>
        <p:spPr>
          <a:xfrm>
            <a:off x="1339135" y="2406809"/>
            <a:ext cx="331811" cy="385848"/>
          </a:xfrm>
          <a:prstGeom prst="rect">
            <a:avLst/>
          </a:prstGeom>
          <a:effectLst/>
        </p:spPr>
      </p:pic>
      <p:pic>
        <p:nvPicPr>
          <p:cNvPr id="77" name="Graphic 76">
            <a:extLst>
              <a:ext uri="{FF2B5EF4-FFF2-40B4-BE49-F238E27FC236}">
                <a16:creationId xmlns:a16="http://schemas.microsoft.com/office/drawing/2014/main" id="{76279F16-9358-4318-AD84-0010825A02B1}"/>
              </a:ext>
            </a:extLst>
          </p:cNvPr>
          <p:cNvPicPr>
            <a:picLocks noChangeAspect="1"/>
          </p:cNvPicPr>
          <p:nvPr/>
        </p:nvPicPr>
        <p:blipFill>
          <a:blip r:embed="rId6">
            <a:biLevel thresh="25000"/>
            <a:extLst>
              <a:ext uri="{96DAC541-7B7A-43D3-8B79-37D633B846F1}">
                <asvg:svgBlip xmlns:asvg="http://schemas.microsoft.com/office/drawing/2016/SVG/main" r:embed="rId7"/>
              </a:ext>
            </a:extLst>
          </a:blip>
          <a:stretch>
            <a:fillRect/>
          </a:stretch>
        </p:blipFill>
        <p:spPr>
          <a:xfrm>
            <a:off x="3460697" y="2400154"/>
            <a:ext cx="331811" cy="384901"/>
          </a:xfrm>
          <a:prstGeom prst="rect">
            <a:avLst/>
          </a:prstGeom>
          <a:effectLst/>
        </p:spPr>
      </p:pic>
      <p:pic>
        <p:nvPicPr>
          <p:cNvPr id="78" name="Graphic 77">
            <a:extLst>
              <a:ext uri="{FF2B5EF4-FFF2-40B4-BE49-F238E27FC236}">
                <a16:creationId xmlns:a16="http://schemas.microsoft.com/office/drawing/2014/main" id="{05C6872D-DB0E-4E9B-903B-18920DD880BC}"/>
              </a:ext>
            </a:extLst>
          </p:cNvPr>
          <p:cNvPicPr>
            <a:picLocks noChangeAspect="1"/>
          </p:cNvPicPr>
          <p:nvPr/>
        </p:nvPicPr>
        <p:blipFill>
          <a:blip r:embed="rId3">
            <a:biLevel thresh="25000"/>
            <a:extLst>
              <a:ext uri="{96DAC541-7B7A-43D3-8B79-37D633B846F1}">
                <asvg:svgBlip xmlns:asvg="http://schemas.microsoft.com/office/drawing/2016/SVG/main" r:embed="rId4"/>
              </a:ext>
            </a:extLst>
          </a:blip>
          <a:stretch>
            <a:fillRect/>
          </a:stretch>
        </p:blipFill>
        <p:spPr>
          <a:xfrm>
            <a:off x="8154912" y="2399680"/>
            <a:ext cx="331811" cy="385848"/>
          </a:xfrm>
          <a:prstGeom prst="rect">
            <a:avLst/>
          </a:prstGeom>
          <a:effectLst/>
        </p:spPr>
      </p:pic>
      <p:pic>
        <p:nvPicPr>
          <p:cNvPr id="79" name="Picture 78" descr="A close up of a logo&#10;&#10;Description automatically generated">
            <a:extLst>
              <a:ext uri="{FF2B5EF4-FFF2-40B4-BE49-F238E27FC236}">
                <a16:creationId xmlns:a16="http://schemas.microsoft.com/office/drawing/2014/main" id="{CE3EB4FC-51A1-43F6-B0FC-37ED7480E779}"/>
              </a:ext>
            </a:extLst>
          </p:cNvPr>
          <p:cNvPicPr>
            <a:picLocks noChangeAspect="1"/>
          </p:cNvPicPr>
          <p:nvPr/>
        </p:nvPicPr>
        <p:blipFill>
          <a:blip r:embed="rId8">
            <a:biLevel thresh="25000"/>
          </a:blip>
          <a:stretch>
            <a:fillRect/>
          </a:stretch>
        </p:blipFill>
        <p:spPr>
          <a:xfrm>
            <a:off x="10579824" y="2479812"/>
            <a:ext cx="243669" cy="225585"/>
          </a:xfrm>
          <a:prstGeom prst="rect">
            <a:avLst/>
          </a:prstGeom>
          <a:effectLst/>
        </p:spPr>
      </p:pic>
      <p:pic>
        <p:nvPicPr>
          <p:cNvPr id="80" name="Graphic 79">
            <a:extLst>
              <a:ext uri="{FF2B5EF4-FFF2-40B4-BE49-F238E27FC236}">
                <a16:creationId xmlns:a16="http://schemas.microsoft.com/office/drawing/2014/main" id="{5F666240-5F2F-4F9B-BB98-72E76097243E}"/>
              </a:ext>
            </a:extLst>
          </p:cNvPr>
          <p:cNvPicPr>
            <a:picLocks noChangeAspect="1"/>
          </p:cNvPicPr>
          <p:nvPr/>
        </p:nvPicPr>
        <p:blipFill>
          <a:blip r:embed="rId6">
            <a:biLevel thresh="25000"/>
            <a:extLst>
              <a:ext uri="{96DAC541-7B7A-43D3-8B79-37D633B846F1}">
                <asvg:svgBlip xmlns:asvg="http://schemas.microsoft.com/office/drawing/2016/SVG/main" r:embed="rId7"/>
              </a:ext>
            </a:extLst>
          </a:blip>
          <a:stretch>
            <a:fillRect/>
          </a:stretch>
        </p:blipFill>
        <p:spPr>
          <a:xfrm>
            <a:off x="10245802" y="2400154"/>
            <a:ext cx="331811" cy="384901"/>
          </a:xfrm>
          <a:prstGeom prst="rect">
            <a:avLst/>
          </a:prstGeom>
          <a:effectLst/>
        </p:spPr>
      </p:pic>
      <p:pic>
        <p:nvPicPr>
          <p:cNvPr id="81" name="Graphic 80">
            <a:extLst>
              <a:ext uri="{FF2B5EF4-FFF2-40B4-BE49-F238E27FC236}">
                <a16:creationId xmlns:a16="http://schemas.microsoft.com/office/drawing/2014/main" id="{8BF79435-9A1A-43D5-A813-193543432DC7}"/>
              </a:ext>
            </a:extLst>
          </p:cNvPr>
          <p:cNvPicPr>
            <a:picLocks noChangeAspect="1"/>
          </p:cNvPicPr>
          <p:nvPr/>
        </p:nvPicPr>
        <p:blipFill>
          <a:blip r:embed="rId3">
            <a:biLevel thresh="25000"/>
            <a:extLst>
              <a:ext uri="{96DAC541-7B7A-43D3-8B79-37D633B846F1}">
                <asvg:svgBlip xmlns:asvg="http://schemas.microsoft.com/office/drawing/2016/SVG/main" r:embed="rId4"/>
              </a:ext>
            </a:extLst>
          </a:blip>
          <a:stretch>
            <a:fillRect/>
          </a:stretch>
        </p:blipFill>
        <p:spPr>
          <a:xfrm>
            <a:off x="6114011" y="2399680"/>
            <a:ext cx="331811" cy="385848"/>
          </a:xfrm>
          <a:prstGeom prst="rect">
            <a:avLst/>
          </a:prstGeom>
          <a:effectLst/>
        </p:spPr>
      </p:pic>
      <p:pic>
        <p:nvPicPr>
          <p:cNvPr id="82" name="Picture 81" descr="A close up of a logo&#10;&#10;Description automatically generated">
            <a:extLst>
              <a:ext uri="{FF2B5EF4-FFF2-40B4-BE49-F238E27FC236}">
                <a16:creationId xmlns:a16="http://schemas.microsoft.com/office/drawing/2014/main" id="{ADC888FE-BD4D-4742-BABB-C59A0E92CD36}"/>
              </a:ext>
            </a:extLst>
          </p:cNvPr>
          <p:cNvPicPr>
            <a:picLocks noChangeAspect="1"/>
          </p:cNvPicPr>
          <p:nvPr/>
        </p:nvPicPr>
        <p:blipFill>
          <a:blip r:embed="rId8">
            <a:biLevel thresh="25000"/>
          </a:blip>
          <a:stretch>
            <a:fillRect/>
          </a:stretch>
        </p:blipFill>
        <p:spPr>
          <a:xfrm>
            <a:off x="5874480" y="2470889"/>
            <a:ext cx="243669" cy="225585"/>
          </a:xfrm>
          <a:prstGeom prst="rect">
            <a:avLst/>
          </a:prstGeom>
          <a:effectLst/>
        </p:spPr>
      </p:pic>
      <p:pic>
        <p:nvPicPr>
          <p:cNvPr id="83" name="Graphic 82">
            <a:extLst>
              <a:ext uri="{FF2B5EF4-FFF2-40B4-BE49-F238E27FC236}">
                <a16:creationId xmlns:a16="http://schemas.microsoft.com/office/drawing/2014/main" id="{51D08110-CC31-42EB-B707-5C7258C60034}"/>
              </a:ext>
            </a:extLst>
          </p:cNvPr>
          <p:cNvPicPr>
            <a:picLocks noChangeAspect="1"/>
          </p:cNvPicPr>
          <p:nvPr/>
        </p:nvPicPr>
        <p:blipFill>
          <a:blip r:embed="rId6">
            <a:biLevel thresh="25000"/>
            <a:extLst>
              <a:ext uri="{96DAC541-7B7A-43D3-8B79-37D633B846F1}">
                <asvg:svgBlip xmlns:asvg="http://schemas.microsoft.com/office/drawing/2016/SVG/main" r:embed="rId7"/>
              </a:ext>
            </a:extLst>
          </a:blip>
          <a:stretch>
            <a:fillRect/>
          </a:stretch>
        </p:blipFill>
        <p:spPr>
          <a:xfrm>
            <a:off x="5535364" y="2400153"/>
            <a:ext cx="331811" cy="384901"/>
          </a:xfrm>
          <a:prstGeom prst="rect">
            <a:avLst/>
          </a:prstGeom>
          <a:effectLst/>
        </p:spPr>
      </p:pic>
    </p:spTree>
    <p:extLst>
      <p:ext uri="{BB962C8B-B14F-4D97-AF65-F5344CB8AC3E}">
        <p14:creationId xmlns:p14="http://schemas.microsoft.com/office/powerpoint/2010/main" val="3054259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ogeti Master">
  <a:themeElements>
    <a:clrScheme name="Soget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Personnalisé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595BA45-15D7-47DB-832D-E0C8B02F2209}" vid="{F5F6ADEF-7253-4895-A17B-8F21273B61E5}"/>
    </a:ext>
  </a:extLst>
</a:theme>
</file>

<file path=ppt/theme/theme2.xml><?xml version="1.0" encoding="utf-8"?>
<a:theme xmlns:a="http://schemas.openxmlformats.org/drawingml/2006/main" name="Cover options">
  <a:themeElements>
    <a:clrScheme name="New-CG">
      <a:dk1>
        <a:srgbClr val="000000"/>
      </a:dk1>
      <a:lt1>
        <a:sysClr val="window" lastClr="FFFFFF"/>
      </a:lt1>
      <a:dk2>
        <a:srgbClr val="0070AD"/>
      </a:dk2>
      <a:lt2>
        <a:srgbClr val="EDEDED"/>
      </a:lt2>
      <a:accent1>
        <a:srgbClr val="0070AD"/>
      </a:accent1>
      <a:accent2>
        <a:srgbClr val="12ABDB"/>
      </a:accent2>
      <a:accent3>
        <a:srgbClr val="2B0A3D"/>
      </a:accent3>
      <a:accent4>
        <a:srgbClr val="FF304C"/>
      </a:accent4>
      <a:accent5>
        <a:srgbClr val="95E616"/>
      </a:accent5>
      <a:accent6>
        <a:srgbClr val="C2CF00"/>
      </a:accent6>
      <a:hlink>
        <a:srgbClr val="005481"/>
      </a:hlink>
      <a:folHlink>
        <a:srgbClr val="861763"/>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595BA45-15D7-47DB-832D-E0C8B02F2209}" vid="{AC71A3FD-7506-4034-8A15-9C633F24C2D9}"/>
    </a:ext>
  </a:extLst>
</a:theme>
</file>

<file path=ppt/theme/theme3.xml><?xml version="1.0" encoding="utf-8"?>
<a:theme xmlns:a="http://schemas.openxmlformats.org/drawingml/2006/main" name="Section Opener options">
  <a:themeElements>
    <a:clrScheme name="Soget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595BA45-15D7-47DB-832D-E0C8B02F2209}" vid="{8B3078F0-20F3-403D-94D3-AF08874090C8}"/>
    </a:ext>
  </a:extLst>
</a:theme>
</file>

<file path=ppt/theme/theme4.xml><?xml version="1.0" encoding="utf-8"?>
<a:theme xmlns:a="http://schemas.openxmlformats.org/drawingml/2006/main" name="Closing options">
  <a:themeElements>
    <a:clrScheme name="Soget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Personnalisé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595BA45-15D7-47DB-832D-E0C8B02F2209}" vid="{60DC60DA-DEC1-4579-B08D-491E47015373}"/>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B82F7D5094C24FA4AEED18DC8C0D79" ma:contentTypeVersion="2" ma:contentTypeDescription="Create a new document." ma:contentTypeScope="" ma:versionID="d4f3e398709c8666e017ac0886dd28f1">
  <xsd:schema xmlns:xsd="http://www.w3.org/2001/XMLSchema" xmlns:xs="http://www.w3.org/2001/XMLSchema" xmlns:p="http://schemas.microsoft.com/office/2006/metadata/properties" xmlns:ns2="fe51f5b9-8cc6-45d7-8969-0b1c4ca5baac" targetNamespace="http://schemas.microsoft.com/office/2006/metadata/properties" ma:root="true" ma:fieldsID="318d7bd7026f9f009a203c35ea07f6ee" ns2:_="">
    <xsd:import namespace="fe51f5b9-8cc6-45d7-8969-0b1c4ca5baa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1f5b9-8cc6-45d7-8969-0b1c4ca5b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7A4D3D-1966-4293-BF92-04593B6F8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1f5b9-8cc6-45d7-8969-0b1c4ca5ba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3CC7EE-68F2-44AD-A7BC-31A37DEBC76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D805D11-91E0-499C-A73A-CA21676CF8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Sogeti PowerPoint template 2020 - v1.2</Template>
  <TotalTime>10074</TotalTime>
  <Words>2645</Words>
  <Application>Microsoft Office PowerPoint</Application>
  <PresentationFormat>Widescreen</PresentationFormat>
  <Paragraphs>604</Paragraphs>
  <Slides>17</Slides>
  <Notes>3</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29" baseType="lpstr">
      <vt:lpstr>Arial</vt:lpstr>
      <vt:lpstr>Calibri</vt:lpstr>
      <vt:lpstr>Consolas</vt:lpstr>
      <vt:lpstr>IBM Plex Sans</vt:lpstr>
      <vt:lpstr>Ubuntu</vt:lpstr>
      <vt:lpstr>Verdana</vt:lpstr>
      <vt:lpstr>Wingdings</vt:lpstr>
      <vt:lpstr>Sogeti Master</vt:lpstr>
      <vt:lpstr>Cover options</vt:lpstr>
      <vt:lpstr>Section Opener options</vt:lpstr>
      <vt:lpstr>Closing options</vt:lpstr>
      <vt:lpstr>think-cell Slide</vt:lpstr>
      <vt:lpstr>OneDeliver Cloud Transformation with IBM RedHat</vt:lpstr>
      <vt:lpstr>Common Customer challenges</vt:lpstr>
      <vt:lpstr>IBM Cloud Portfolio</vt:lpstr>
      <vt:lpstr>Cloud Paks Value-Adds and Savings</vt:lpstr>
      <vt:lpstr>IBM with Sogeti-OneDeliver</vt:lpstr>
      <vt:lpstr>Business Scenarios</vt:lpstr>
      <vt:lpstr>PowerPoint Presentation</vt:lpstr>
      <vt:lpstr>PowerPoint Presentation</vt:lpstr>
      <vt:lpstr>Sogeti Value Proposition &amp; OneNative Accelerators </vt:lpstr>
      <vt:lpstr>Our Assessment Approach</vt:lpstr>
      <vt:lpstr>Iterative Execution Methodology</vt:lpstr>
      <vt:lpstr>End to End Migration Path</vt:lpstr>
      <vt:lpstr>CloudBoost with IBM RedHat</vt:lpstr>
      <vt:lpstr>OneTest - We use standard criteria to select the best fitting tools </vt:lpstr>
      <vt:lpstr>Agile Delivery Model</vt:lpstr>
      <vt:lpstr>Capgemini/ Sogeti IBM  RedHat Cloud Capabilities: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Patel, Bhavesh</dc:creator>
  <cp:lastModifiedBy>Clemens Reijnen</cp:lastModifiedBy>
  <cp:revision>171</cp:revision>
  <dcterms:created xsi:type="dcterms:W3CDTF">2020-08-28T18:05:09Z</dcterms:created>
  <dcterms:modified xsi:type="dcterms:W3CDTF">2020-10-25T16:54:14Z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0x010100A4B82F7D5094C24FA4AEED18DC8C0D79</vt:lpwstr>
  </property>
</Properties>
</file>